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0" r:id="rId1"/>
  </p:sldMasterIdLst>
  <p:notesMasterIdLst>
    <p:notesMasterId r:id="rId117"/>
  </p:notesMasterIdLst>
  <p:handoutMasterIdLst>
    <p:handoutMasterId r:id="rId118"/>
  </p:handoutMasterIdLst>
  <p:sldIdLst>
    <p:sldId id="413" r:id="rId2"/>
    <p:sldId id="257" r:id="rId3"/>
    <p:sldId id="288" r:id="rId4"/>
    <p:sldId id="478" r:id="rId5"/>
    <p:sldId id="479" r:id="rId6"/>
    <p:sldId id="325" r:id="rId7"/>
    <p:sldId id="417" r:id="rId8"/>
    <p:sldId id="521" r:id="rId9"/>
    <p:sldId id="418" r:id="rId10"/>
    <p:sldId id="522" r:id="rId11"/>
    <p:sldId id="285" r:id="rId12"/>
    <p:sldId id="320" r:id="rId13"/>
    <p:sldId id="421" r:id="rId14"/>
    <p:sldId id="422" r:id="rId15"/>
    <p:sldId id="423" r:id="rId16"/>
    <p:sldId id="328" r:id="rId17"/>
    <p:sldId id="329" r:id="rId18"/>
    <p:sldId id="334" r:id="rId19"/>
    <p:sldId id="261" r:id="rId20"/>
    <p:sldId id="429" r:id="rId21"/>
    <p:sldId id="427" r:id="rId22"/>
    <p:sldId id="426" r:id="rId23"/>
    <p:sldId id="430" r:id="rId24"/>
    <p:sldId id="431" r:id="rId25"/>
    <p:sldId id="432" r:id="rId26"/>
    <p:sldId id="433" r:id="rId27"/>
    <p:sldId id="425" r:id="rId28"/>
    <p:sldId id="335" r:id="rId29"/>
    <p:sldId id="412" r:id="rId30"/>
    <p:sldId id="263" r:id="rId31"/>
    <p:sldId id="265" r:id="rId32"/>
    <p:sldId id="336" r:id="rId33"/>
    <p:sldId id="266" r:id="rId34"/>
    <p:sldId id="268" r:id="rId35"/>
    <p:sldId id="269" r:id="rId36"/>
    <p:sldId id="337" r:id="rId37"/>
    <p:sldId id="434" r:id="rId38"/>
    <p:sldId id="436" r:id="rId39"/>
    <p:sldId id="435" r:id="rId40"/>
    <p:sldId id="437" r:id="rId41"/>
    <p:sldId id="493" r:id="rId42"/>
    <p:sldId id="494" r:id="rId43"/>
    <p:sldId id="342" r:id="rId44"/>
    <p:sldId id="343" r:id="rId45"/>
    <p:sldId id="500" r:id="rId46"/>
    <p:sldId id="272" r:id="rId47"/>
    <p:sldId id="502" r:id="rId48"/>
    <p:sldId id="503" r:id="rId49"/>
    <p:sldId id="273" r:id="rId50"/>
    <p:sldId id="501" r:id="rId51"/>
    <p:sldId id="505" r:id="rId52"/>
    <p:sldId id="495" r:id="rId53"/>
    <p:sldId id="504" r:id="rId54"/>
    <p:sldId id="506" r:id="rId55"/>
    <p:sldId id="508" r:id="rId56"/>
    <p:sldId id="507" r:id="rId57"/>
    <p:sldId id="344" r:id="rId58"/>
    <p:sldId id="394" r:id="rId59"/>
    <p:sldId id="439" r:id="rId60"/>
    <p:sldId id="438" r:id="rId61"/>
    <p:sldId id="441" r:id="rId62"/>
    <p:sldId id="440" r:id="rId63"/>
    <p:sldId id="348" r:id="rId64"/>
    <p:sldId id="349" r:id="rId65"/>
    <p:sldId id="351" r:id="rId66"/>
    <p:sldId id="352" r:id="rId67"/>
    <p:sldId id="276" r:id="rId68"/>
    <p:sldId id="362" r:id="rId69"/>
    <p:sldId id="442" r:id="rId70"/>
    <p:sldId id="443" r:id="rId71"/>
    <p:sldId id="509" r:id="rId72"/>
    <p:sldId id="446" r:id="rId73"/>
    <p:sldId id="445" r:id="rId74"/>
    <p:sldId id="356" r:id="rId75"/>
    <p:sldId id="280" r:id="rId76"/>
    <p:sldId id="357" r:id="rId77"/>
    <p:sldId id="447" r:id="rId78"/>
    <p:sldId id="448" r:id="rId79"/>
    <p:sldId id="450" r:id="rId80"/>
    <p:sldId id="449" r:id="rId81"/>
    <p:sldId id="368" r:id="rId82"/>
    <p:sldId id="369" r:id="rId83"/>
    <p:sldId id="374" r:id="rId84"/>
    <p:sldId id="451" r:id="rId85"/>
    <p:sldId id="452" r:id="rId86"/>
    <p:sldId id="454" r:id="rId87"/>
    <p:sldId id="453" r:id="rId88"/>
    <p:sldId id="455" r:id="rId89"/>
    <p:sldId id="456" r:id="rId90"/>
    <p:sldId id="458" r:id="rId91"/>
    <p:sldId id="459" r:id="rId92"/>
    <p:sldId id="460" r:id="rId93"/>
    <p:sldId id="461" r:id="rId94"/>
    <p:sldId id="462" r:id="rId95"/>
    <p:sldId id="463" r:id="rId96"/>
    <p:sldId id="464" r:id="rId97"/>
    <p:sldId id="465" r:id="rId98"/>
    <p:sldId id="466" r:id="rId99"/>
    <p:sldId id="469" r:id="rId100"/>
    <p:sldId id="467" r:id="rId101"/>
    <p:sldId id="470" r:id="rId102"/>
    <p:sldId id="471" r:id="rId103"/>
    <p:sldId id="472" r:id="rId104"/>
    <p:sldId id="473" r:id="rId105"/>
    <p:sldId id="474" r:id="rId106"/>
    <p:sldId id="475" r:id="rId107"/>
    <p:sldId id="476" r:id="rId108"/>
    <p:sldId id="488" r:id="rId109"/>
    <p:sldId id="481" r:id="rId110"/>
    <p:sldId id="490" r:id="rId111"/>
    <p:sldId id="482" r:id="rId112"/>
    <p:sldId id="484" r:id="rId113"/>
    <p:sldId id="483" r:id="rId114"/>
    <p:sldId id="289" r:id="rId115"/>
    <p:sldId id="373" r:id="rId116"/>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8"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pascal" initials="gp" lastIdx="9" clrIdx="0">
    <p:extLst>
      <p:ext uri="{19B8F6BF-5375-455C-9EA6-DF929625EA0E}">
        <p15:presenceInfo xmlns:p15="http://schemas.microsoft.com/office/powerpoint/2012/main" userId="S-1-5-21-3569255166-3711921035-3486062074-893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1DB"/>
    <a:srgbClr val="FF8080"/>
    <a:srgbClr val="00BCC1"/>
    <a:srgbClr val="F87269"/>
    <a:srgbClr val="FA9891"/>
    <a:srgbClr val="2ECACE"/>
    <a:srgbClr val="F8756B"/>
    <a:srgbClr val="CD9600"/>
    <a:srgbClr val="50D296"/>
    <a:srgbClr val="84B3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44" autoAdjust="0"/>
    <p:restoredTop sz="93218" autoAdjust="0"/>
  </p:normalViewPr>
  <p:slideViewPr>
    <p:cSldViewPr snapToGrid="0">
      <p:cViewPr>
        <p:scale>
          <a:sx n="75" d="100"/>
          <a:sy n="75" d="100"/>
        </p:scale>
        <p:origin x="-54" y="3030"/>
      </p:cViewPr>
      <p:guideLst>
        <p:guide orient="horz" pos="2228"/>
        <p:guide pos="3840"/>
      </p:guideLst>
    </p:cSldViewPr>
  </p:slideViewPr>
  <p:outlineViewPr>
    <p:cViewPr>
      <p:scale>
        <a:sx n="33" d="100"/>
        <a:sy n="33" d="100"/>
      </p:scale>
      <p:origin x="0" y="0"/>
    </p:cViewPr>
  </p:outlineViewPr>
  <p:notesTextViewPr>
    <p:cViewPr>
      <p:scale>
        <a:sx n="3" d="2"/>
        <a:sy n="3" d="2"/>
      </p:scale>
      <p:origin x="0" y="0"/>
    </p:cViewPr>
  </p:notesTextViewPr>
  <p:gridSpacing cx="45000" cy="450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handoutMaster" Target="handoutMasters/handout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commentAuthors" Target="commentAuthor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8055"/>
          </a:xfrm>
          <a:prstGeom prst="rect">
            <a:avLst/>
          </a:prstGeom>
        </p:spPr>
        <p:txBody>
          <a:bodyPr vert="horz" lIns="91565" tIns="45783" rIns="91565" bIns="45783" rtlCol="0"/>
          <a:lstStyle>
            <a:lvl1pPr algn="l">
              <a:defRPr sz="1200"/>
            </a:lvl1pPr>
          </a:lstStyle>
          <a:p>
            <a:endParaRPr lang="fr-FR"/>
          </a:p>
        </p:txBody>
      </p:sp>
      <p:sp>
        <p:nvSpPr>
          <p:cNvPr id="3" name="Espace réservé de la date 2"/>
          <p:cNvSpPr>
            <a:spLocks noGrp="1"/>
          </p:cNvSpPr>
          <p:nvPr>
            <p:ph type="dt" sz="quarter" idx="1"/>
          </p:nvPr>
        </p:nvSpPr>
        <p:spPr>
          <a:xfrm>
            <a:off x="3850445" y="0"/>
            <a:ext cx="2945659" cy="498055"/>
          </a:xfrm>
          <a:prstGeom prst="rect">
            <a:avLst/>
          </a:prstGeom>
        </p:spPr>
        <p:txBody>
          <a:bodyPr vert="horz" lIns="91565" tIns="45783" rIns="91565" bIns="45783" rtlCol="0"/>
          <a:lstStyle>
            <a:lvl1pPr algn="r">
              <a:defRPr sz="1200"/>
            </a:lvl1pPr>
          </a:lstStyle>
          <a:p>
            <a:fld id="{CCD0FF14-AB5D-4DFF-9EB9-3571C3E40D3A}" type="datetimeFigureOut">
              <a:rPr lang="fr-FR" smtClean="0"/>
              <a:pPr/>
              <a:t>13/01/2020</a:t>
            </a:fld>
            <a:endParaRPr lang="fr-FR"/>
          </a:p>
        </p:txBody>
      </p:sp>
      <p:sp>
        <p:nvSpPr>
          <p:cNvPr id="4" name="Espace réservé du pied de page 3"/>
          <p:cNvSpPr>
            <a:spLocks noGrp="1"/>
          </p:cNvSpPr>
          <p:nvPr>
            <p:ph type="ftr" sz="quarter" idx="2"/>
          </p:nvPr>
        </p:nvSpPr>
        <p:spPr>
          <a:xfrm>
            <a:off x="1" y="9428585"/>
            <a:ext cx="2945659" cy="498054"/>
          </a:xfrm>
          <a:prstGeom prst="rect">
            <a:avLst/>
          </a:prstGeom>
        </p:spPr>
        <p:txBody>
          <a:bodyPr vert="horz" lIns="91565" tIns="45783" rIns="91565" bIns="45783"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5" y="9428585"/>
            <a:ext cx="2945659" cy="498054"/>
          </a:xfrm>
          <a:prstGeom prst="rect">
            <a:avLst/>
          </a:prstGeom>
        </p:spPr>
        <p:txBody>
          <a:bodyPr vert="horz" lIns="91565" tIns="45783" rIns="91565" bIns="45783" rtlCol="0" anchor="b"/>
          <a:lstStyle>
            <a:lvl1pPr algn="r">
              <a:defRPr sz="1200"/>
            </a:lvl1pPr>
          </a:lstStyle>
          <a:p>
            <a:fld id="{EA9DDF60-EC91-43F0-A6D4-6554A108C4BE}" type="slidenum">
              <a:rPr lang="fr-FR" smtClean="0"/>
              <a:pPr/>
              <a:t>‹N°›</a:t>
            </a:fld>
            <a:endParaRPr lang="fr-FR"/>
          </a:p>
        </p:txBody>
      </p:sp>
    </p:spTree>
    <p:extLst>
      <p:ext uri="{BB962C8B-B14F-4D97-AF65-F5344CB8AC3E}">
        <p14:creationId xmlns:p14="http://schemas.microsoft.com/office/powerpoint/2010/main" val="2608971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8055"/>
          </a:xfrm>
          <a:prstGeom prst="rect">
            <a:avLst/>
          </a:prstGeom>
        </p:spPr>
        <p:txBody>
          <a:bodyPr vert="horz" lIns="91565" tIns="45783" rIns="91565" bIns="45783" rtlCol="0"/>
          <a:lstStyle>
            <a:lvl1pPr algn="l">
              <a:defRPr sz="1200"/>
            </a:lvl1pPr>
          </a:lstStyle>
          <a:p>
            <a:endParaRPr lang="fr-FR"/>
          </a:p>
        </p:txBody>
      </p:sp>
      <p:sp>
        <p:nvSpPr>
          <p:cNvPr id="3" name="Espace réservé de la date 2"/>
          <p:cNvSpPr>
            <a:spLocks noGrp="1"/>
          </p:cNvSpPr>
          <p:nvPr>
            <p:ph type="dt" idx="1"/>
          </p:nvPr>
        </p:nvSpPr>
        <p:spPr>
          <a:xfrm>
            <a:off x="3850445" y="0"/>
            <a:ext cx="2945659" cy="498055"/>
          </a:xfrm>
          <a:prstGeom prst="rect">
            <a:avLst/>
          </a:prstGeom>
        </p:spPr>
        <p:txBody>
          <a:bodyPr vert="horz" lIns="91565" tIns="45783" rIns="91565" bIns="45783" rtlCol="0"/>
          <a:lstStyle>
            <a:lvl1pPr algn="r">
              <a:defRPr sz="1200"/>
            </a:lvl1pPr>
          </a:lstStyle>
          <a:p>
            <a:fld id="{EF2F2119-8415-434A-9EB0-5DE5A75D166D}" type="datetimeFigureOut">
              <a:rPr lang="fr-FR" smtClean="0"/>
              <a:pPr/>
              <a:t>13/01/2020</a:t>
            </a:fld>
            <a:endParaRPr lang="fr-FR"/>
          </a:p>
        </p:txBody>
      </p:sp>
      <p:sp>
        <p:nvSpPr>
          <p:cNvPr id="4" name="Espace réservé de l'image des diapositives 3"/>
          <p:cNvSpPr>
            <a:spLocks noGrp="1" noRot="1" noChangeAspect="1"/>
          </p:cNvSpPr>
          <p:nvPr>
            <p:ph type="sldImg" idx="2"/>
          </p:nvPr>
        </p:nvSpPr>
        <p:spPr>
          <a:xfrm>
            <a:off x="419100" y="1239838"/>
            <a:ext cx="5959475" cy="3352800"/>
          </a:xfrm>
          <a:prstGeom prst="rect">
            <a:avLst/>
          </a:prstGeom>
          <a:noFill/>
          <a:ln w="12700">
            <a:solidFill>
              <a:prstClr val="black"/>
            </a:solidFill>
          </a:ln>
        </p:spPr>
        <p:txBody>
          <a:bodyPr vert="horz" lIns="91565" tIns="45783" rIns="91565" bIns="45783" rtlCol="0" anchor="ctr"/>
          <a:lstStyle/>
          <a:p>
            <a:endParaRPr lang="fr-FR"/>
          </a:p>
        </p:txBody>
      </p:sp>
      <p:sp>
        <p:nvSpPr>
          <p:cNvPr id="5" name="Espace réservé des commentaires 4"/>
          <p:cNvSpPr>
            <a:spLocks noGrp="1"/>
          </p:cNvSpPr>
          <p:nvPr>
            <p:ph type="body" sz="quarter" idx="3"/>
          </p:nvPr>
        </p:nvSpPr>
        <p:spPr>
          <a:xfrm>
            <a:off x="679768" y="4777197"/>
            <a:ext cx="5438140" cy="3908614"/>
          </a:xfrm>
          <a:prstGeom prst="rect">
            <a:avLst/>
          </a:prstGeom>
        </p:spPr>
        <p:txBody>
          <a:bodyPr vert="horz" lIns="91565" tIns="45783" rIns="91565" bIns="45783"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428585"/>
            <a:ext cx="2945659" cy="498054"/>
          </a:xfrm>
          <a:prstGeom prst="rect">
            <a:avLst/>
          </a:prstGeom>
        </p:spPr>
        <p:txBody>
          <a:bodyPr vert="horz" lIns="91565" tIns="45783" rIns="91565" bIns="45783"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5" y="9428585"/>
            <a:ext cx="2945659" cy="498054"/>
          </a:xfrm>
          <a:prstGeom prst="rect">
            <a:avLst/>
          </a:prstGeom>
        </p:spPr>
        <p:txBody>
          <a:bodyPr vert="horz" lIns="91565" tIns="45783" rIns="91565" bIns="45783" rtlCol="0" anchor="b"/>
          <a:lstStyle>
            <a:lvl1pPr algn="r">
              <a:defRPr sz="1200"/>
            </a:lvl1pPr>
          </a:lstStyle>
          <a:p>
            <a:fld id="{20019E1E-EC0E-451A-8D20-CBB20107BF70}" type="slidenum">
              <a:rPr lang="fr-FR" smtClean="0"/>
              <a:pPr/>
              <a:t>‹N°›</a:t>
            </a:fld>
            <a:endParaRPr lang="fr-FR"/>
          </a:p>
        </p:txBody>
      </p:sp>
    </p:spTree>
    <p:extLst>
      <p:ext uri="{BB962C8B-B14F-4D97-AF65-F5344CB8AC3E}">
        <p14:creationId xmlns:p14="http://schemas.microsoft.com/office/powerpoint/2010/main" val="3678452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1</a:t>
            </a:fld>
            <a:endParaRPr lang="fr-FR"/>
          </a:p>
        </p:txBody>
      </p:sp>
    </p:spTree>
    <p:extLst>
      <p:ext uri="{BB962C8B-B14F-4D97-AF65-F5344CB8AC3E}">
        <p14:creationId xmlns:p14="http://schemas.microsoft.com/office/powerpoint/2010/main" val="179039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smtClean="0"/>
              <a:t>tool</a:t>
            </a:r>
            <a:r>
              <a:rPr lang="fr-FR" dirty="0" smtClean="0"/>
              <a:t> </a:t>
            </a:r>
            <a:r>
              <a:rPr lang="fr-FR" dirty="0" err="1" smtClean="0"/>
              <a:t>phyloseq</a:t>
            </a:r>
            <a:r>
              <a:rPr lang="fr-FR" baseline="0" dirty="0" smtClean="0"/>
              <a:t> data import</a:t>
            </a:r>
          </a:p>
          <a:p>
            <a:r>
              <a:rPr lang="fr-FR" baseline="0" dirty="0" smtClean="0"/>
              <a:t>fichier obligatoire, le </a:t>
            </a:r>
            <a:r>
              <a:rPr lang="fr-FR" baseline="0" dirty="0" err="1" smtClean="0"/>
              <a:t>biom</a:t>
            </a:r>
            <a:r>
              <a:rPr lang="fr-FR" baseline="0" dirty="0" smtClean="0"/>
              <a:t> qui contient la table d'abondance et l'affiliation taxonomique</a:t>
            </a:r>
          </a:p>
          <a:p>
            <a:r>
              <a:rPr lang="fr-FR" baseline="0" dirty="0" smtClean="0"/>
              <a:t>on peut rajouter:</a:t>
            </a:r>
          </a:p>
          <a:p>
            <a:pPr marL="171450" indent="-171450">
              <a:buFontTx/>
              <a:buChar char="-"/>
            </a:pPr>
            <a:r>
              <a:rPr lang="fr-FR" baseline="0" dirty="0" err="1" smtClean="0"/>
              <a:t>metadata</a:t>
            </a:r>
            <a:r>
              <a:rPr lang="fr-FR" baseline="0" dirty="0" smtClean="0"/>
              <a:t> format </a:t>
            </a:r>
            <a:r>
              <a:rPr lang="fr-FR" baseline="0" dirty="0" err="1" smtClean="0"/>
              <a:t>tsv</a:t>
            </a:r>
            <a:endParaRPr lang="fr-FR" baseline="0" dirty="0" smtClean="0"/>
          </a:p>
          <a:p>
            <a:pPr marL="171450" indent="-171450">
              <a:buFontTx/>
              <a:buChar char="-"/>
            </a:pPr>
            <a:r>
              <a:rPr lang="fr-FR" baseline="0" dirty="0" smtClean="0"/>
              <a:t>arbre phylogénétique au format </a:t>
            </a:r>
            <a:r>
              <a:rPr lang="fr-FR" baseline="0" dirty="0" err="1" smtClean="0"/>
              <a:t>Newick</a:t>
            </a:r>
            <a:endParaRPr lang="fr-FR" baseline="0" dirty="0" smtClean="0"/>
          </a:p>
          <a:p>
            <a:pPr marL="0" indent="0">
              <a:buFontTx/>
              <a:buNone/>
            </a:pPr>
            <a:endParaRPr lang="fr-FR" baseline="0" dirty="0" smtClean="0"/>
          </a:p>
          <a:p>
            <a:pPr marL="0" indent="0">
              <a:buFontTx/>
              <a:buNone/>
            </a:pPr>
            <a:r>
              <a:rPr lang="fr-FR" baseline="0" dirty="0" smtClean="0"/>
              <a:t>Ne pas oublier de vérifier jusqu'à quel niveau taxonomiques a été effectué l'affiliation (genre, espèces)</a:t>
            </a:r>
          </a:p>
          <a:p>
            <a:pPr marL="0" indent="0">
              <a:buFontTx/>
              <a:buNone/>
            </a:pPr>
            <a:endParaRPr lang="fr-FR" baseline="0" dirty="0" smtClean="0"/>
          </a:p>
          <a:p>
            <a:pPr marL="0" indent="0">
              <a:buFontTx/>
              <a:buNone/>
            </a:pPr>
            <a:r>
              <a:rPr lang="fr-FR" baseline="0" dirty="0" smtClean="0"/>
              <a:t>Attention:</a:t>
            </a:r>
          </a:p>
          <a:p>
            <a:pPr marL="0" indent="0">
              <a:buFontTx/>
              <a:buNone/>
            </a:pPr>
            <a:r>
              <a:rPr lang="fr-FR" baseline="0" dirty="0" smtClean="0"/>
              <a:t>Il faut le même nom d'échantillon dans tous les fichiers sinon </a:t>
            </a:r>
            <a:r>
              <a:rPr lang="fr-FR" baseline="0" dirty="0" err="1" smtClean="0"/>
              <a:t>phyloseq</a:t>
            </a:r>
            <a:r>
              <a:rPr lang="fr-FR" baseline="0" dirty="0" smtClean="0"/>
              <a:t> plante</a:t>
            </a:r>
          </a:p>
          <a:p>
            <a:pPr marL="0" indent="0">
              <a:buFontTx/>
              <a:buNone/>
            </a:pPr>
            <a:r>
              <a:rPr lang="fr-FR" baseline="0" dirty="0" smtClean="0"/>
              <a:t>Bien regarder l'exemple de fichier </a:t>
            </a:r>
            <a:r>
              <a:rPr lang="fr-FR" baseline="0" dirty="0" err="1" smtClean="0"/>
              <a:t>tsv</a:t>
            </a:r>
            <a:r>
              <a:rPr lang="fr-FR" baseline="0" dirty="0" smtClean="0"/>
              <a:t> à importer dans l'aide</a:t>
            </a:r>
          </a:p>
          <a:p>
            <a:pPr marL="171450" indent="-171450">
              <a:buFont typeface="Wingdings" panose="05000000000000000000" pitchFamily="2" charset="2"/>
              <a:buChar char="è"/>
            </a:pPr>
            <a:r>
              <a:rPr lang="fr-FR" baseline="0" dirty="0" smtClean="0">
                <a:sym typeface="Wingdings" panose="05000000000000000000" pitchFamily="2" charset="2"/>
              </a:rPr>
              <a:t>1ere cellule du tableau doit être vide.</a:t>
            </a:r>
          </a:p>
          <a:p>
            <a:pPr marL="171450" indent="-171450">
              <a:buFont typeface="Wingdings" panose="05000000000000000000" pitchFamily="2" charset="2"/>
              <a:buChar char="è"/>
            </a:pPr>
            <a:endParaRPr lang="fr-FR" baseline="0" dirty="0" smtClean="0">
              <a:sym typeface="Wingdings" panose="05000000000000000000" pitchFamily="2" charset="2"/>
            </a:endParaRPr>
          </a:p>
          <a:p>
            <a:pPr marL="0" indent="0">
              <a:buFont typeface="Wingdings" panose="05000000000000000000" pitchFamily="2" charset="2"/>
              <a:buNone/>
            </a:pPr>
            <a:r>
              <a:rPr lang="fr-FR" baseline="0" dirty="0" smtClean="0">
                <a:sym typeface="Wingdings" panose="05000000000000000000" pitchFamily="2" charset="2"/>
              </a:rPr>
              <a:t>Option normalisation </a:t>
            </a:r>
            <a:r>
              <a:rPr lang="fr-FR" baseline="0" dirty="0" err="1" smtClean="0">
                <a:sym typeface="Wingdings" panose="05000000000000000000" pitchFamily="2" charset="2"/>
              </a:rPr>
              <a:t>yes</a:t>
            </a:r>
            <a:r>
              <a:rPr lang="fr-FR" baseline="0" dirty="0" smtClean="0">
                <a:sym typeface="Wingdings" panose="05000000000000000000" pitchFamily="2" charset="2"/>
              </a:rPr>
              <a:t>/no: faire les 2</a:t>
            </a:r>
          </a:p>
          <a:p>
            <a:pPr marL="0" indent="0">
              <a:buFont typeface="Wingdings" panose="05000000000000000000" pitchFamily="2" charset="2"/>
              <a:buNone/>
            </a:pPr>
            <a:r>
              <a:rPr lang="fr-FR" baseline="0" dirty="0" smtClean="0">
                <a:sym typeface="Wingdings" panose="05000000000000000000" pitchFamily="2" charset="2"/>
              </a:rPr>
              <a:t>Raréfaction sur la profondeur la plus faible</a:t>
            </a:r>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12</a:t>
            </a:fld>
            <a:endParaRPr lang="fr-FR"/>
          </a:p>
        </p:txBody>
      </p:sp>
    </p:spTree>
    <p:extLst>
      <p:ext uri="{BB962C8B-B14F-4D97-AF65-F5344CB8AC3E}">
        <p14:creationId xmlns:p14="http://schemas.microsoft.com/office/powerpoint/2010/main" val="109359239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Meilleure séparation</a:t>
            </a:r>
            <a:r>
              <a:rPr lang="fr-FR" baseline="0" dirty="0" smtClean="0"/>
              <a:t> D14 – reste avec </a:t>
            </a:r>
            <a:r>
              <a:rPr lang="fr-FR" baseline="0" dirty="0" err="1" smtClean="0"/>
              <a:t>Jac</a:t>
            </a:r>
            <a:r>
              <a:rPr lang="fr-FR" baseline="0" dirty="0" smtClean="0"/>
              <a:t> </a:t>
            </a:r>
            <a:r>
              <a:rPr lang="fr-FR" baseline="0" dirty="0" err="1" smtClean="0"/>
              <a:t>Unifrac</a:t>
            </a:r>
            <a:r>
              <a:rPr lang="fr-FR" baseline="0" dirty="0" smtClean="0"/>
              <a:t> (sans utiliser abondance) sur axe 1</a:t>
            </a:r>
          </a:p>
          <a:p>
            <a:r>
              <a:rPr lang="fr-FR" baseline="0" dirty="0" err="1" smtClean="0"/>
              <a:t>Wunifrac</a:t>
            </a:r>
            <a:r>
              <a:rPr lang="fr-FR" baseline="0" dirty="0" smtClean="0"/>
              <a:t> les groupes se rapprochent entre D14 et D35, les OTU qui séparent les 2 groupes ne sont pas éloignés </a:t>
            </a:r>
            <a:r>
              <a:rPr lang="fr-FR" baseline="0" dirty="0" err="1" smtClean="0"/>
              <a:t>phylogénétiquement</a:t>
            </a:r>
            <a:endParaRPr lang="fr-FR" baseline="0" dirty="0" smtClean="0"/>
          </a:p>
          <a:p>
            <a:endParaRPr lang="fr-FR" baseline="0" dirty="0" smtClean="0"/>
          </a:p>
          <a:p>
            <a:r>
              <a:rPr lang="fr-FR" baseline="0" dirty="0" err="1" smtClean="0"/>
              <a:t>Wunifrac</a:t>
            </a:r>
            <a:r>
              <a:rPr lang="fr-FR" baseline="0" dirty="0" smtClean="0"/>
              <a:t> D14 </a:t>
            </a:r>
            <a:r>
              <a:rPr lang="fr-FR" baseline="0" dirty="0" err="1" smtClean="0"/>
              <a:t>samples</a:t>
            </a:r>
            <a:r>
              <a:rPr lang="fr-FR" baseline="0" dirty="0" smtClean="0"/>
              <a:t> plus regroupés</a:t>
            </a:r>
          </a:p>
          <a:p>
            <a:r>
              <a:rPr lang="fr-FR" baseline="0" dirty="0" smtClean="0"/>
              <a:t>Les distances entre groupes semblent plus petites avec les mesures qualitatives, les espèces spécifiques autour du sevrage doivent être très rares</a:t>
            </a:r>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107</a:t>
            </a:fld>
            <a:endParaRPr lang="fr-FR"/>
          </a:p>
        </p:txBody>
      </p:sp>
    </p:spTree>
    <p:extLst>
      <p:ext uri="{BB962C8B-B14F-4D97-AF65-F5344CB8AC3E}">
        <p14:creationId xmlns:p14="http://schemas.microsoft.com/office/powerpoint/2010/main" val="44337706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Difficilement lisible beaucoup d'OTU</a:t>
            </a:r>
          </a:p>
          <a:p>
            <a:r>
              <a:rPr lang="fr-FR" dirty="0" smtClean="0"/>
              <a:t>reprendre dans R</a:t>
            </a:r>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108</a:t>
            </a:fld>
            <a:endParaRPr lang="fr-FR"/>
          </a:p>
        </p:txBody>
      </p:sp>
    </p:spTree>
    <p:extLst>
      <p:ext uri="{BB962C8B-B14F-4D97-AF65-F5344CB8AC3E}">
        <p14:creationId xmlns:p14="http://schemas.microsoft.com/office/powerpoint/2010/main" val="33897613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109</a:t>
            </a:fld>
            <a:endParaRPr lang="fr-FR"/>
          </a:p>
        </p:txBody>
      </p:sp>
    </p:spTree>
    <p:extLst>
      <p:ext uri="{BB962C8B-B14F-4D97-AF65-F5344CB8AC3E}">
        <p14:creationId xmlns:p14="http://schemas.microsoft.com/office/powerpoint/2010/main" val="374005267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110</a:t>
            </a:fld>
            <a:endParaRPr lang="fr-FR"/>
          </a:p>
        </p:txBody>
      </p:sp>
    </p:spTree>
    <p:extLst>
      <p:ext uri="{BB962C8B-B14F-4D97-AF65-F5344CB8AC3E}">
        <p14:creationId xmlns:p14="http://schemas.microsoft.com/office/powerpoint/2010/main" val="237322985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111</a:t>
            </a:fld>
            <a:endParaRPr lang="fr-FR"/>
          </a:p>
        </p:txBody>
      </p:sp>
    </p:spTree>
    <p:extLst>
      <p:ext uri="{BB962C8B-B14F-4D97-AF65-F5344CB8AC3E}">
        <p14:creationId xmlns:p14="http://schemas.microsoft.com/office/powerpoint/2010/main" val="428736328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112</a:t>
            </a:fld>
            <a:endParaRPr lang="fr-FR"/>
          </a:p>
        </p:txBody>
      </p:sp>
    </p:spTree>
    <p:extLst>
      <p:ext uri="{BB962C8B-B14F-4D97-AF65-F5344CB8AC3E}">
        <p14:creationId xmlns:p14="http://schemas.microsoft.com/office/powerpoint/2010/main" val="332405050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113</a:t>
            </a:fld>
            <a:endParaRPr lang="fr-FR"/>
          </a:p>
        </p:txBody>
      </p:sp>
    </p:spTree>
    <p:extLst>
      <p:ext uri="{BB962C8B-B14F-4D97-AF65-F5344CB8AC3E}">
        <p14:creationId xmlns:p14="http://schemas.microsoft.com/office/powerpoint/2010/main" val="203222638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115</a:t>
            </a:fld>
            <a:endParaRPr lang="fr-FR"/>
          </a:p>
        </p:txBody>
      </p:sp>
    </p:spTree>
    <p:extLst>
      <p:ext uri="{BB962C8B-B14F-4D97-AF65-F5344CB8AC3E}">
        <p14:creationId xmlns:p14="http://schemas.microsoft.com/office/powerpoint/2010/main" val="2121484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15649">
              <a:defRPr/>
            </a:pPr>
            <a:r>
              <a:rPr lang="en-US" dirty="0" smtClean="0"/>
              <a:t>Summary de import data</a:t>
            </a:r>
          </a:p>
          <a:p>
            <a:pPr defTabSz="915649">
              <a:defRPr/>
            </a:pPr>
            <a:r>
              <a:rPr lang="en-US" dirty="0" err="1" smtClean="0"/>
              <a:t>retrouve</a:t>
            </a:r>
            <a:r>
              <a:rPr lang="en-US" dirty="0" smtClean="0"/>
              <a:t> les</a:t>
            </a:r>
            <a:r>
              <a:rPr lang="en-US" baseline="0" dirty="0" smtClean="0"/>
              <a:t> 3 </a:t>
            </a:r>
            <a:r>
              <a:rPr lang="en-US" baseline="0" dirty="0" err="1" smtClean="0"/>
              <a:t>fichiers</a:t>
            </a:r>
            <a:r>
              <a:rPr lang="en-US" baseline="0" dirty="0" smtClean="0"/>
              <a:t> </a:t>
            </a:r>
            <a:r>
              <a:rPr lang="en-US" baseline="0" dirty="0" err="1" smtClean="0"/>
              <a:t>importés</a:t>
            </a:r>
            <a:r>
              <a:rPr lang="en-US" baseline="0" dirty="0" smtClean="0"/>
              <a:t> avec les dimensions(</a:t>
            </a:r>
            <a:r>
              <a:rPr lang="en-US" baseline="0" dirty="0" err="1" smtClean="0"/>
              <a:t>nb</a:t>
            </a:r>
            <a:r>
              <a:rPr lang="en-US" baseline="0" dirty="0" smtClean="0"/>
              <a:t> </a:t>
            </a:r>
            <a:r>
              <a:rPr lang="en-US" baseline="0" dirty="0" err="1" smtClean="0"/>
              <a:t>échantillon</a:t>
            </a:r>
            <a:r>
              <a:rPr lang="en-US" baseline="0" dirty="0" smtClean="0"/>
              <a:t>, </a:t>
            </a:r>
            <a:r>
              <a:rPr lang="en-US" baseline="0" dirty="0" err="1" smtClean="0"/>
              <a:t>nb</a:t>
            </a:r>
            <a:r>
              <a:rPr lang="en-US" baseline="0" dirty="0" smtClean="0"/>
              <a:t> variables, rank </a:t>
            </a:r>
            <a:r>
              <a:rPr lang="en-US" baseline="0" dirty="0" err="1" smtClean="0"/>
              <a:t>taxonomique</a:t>
            </a:r>
            <a:r>
              <a:rPr lang="en-US" baseline="0" dirty="0" smtClean="0"/>
              <a:t>)</a:t>
            </a:r>
            <a:endParaRPr lang="en-US" dirty="0" smtClean="0"/>
          </a:p>
          <a:p>
            <a:pPr defTabSz="915649">
              <a:defRPr/>
            </a:pPr>
            <a:r>
              <a:rPr lang="en-US" dirty="0" smtClean="0"/>
              <a:t>Number of sequences in each sample after normalization: 11718</a:t>
            </a:r>
            <a:endParaRPr lang="fr-FR" b="1" dirty="0" smtClean="0">
              <a:solidFill>
                <a:srgbClr val="FF0000"/>
              </a:solidFill>
            </a:endParaRPr>
          </a:p>
          <a:p>
            <a:pPr defTabSz="915649">
              <a:defRPr/>
            </a:pPr>
            <a:endParaRPr lang="fr-FR" b="1" dirty="0" smtClean="0">
              <a:solidFill>
                <a:srgbClr val="FF0000"/>
              </a:solidFill>
            </a:endParaRPr>
          </a:p>
          <a:p>
            <a:pPr marL="0" marR="0" lvl="0" indent="0" algn="l" defTabSz="915649" rtl="0" eaLnBrk="1" fontAlgn="auto" latinLnBrk="0" hangingPunct="1">
              <a:lnSpc>
                <a:spcPct val="100000"/>
              </a:lnSpc>
              <a:spcBef>
                <a:spcPts val="0"/>
              </a:spcBef>
              <a:spcAft>
                <a:spcPts val="0"/>
              </a:spcAft>
              <a:buClrTx/>
              <a:buSzTx/>
              <a:buFontTx/>
              <a:buNone/>
              <a:tabLst/>
              <a:defRPr/>
            </a:pPr>
            <a:r>
              <a:rPr lang="fr-FR" dirty="0" err="1" smtClean="0">
                <a:solidFill>
                  <a:schemeClr val="tx1"/>
                </a:solidFill>
                <a:sym typeface="Wingdings" panose="05000000000000000000" pitchFamily="2" charset="2"/>
              </a:rPr>
              <a:t>Rdata</a:t>
            </a:r>
            <a:r>
              <a:rPr lang="fr-FR" dirty="0" smtClean="0">
                <a:solidFill>
                  <a:schemeClr val="tx1"/>
                </a:solidFill>
                <a:sym typeface="Wingdings" panose="05000000000000000000" pitchFamily="2" charset="2"/>
              </a:rPr>
              <a:t> file </a:t>
            </a:r>
            <a:r>
              <a:rPr lang="fr-FR" dirty="0" err="1" smtClean="0">
                <a:solidFill>
                  <a:schemeClr val="tx1"/>
                </a:solidFill>
                <a:sym typeface="Wingdings" panose="05000000000000000000" pitchFamily="2" charset="2"/>
              </a:rPr>
              <a:t>is</a:t>
            </a:r>
            <a:r>
              <a:rPr lang="fr-FR" dirty="0" smtClean="0">
                <a:solidFill>
                  <a:schemeClr val="tx1"/>
                </a:solidFill>
                <a:sym typeface="Wingdings" panose="05000000000000000000" pitchFamily="2" charset="2"/>
              </a:rPr>
              <a:t> a </a:t>
            </a:r>
            <a:r>
              <a:rPr lang="fr-FR" dirty="0" err="1" smtClean="0">
                <a:solidFill>
                  <a:schemeClr val="tx1"/>
                </a:solidFill>
                <a:sym typeface="Wingdings" panose="05000000000000000000" pitchFamily="2" charset="2"/>
              </a:rPr>
              <a:t>specific</a:t>
            </a:r>
            <a:r>
              <a:rPr lang="fr-FR" dirty="0" smtClean="0">
                <a:solidFill>
                  <a:schemeClr val="tx1"/>
                </a:solidFill>
                <a:sym typeface="Wingdings" panose="05000000000000000000" pitchFamily="2" charset="2"/>
              </a:rPr>
              <a:t> R file </a:t>
            </a:r>
            <a:r>
              <a:rPr lang="fr-FR" dirty="0" err="1" smtClean="0">
                <a:solidFill>
                  <a:schemeClr val="tx1"/>
                </a:solidFill>
                <a:sym typeface="Wingdings" panose="05000000000000000000" pitchFamily="2" charset="2"/>
              </a:rPr>
              <a:t>that</a:t>
            </a:r>
            <a:r>
              <a:rPr lang="fr-FR" dirty="0" smtClean="0">
                <a:solidFill>
                  <a:schemeClr val="tx1"/>
                </a:solidFill>
                <a:sym typeface="Wingdings" panose="05000000000000000000" pitchFamily="2" charset="2"/>
              </a:rPr>
              <a:t> store R </a:t>
            </a:r>
            <a:r>
              <a:rPr lang="fr-FR" dirty="0" err="1" smtClean="0">
                <a:solidFill>
                  <a:schemeClr val="tx1"/>
                </a:solidFill>
                <a:sym typeface="Wingdings" panose="05000000000000000000" pitchFamily="2" charset="2"/>
              </a:rPr>
              <a:t>objects</a:t>
            </a:r>
            <a:r>
              <a:rPr lang="fr-FR" dirty="0" smtClean="0">
                <a:solidFill>
                  <a:schemeClr val="tx1"/>
                </a:solidFill>
                <a:sym typeface="Wingdings" panose="05000000000000000000" pitchFamily="2" charset="2"/>
              </a:rPr>
              <a:t>.</a:t>
            </a:r>
            <a:endParaRPr lang="fr-FR" dirty="0" smtClean="0">
              <a:solidFill>
                <a:schemeClr val="accent1">
                  <a:lumMod val="50000"/>
                </a:schemeClr>
              </a:solidFill>
              <a:sym typeface="Wingdings" panose="05000000000000000000" pitchFamily="2" charset="2"/>
            </a:endParaRPr>
          </a:p>
          <a:p>
            <a:pPr defTabSz="915649">
              <a:defRPr/>
            </a:pPr>
            <a:endParaRPr lang="fr-FR" b="1" dirty="0" smtClean="0">
              <a:solidFill>
                <a:srgbClr val="FF0000"/>
              </a:solidFill>
            </a:endParaRPr>
          </a:p>
          <a:p>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13</a:t>
            </a:fld>
            <a:endParaRPr lang="fr-FR"/>
          </a:p>
        </p:txBody>
      </p:sp>
    </p:spTree>
    <p:extLst>
      <p:ext uri="{BB962C8B-B14F-4D97-AF65-F5344CB8AC3E}">
        <p14:creationId xmlns:p14="http://schemas.microsoft.com/office/powerpoint/2010/main" val="2253144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onglet </a:t>
            </a:r>
            <a:r>
              <a:rPr lang="fr-FR" dirty="0" err="1" smtClean="0"/>
              <a:t>ranks</a:t>
            </a:r>
            <a:r>
              <a:rPr lang="fr-FR" baseline="0" dirty="0" smtClean="0"/>
              <a:t> </a:t>
            </a:r>
            <a:r>
              <a:rPr lang="fr-FR" baseline="0" dirty="0" err="1" smtClean="0"/>
              <a:t>names</a:t>
            </a:r>
            <a:r>
              <a:rPr lang="fr-FR" baseline="0" dirty="0" smtClean="0"/>
              <a:t> renseigne sur les différents niveaux taxonomiques</a:t>
            </a:r>
          </a:p>
          <a:p>
            <a:endParaRPr lang="fr-FR" baseline="0" dirty="0" smtClean="0"/>
          </a:p>
          <a:p>
            <a:r>
              <a:rPr lang="fr-FR" baseline="0" dirty="0" smtClean="0"/>
              <a:t>onglet Plot </a:t>
            </a:r>
            <a:r>
              <a:rPr lang="fr-FR" baseline="0" dirty="0" err="1" smtClean="0"/>
              <a:t>tree</a:t>
            </a:r>
            <a:r>
              <a:rPr lang="fr-FR" baseline="0" dirty="0" smtClean="0"/>
              <a:t> affiche l'arbre phylogénétique coloré par phylum</a:t>
            </a:r>
          </a:p>
          <a:p>
            <a:r>
              <a:rPr lang="fr-FR" baseline="0" dirty="0" smtClean="0"/>
              <a:t>Combien de phylum</a:t>
            </a:r>
          </a:p>
          <a:p>
            <a:r>
              <a:rPr lang="fr-FR" baseline="0" dirty="0" smtClean="0"/>
              <a:t>Phylum majoritaires: </a:t>
            </a:r>
            <a:r>
              <a:rPr lang="fr-FR" baseline="0" dirty="0" err="1" smtClean="0"/>
              <a:t>Bacteroidetes</a:t>
            </a:r>
            <a:r>
              <a:rPr lang="fr-FR" baseline="0" dirty="0" smtClean="0"/>
              <a:t>, </a:t>
            </a:r>
            <a:r>
              <a:rPr lang="fr-FR" baseline="0" dirty="0" err="1" smtClean="0"/>
              <a:t>Firmicutes</a:t>
            </a:r>
            <a:r>
              <a:rPr lang="fr-FR" baseline="0" dirty="0" smtClean="0"/>
              <a:t>, </a:t>
            </a:r>
            <a:r>
              <a:rPr lang="fr-FR" baseline="0" dirty="0" err="1" smtClean="0"/>
              <a:t>Actinobacteria</a:t>
            </a:r>
            <a:r>
              <a:rPr lang="fr-FR" baseline="0" dirty="0" smtClean="0"/>
              <a:t>, </a:t>
            </a:r>
            <a:r>
              <a:rPr lang="fr-FR" baseline="0" dirty="0" err="1" smtClean="0"/>
              <a:t>Proteobacteria</a:t>
            </a:r>
            <a:endParaRPr lang="fr-FR" baseline="0" dirty="0" smtClean="0"/>
          </a:p>
          <a:p>
            <a:r>
              <a:rPr lang="fr-FR" baseline="0" dirty="0" smtClean="0"/>
              <a:t>image téléchargeable au format </a:t>
            </a:r>
            <a:r>
              <a:rPr lang="fr-FR" baseline="0" dirty="0" err="1" smtClean="0"/>
              <a:t>png</a:t>
            </a:r>
            <a:endParaRPr lang="fr-FR" baseline="0" dirty="0" smtClean="0"/>
          </a:p>
          <a:p>
            <a:endParaRPr lang="fr-FR" baseline="0" dirty="0" smtClean="0"/>
          </a:p>
          <a:p>
            <a:pPr marL="171450" indent="-171450">
              <a:buFontTx/>
              <a:buChar char="-"/>
            </a:pPr>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14</a:t>
            </a:fld>
            <a:endParaRPr lang="fr-FR"/>
          </a:p>
        </p:txBody>
      </p:sp>
    </p:spTree>
    <p:extLst>
      <p:ext uri="{BB962C8B-B14F-4D97-AF65-F5344CB8AC3E}">
        <p14:creationId xmlns:p14="http://schemas.microsoft.com/office/powerpoint/2010/main" val="1993925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15649">
              <a:defRPr/>
            </a:pPr>
            <a:r>
              <a:rPr lang="fr-FR" b="0" dirty="0" smtClean="0">
                <a:solidFill>
                  <a:schemeClr val="accent5"/>
                </a:solidFill>
              </a:rPr>
              <a:t>onglet</a:t>
            </a:r>
            <a:r>
              <a:rPr lang="fr-FR" b="0" baseline="0" dirty="0" smtClean="0">
                <a:solidFill>
                  <a:schemeClr val="accent5"/>
                </a:solidFill>
              </a:rPr>
              <a:t> </a:t>
            </a:r>
            <a:r>
              <a:rPr lang="fr-FR" b="0" baseline="0" dirty="0" err="1" smtClean="0">
                <a:solidFill>
                  <a:schemeClr val="accent5"/>
                </a:solidFill>
              </a:rPr>
              <a:t>Sample</a:t>
            </a:r>
            <a:r>
              <a:rPr lang="fr-FR" b="0" baseline="0" dirty="0" smtClean="0">
                <a:solidFill>
                  <a:schemeClr val="accent5"/>
                </a:solidFill>
              </a:rPr>
              <a:t> </a:t>
            </a:r>
            <a:r>
              <a:rPr lang="fr-FR" b="0" baseline="0" dirty="0" err="1" smtClean="0">
                <a:solidFill>
                  <a:schemeClr val="accent5"/>
                </a:solidFill>
              </a:rPr>
              <a:t>metadata</a:t>
            </a:r>
            <a:endParaRPr lang="fr-FR" b="0" baseline="0" dirty="0" smtClean="0">
              <a:solidFill>
                <a:schemeClr val="accent5"/>
              </a:solidFill>
            </a:endParaRPr>
          </a:p>
          <a:p>
            <a:pPr defTabSz="915649">
              <a:defRPr/>
            </a:pPr>
            <a:r>
              <a:rPr lang="fr-FR" b="0" baseline="0" dirty="0" smtClean="0">
                <a:solidFill>
                  <a:schemeClr val="accent5"/>
                </a:solidFill>
              </a:rPr>
              <a:t>affiche la structure des </a:t>
            </a:r>
            <a:r>
              <a:rPr lang="fr-FR" b="0" baseline="0" dirty="0" err="1" smtClean="0">
                <a:solidFill>
                  <a:schemeClr val="accent5"/>
                </a:solidFill>
              </a:rPr>
              <a:t>metadata</a:t>
            </a:r>
            <a:endParaRPr lang="fr-FR" b="0" baseline="0" dirty="0" smtClean="0">
              <a:solidFill>
                <a:schemeClr val="accent5"/>
              </a:solidFill>
            </a:endParaRPr>
          </a:p>
          <a:p>
            <a:pPr marL="171450" indent="-171450" defTabSz="915649">
              <a:buFontTx/>
              <a:buChar char="-"/>
              <a:defRPr/>
            </a:pPr>
            <a:r>
              <a:rPr lang="fr-FR" b="0" baseline="0" dirty="0" smtClean="0">
                <a:solidFill>
                  <a:schemeClr val="accent5"/>
                </a:solidFill>
              </a:rPr>
              <a:t>le nom des variables</a:t>
            </a:r>
          </a:p>
          <a:p>
            <a:pPr marL="171450" indent="-171450" defTabSz="915649">
              <a:buFontTx/>
              <a:buChar char="-"/>
              <a:defRPr/>
            </a:pPr>
            <a:r>
              <a:rPr lang="fr-FR" b="0" baseline="0" dirty="0" smtClean="0">
                <a:solidFill>
                  <a:schemeClr val="accent5"/>
                </a:solidFill>
              </a:rPr>
              <a:t>les différentes modalités pour chaque variable qualitative</a:t>
            </a:r>
          </a:p>
          <a:p>
            <a:pPr marL="0" indent="0" defTabSz="915649">
              <a:buFontTx/>
              <a:buNone/>
              <a:defRPr/>
            </a:pPr>
            <a:endParaRPr lang="fr-FR" b="0" baseline="0" dirty="0" smtClean="0">
              <a:solidFill>
                <a:schemeClr val="accent5"/>
              </a:solidFill>
            </a:endParaRPr>
          </a:p>
          <a:p>
            <a:pPr marL="0" indent="0" defTabSz="915649">
              <a:buFontTx/>
              <a:buNone/>
              <a:defRPr/>
            </a:pPr>
            <a:r>
              <a:rPr lang="fr-FR" b="0" baseline="0" dirty="0" smtClean="0">
                <a:solidFill>
                  <a:schemeClr val="accent5"/>
                </a:solidFill>
              </a:rPr>
              <a:t>ATTENTION: </a:t>
            </a:r>
          </a:p>
          <a:p>
            <a:pPr marL="0" marR="0" lvl="0" indent="0" algn="l" defTabSz="915649" rtl="0" eaLnBrk="1" fontAlgn="auto" latinLnBrk="0" hangingPunct="1">
              <a:lnSpc>
                <a:spcPct val="100000"/>
              </a:lnSpc>
              <a:spcBef>
                <a:spcPts val="0"/>
              </a:spcBef>
              <a:spcAft>
                <a:spcPts val="0"/>
              </a:spcAft>
              <a:buClrTx/>
              <a:buSzTx/>
              <a:buFontTx/>
              <a:buNone/>
              <a:tabLst/>
              <a:defRPr/>
            </a:pPr>
            <a:r>
              <a:rPr lang="fr-FR" b="0" baseline="0" dirty="0" smtClean="0">
                <a:solidFill>
                  <a:schemeClr val="accent5"/>
                </a:solidFill>
              </a:rPr>
              <a:t>penser à l'ordre des facteurs lors de la construction du jeu de donnée, pas forcément judicieux dans certains graphiques</a:t>
            </a:r>
          </a:p>
          <a:p>
            <a:endParaRPr lang="fr-FR" baseline="0" dirty="0" smtClean="0"/>
          </a:p>
          <a:p>
            <a:r>
              <a:rPr lang="fr-FR" baseline="0" dirty="0" smtClean="0"/>
              <a:t>onglet R code</a:t>
            </a:r>
          </a:p>
          <a:p>
            <a:r>
              <a:rPr lang="fr-FR" baseline="0" dirty="0" smtClean="0"/>
              <a:t>script utilisé pour:</a:t>
            </a:r>
          </a:p>
          <a:p>
            <a:pPr marL="171450" indent="-171450">
              <a:buFontTx/>
              <a:buChar char="-"/>
            </a:pPr>
            <a:r>
              <a:rPr lang="fr-FR" baseline="0" dirty="0" smtClean="0"/>
              <a:t>créer l'objet </a:t>
            </a:r>
            <a:r>
              <a:rPr lang="fr-FR" baseline="0" dirty="0" err="1" smtClean="0"/>
              <a:t>phyloseq</a:t>
            </a:r>
            <a:endParaRPr lang="fr-FR" baseline="0" dirty="0" smtClean="0"/>
          </a:p>
          <a:p>
            <a:pPr marL="171450" indent="-171450">
              <a:buFontTx/>
              <a:buChar char="-"/>
            </a:pPr>
            <a:r>
              <a:rPr lang="fr-FR" baseline="0" dirty="0" smtClean="0"/>
              <a:t>afficher l'arbre</a:t>
            </a:r>
          </a:p>
          <a:p>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15</a:t>
            </a:fld>
            <a:endParaRPr lang="fr-FR"/>
          </a:p>
        </p:txBody>
      </p:sp>
    </p:spTree>
    <p:extLst>
      <p:ext uri="{BB962C8B-B14F-4D97-AF65-F5344CB8AC3E}">
        <p14:creationId xmlns:p14="http://schemas.microsoft.com/office/powerpoint/2010/main" val="2647744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16</a:t>
            </a:fld>
            <a:endParaRPr lang="fr-FR"/>
          </a:p>
        </p:txBody>
      </p:sp>
    </p:spTree>
    <p:extLst>
      <p:ext uri="{BB962C8B-B14F-4D97-AF65-F5344CB8AC3E}">
        <p14:creationId xmlns:p14="http://schemas.microsoft.com/office/powerpoint/2010/main" val="1773659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Analyse de la biodiversité:</a:t>
            </a:r>
          </a:p>
          <a:p>
            <a:r>
              <a:rPr lang="fr-FR" dirty="0" smtClean="0"/>
              <a:t>Exploration de la composition,</a:t>
            </a:r>
            <a:r>
              <a:rPr lang="fr-FR" baseline="0" dirty="0" smtClean="0"/>
              <a:t> utilisation de graphiques, répartition des différents groupes taxonomiques ou de sous-ensembles de groupes </a:t>
            </a:r>
            <a:r>
              <a:rPr lang="fr-FR" baseline="0" dirty="0" err="1" smtClean="0"/>
              <a:t>taxo</a:t>
            </a:r>
            <a:endParaRPr lang="fr-FR" baseline="0" dirty="0" smtClean="0"/>
          </a:p>
          <a:p>
            <a:r>
              <a:rPr lang="fr-FR" baseline="0" dirty="0" smtClean="0"/>
              <a:t>Notions de biodiversité, quelques définitions</a:t>
            </a:r>
          </a:p>
          <a:p>
            <a:r>
              <a:rPr lang="el-GR" dirty="0" smtClean="0"/>
              <a:t>α</a:t>
            </a:r>
            <a:r>
              <a:rPr lang="fr-FR" dirty="0" smtClean="0"/>
              <a:t>-div: caractérisation d'une communauté, indices interprétation et condition d'utilisation de ces indices</a:t>
            </a:r>
          </a:p>
          <a:p>
            <a:r>
              <a:rPr lang="el-GR" dirty="0" smtClean="0"/>
              <a:t>β</a:t>
            </a:r>
            <a:r>
              <a:rPr lang="fr-FR" dirty="0" smtClean="0"/>
              <a:t>-div: comparaison</a:t>
            </a:r>
            <a:r>
              <a:rPr lang="fr-FR" baseline="0" dirty="0" smtClean="0"/>
              <a:t> des </a:t>
            </a:r>
            <a:r>
              <a:rPr lang="fr-FR" baseline="0" dirty="0" err="1" smtClean="0"/>
              <a:t>éch</a:t>
            </a:r>
            <a:r>
              <a:rPr lang="fr-FR" baseline="0" dirty="0" smtClean="0"/>
              <a:t> entre eux basée sur le calcul de distance, représentations graphiques</a:t>
            </a:r>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17</a:t>
            </a:fld>
            <a:endParaRPr lang="fr-FR"/>
          </a:p>
        </p:txBody>
      </p:sp>
    </p:spTree>
    <p:extLst>
      <p:ext uri="{BB962C8B-B14F-4D97-AF65-F5344CB8AC3E}">
        <p14:creationId xmlns:p14="http://schemas.microsoft.com/office/powerpoint/2010/main" val="2241669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Visualisation des compositions taxonomiques des échantillons</a:t>
            </a:r>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18</a:t>
            </a:fld>
            <a:endParaRPr lang="fr-FR"/>
          </a:p>
        </p:txBody>
      </p:sp>
    </p:spTree>
    <p:extLst>
      <p:ext uri="{BB962C8B-B14F-4D97-AF65-F5344CB8AC3E}">
        <p14:creationId xmlns:p14="http://schemas.microsoft.com/office/powerpoint/2010/main" val="1883089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smtClean="0"/>
              <a:t>tool</a:t>
            </a:r>
            <a:r>
              <a:rPr lang="fr-FR" dirty="0" smtClean="0"/>
              <a:t> </a:t>
            </a:r>
            <a:r>
              <a:rPr lang="fr-FR" dirty="0" err="1" smtClean="0"/>
              <a:t>phyloseq</a:t>
            </a:r>
            <a:r>
              <a:rPr lang="fr-FR" dirty="0" smtClean="0"/>
              <a:t> composition visualisation</a:t>
            </a:r>
          </a:p>
          <a:p>
            <a:r>
              <a:rPr lang="fr-FR" dirty="0" smtClean="0"/>
              <a:t>Sur Food non raréfié</a:t>
            </a:r>
          </a:p>
          <a:p>
            <a:r>
              <a:rPr lang="fr-FR" dirty="0" smtClean="0"/>
              <a:t>Choisir une variable, 2 variables</a:t>
            </a:r>
            <a:r>
              <a:rPr lang="fr-FR" baseline="0" dirty="0" smtClean="0"/>
              <a:t> au choix, </a:t>
            </a:r>
            <a:r>
              <a:rPr lang="fr-FR" baseline="0" dirty="0" err="1" smtClean="0"/>
              <a:t>EnvType</a:t>
            </a:r>
            <a:r>
              <a:rPr lang="fr-FR" baseline="0" dirty="0" smtClean="0"/>
              <a:t> et </a:t>
            </a:r>
            <a:r>
              <a:rPr lang="fr-FR" baseline="0" dirty="0" err="1" smtClean="0"/>
              <a:t>FoodType</a:t>
            </a:r>
            <a:endParaRPr lang="fr-FR" baseline="0" dirty="0" smtClean="0"/>
          </a:p>
          <a:p>
            <a:r>
              <a:rPr lang="fr-FR" baseline="0" dirty="0" smtClean="0"/>
              <a:t>Niveau taxonomique (</a:t>
            </a:r>
            <a:r>
              <a:rPr lang="fr-FR" baseline="0" dirty="0" err="1" smtClean="0"/>
              <a:t>Kingdom</a:t>
            </a:r>
            <a:r>
              <a:rPr lang="fr-FR" baseline="0" dirty="0" smtClean="0"/>
              <a:t>) dans lequel on se place	</a:t>
            </a:r>
          </a:p>
          <a:p>
            <a:r>
              <a:rPr lang="fr-FR" baseline="0" dirty="0" smtClean="0"/>
              <a:t>Choisir le groupe d'intérêt dans ce niveau groupe = </a:t>
            </a:r>
            <a:r>
              <a:rPr lang="fr-FR" baseline="0" dirty="0" err="1" smtClean="0"/>
              <a:t>Bacteria</a:t>
            </a:r>
            <a:r>
              <a:rPr lang="fr-FR" baseline="0" dirty="0" smtClean="0"/>
              <a:t> (fait partie des </a:t>
            </a:r>
            <a:r>
              <a:rPr lang="fr-FR" baseline="0" dirty="0" err="1" smtClean="0"/>
              <a:t>kingdom</a:t>
            </a:r>
            <a:r>
              <a:rPr lang="fr-FR" baseline="0" dirty="0" smtClean="0"/>
              <a:t> comme </a:t>
            </a:r>
            <a:r>
              <a:rPr lang="fr-FR" baseline="0" dirty="0" err="1" smtClean="0"/>
              <a:t>archaea</a:t>
            </a:r>
            <a:r>
              <a:rPr lang="fr-FR" baseline="0" dirty="0" smtClean="0"/>
              <a:t>)</a:t>
            </a:r>
          </a:p>
          <a:p>
            <a:r>
              <a:rPr lang="fr-FR" baseline="0" dirty="0" smtClean="0"/>
              <a:t>Sous-groupe dans ce groupe (Phylum)</a:t>
            </a:r>
          </a:p>
          <a:p>
            <a:r>
              <a:rPr lang="fr-FR" baseline="0" dirty="0" smtClean="0"/>
              <a:t>Choisir le nombre de sous-groupe les plus abondants à afficher</a:t>
            </a:r>
          </a:p>
          <a:p>
            <a:r>
              <a:rPr lang="fr-FR" baseline="0" dirty="0" smtClean="0"/>
              <a:t>Devient vite illisible si trop (&gt;10)</a:t>
            </a:r>
          </a:p>
          <a:p>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19</a:t>
            </a:fld>
            <a:endParaRPr lang="fr-FR"/>
          </a:p>
        </p:txBody>
      </p:sp>
    </p:spTree>
    <p:extLst>
      <p:ext uri="{BB962C8B-B14F-4D97-AF65-F5344CB8AC3E}">
        <p14:creationId xmlns:p14="http://schemas.microsoft.com/office/powerpoint/2010/main" val="1274635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onglet </a:t>
            </a:r>
            <a:r>
              <a:rPr lang="fr-FR" dirty="0" err="1" smtClean="0"/>
              <a:t>barplot</a:t>
            </a:r>
            <a:endParaRPr lang="fr-FR" dirty="0" smtClean="0"/>
          </a:p>
          <a:p>
            <a:r>
              <a:rPr lang="fr-FR" dirty="0" smtClean="0"/>
              <a:t>1 rectangle =</a:t>
            </a:r>
            <a:r>
              <a:rPr lang="fr-FR" baseline="0" dirty="0" smtClean="0"/>
              <a:t> 1 OTU</a:t>
            </a:r>
          </a:p>
          <a:p>
            <a:r>
              <a:rPr lang="fr-FR" baseline="0" dirty="0" smtClean="0"/>
              <a:t>1 couleur = 1 phylum</a:t>
            </a:r>
          </a:p>
          <a:p>
            <a:r>
              <a:rPr lang="fr-FR" baseline="0" dirty="0" smtClean="0"/>
              <a:t>Taille de rectangle = abondance de l’OTU</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smtClean="0">
                <a:solidFill>
                  <a:srgbClr val="FF0000"/>
                </a:solidFill>
              </a:rPr>
              <a:t>Hauteur des barres: échantillons homogènes en termes de profondeur de séquençage,</a:t>
            </a:r>
            <a:r>
              <a:rPr lang="fr-FR" b="0" baseline="0" dirty="0" smtClean="0">
                <a:solidFill>
                  <a:srgbClr val="FF0000"/>
                </a:solidFill>
              </a:rPr>
              <a:t> r</a:t>
            </a:r>
            <a:r>
              <a:rPr lang="fr-FR" b="0" dirty="0" smtClean="0">
                <a:solidFill>
                  <a:srgbClr val="FF0000"/>
                </a:solidFill>
              </a:rPr>
              <a:t>aréfaction</a:t>
            </a:r>
            <a:r>
              <a:rPr lang="fr-FR" b="0" baseline="0" dirty="0" smtClean="0">
                <a:solidFill>
                  <a:srgbClr val="FF0000"/>
                </a:solidFill>
              </a:rPr>
              <a:t> pas indispensable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baseline="0" dirty="0" smtClean="0">
                <a:solidFill>
                  <a:srgbClr val="FF0000"/>
                </a:solidFill>
              </a:rPr>
              <a:t>légende triée par ordre alphabétique</a:t>
            </a:r>
            <a:endParaRPr lang="fr-FR" b="0" dirty="0" smtClean="0">
              <a:solidFill>
                <a:srgbClr val="FF0000"/>
              </a:solidFill>
            </a:endParaRPr>
          </a:p>
          <a:p>
            <a:r>
              <a:rPr lang="fr-FR" dirty="0" smtClean="0"/>
              <a:t>Gauche produits carnés, droite produits de la mer</a:t>
            </a:r>
          </a:p>
          <a:p>
            <a:r>
              <a:rPr lang="fr-FR" dirty="0" smtClean="0"/>
              <a:t>Majorité,</a:t>
            </a:r>
            <a:r>
              <a:rPr lang="fr-FR" baseline="0" dirty="0" smtClean="0"/>
              <a:t> le plus fréquent </a:t>
            </a:r>
            <a:r>
              <a:rPr lang="fr-FR" baseline="0" dirty="0" err="1" smtClean="0"/>
              <a:t>Firmicutes</a:t>
            </a:r>
            <a:r>
              <a:rPr lang="fr-FR" baseline="0" dirty="0" smtClean="0"/>
              <a:t>, </a:t>
            </a:r>
            <a:r>
              <a:rPr lang="fr-FR" baseline="0" dirty="0" err="1" smtClean="0"/>
              <a:t>proteo</a:t>
            </a:r>
            <a:r>
              <a:rPr lang="fr-FR" baseline="0" dirty="0" smtClean="0"/>
              <a:t> aussi moindre proportion</a:t>
            </a:r>
          </a:p>
          <a:p>
            <a:r>
              <a:rPr lang="fr-FR" baseline="0" dirty="0" smtClean="0"/>
              <a:t>Produits carnés plus homogènes</a:t>
            </a:r>
          </a:p>
          <a:p>
            <a:r>
              <a:rPr lang="fr-FR" baseline="0" dirty="0" smtClean="0"/>
              <a:t>Produits de la mer variabilité: crevettes par rapport aux autres, intra saumon fumé, filet saumon et cabillaud plus proches</a:t>
            </a:r>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20</a:t>
            </a:fld>
            <a:endParaRPr lang="fr-FR"/>
          </a:p>
        </p:txBody>
      </p:sp>
    </p:spTree>
    <p:extLst>
      <p:ext uri="{BB962C8B-B14F-4D97-AF65-F5344CB8AC3E}">
        <p14:creationId xmlns:p14="http://schemas.microsoft.com/office/powerpoint/2010/main" val="4047491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Plot bar de base affiche détail au niveau de l'OTU:</a:t>
            </a:r>
            <a:r>
              <a:rPr lang="fr-FR" baseline="0" dirty="0" smtClean="0"/>
              <a:t> beaucoup d'OTU</a:t>
            </a:r>
            <a:r>
              <a:rPr lang="fr-FR" dirty="0" smtClean="0"/>
              <a:t>, beaucoup</a:t>
            </a:r>
            <a:r>
              <a:rPr lang="fr-FR" baseline="0" dirty="0" smtClean="0"/>
              <a:t> barres noires</a:t>
            </a:r>
          </a:p>
          <a:p>
            <a:r>
              <a:rPr lang="fr-FR" baseline="0" dirty="0" smtClean="0"/>
              <a:t>Beaucoup d'OTU différents taxonomiquement: légende inexploitable, couleurs </a:t>
            </a:r>
            <a:r>
              <a:rPr lang="fr-FR" baseline="0" dirty="0" err="1" smtClean="0"/>
              <a:t>indifférentiables</a:t>
            </a:r>
            <a:r>
              <a:rPr lang="fr-FR" baseline="0" dirty="0" smtClean="0"/>
              <a:t> (&gt;10)</a:t>
            </a:r>
          </a:p>
          <a:p>
            <a:r>
              <a:rPr lang="fr-FR" baseline="0" dirty="0" smtClean="0"/>
              <a:t>Regarder les échelles, attention aux profondeurs de séquençages trop différentes : </a:t>
            </a:r>
            <a:r>
              <a:rPr lang="fr-FR" baseline="0" dirty="0" err="1" smtClean="0"/>
              <a:t>rarefier</a:t>
            </a:r>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21</a:t>
            </a:fld>
            <a:endParaRPr lang="fr-FR"/>
          </a:p>
        </p:txBody>
      </p:sp>
    </p:spTree>
    <p:extLst>
      <p:ext uri="{BB962C8B-B14F-4D97-AF65-F5344CB8AC3E}">
        <p14:creationId xmlns:p14="http://schemas.microsoft.com/office/powerpoint/2010/main" val="2870600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u="sng" dirty="0" smtClean="0"/>
              <a:t>Exploration des données:</a:t>
            </a:r>
          </a:p>
          <a:p>
            <a:r>
              <a:rPr lang="fr-FR" dirty="0" smtClean="0"/>
              <a:t>Alpha-</a:t>
            </a:r>
            <a:r>
              <a:rPr lang="fr-FR" dirty="0" err="1" smtClean="0"/>
              <a:t>diversity</a:t>
            </a:r>
            <a:r>
              <a:rPr lang="fr-FR" dirty="0" smtClean="0"/>
              <a:t>: diversité au sein d'une communauté  (indices)</a:t>
            </a:r>
          </a:p>
          <a:p>
            <a:r>
              <a:rPr lang="fr-FR" dirty="0" smtClean="0"/>
              <a:t>Beta-</a:t>
            </a:r>
            <a:r>
              <a:rPr lang="fr-FR" dirty="0" err="1" smtClean="0"/>
              <a:t>diversity</a:t>
            </a:r>
            <a:r>
              <a:rPr lang="fr-FR" dirty="0" smtClean="0"/>
              <a:t>: diversité entre communautés   (matrices de distance)</a:t>
            </a:r>
          </a:p>
          <a:p>
            <a:r>
              <a:rPr lang="fr-FR" u="sng" dirty="0" smtClean="0"/>
              <a:t>Visualisation: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Bar plot: descriptif des compositions de chaque communauté</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MDS: représente combien communautés similaires entres elles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err="1" smtClean="0"/>
              <a:t>Heatmap</a:t>
            </a:r>
            <a:r>
              <a:rPr lang="fr-FR" baseline="0" dirty="0" smtClean="0"/>
              <a:t> : illustration de structuration par bloc: est-ce que mes communautés se structurent en fonction d’un groupe d’échantillon ?</a:t>
            </a:r>
          </a:p>
          <a:p>
            <a:r>
              <a:rPr lang="fr-FR" u="sng" dirty="0" smtClean="0"/>
              <a:t>Etude structure à partir de</a:t>
            </a:r>
            <a:r>
              <a:rPr lang="fr-FR" u="sng" baseline="0" dirty="0" smtClean="0"/>
              <a:t> matrice de distance</a:t>
            </a:r>
            <a:r>
              <a:rPr lang="fr-FR" u="sng" dirty="0" smtClean="0"/>
              <a:t>:</a:t>
            </a:r>
          </a:p>
          <a:p>
            <a:r>
              <a:rPr lang="fr-FR" dirty="0" err="1" smtClean="0"/>
              <a:t>Clustering</a:t>
            </a:r>
            <a:r>
              <a:rPr lang="fr-FR" baseline="0" dirty="0" smtClean="0"/>
              <a:t> hiérarchique : approche non supervisé, donc sans a priori pour découvrir une structuration</a:t>
            </a:r>
          </a:p>
          <a:p>
            <a:r>
              <a:rPr lang="fr-FR" baseline="0" dirty="0" err="1" smtClean="0"/>
              <a:t>Permutationnal</a:t>
            </a:r>
            <a:r>
              <a:rPr lang="fr-FR" baseline="0" dirty="0" smtClean="0"/>
              <a:t> </a:t>
            </a:r>
            <a:r>
              <a:rPr lang="fr-FR" baseline="0" dirty="0" err="1" smtClean="0"/>
              <a:t>Anova</a:t>
            </a:r>
            <a:r>
              <a:rPr lang="fr-FR" baseline="0" dirty="0" smtClean="0"/>
              <a:t> : approche supervisée, pour déterminer si les différences observées peuvent s’expliquer par les métadonnées </a:t>
            </a:r>
          </a:p>
          <a:p>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2</a:t>
            </a:fld>
            <a:endParaRPr lang="fr-FR"/>
          </a:p>
        </p:txBody>
      </p:sp>
    </p:spTree>
    <p:extLst>
      <p:ext uri="{BB962C8B-B14F-4D97-AF65-F5344CB8AC3E}">
        <p14:creationId xmlns:p14="http://schemas.microsoft.com/office/powerpoint/2010/main" val="4244456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Graph plus évolué, onglet Composition plot</a:t>
            </a:r>
          </a:p>
          <a:p>
            <a:r>
              <a:rPr lang="fr-FR" dirty="0" err="1" smtClean="0"/>
              <a:t>Plot_composition</a:t>
            </a:r>
            <a:r>
              <a:rPr lang="fr-FR" dirty="0" smtClean="0"/>
              <a:t> fonction "maison"</a:t>
            </a:r>
            <a:r>
              <a:rPr lang="fr-FR" baseline="0" dirty="0" smtClean="0"/>
              <a:t> plus lisible</a:t>
            </a:r>
          </a:p>
          <a:p>
            <a:r>
              <a:rPr lang="fr-FR" baseline="0" dirty="0" smtClean="0"/>
              <a:t>Transforme en abondances relatives, </a:t>
            </a:r>
            <a:r>
              <a:rPr lang="fr-FR" baseline="0" dirty="0" err="1" smtClean="0"/>
              <a:t>Cf</a:t>
            </a:r>
            <a:r>
              <a:rPr lang="fr-FR" baseline="0" dirty="0" smtClean="0"/>
              <a:t> ordonnées entre 0 et 1</a:t>
            </a:r>
          </a:p>
          <a:p>
            <a:r>
              <a:rPr lang="fr-FR" baseline="0" dirty="0" err="1" smtClean="0"/>
              <a:t>Aggrégation</a:t>
            </a:r>
            <a:r>
              <a:rPr lang="fr-FR" baseline="0" dirty="0" smtClean="0"/>
              <a:t> des OTU d'un même niveau (supprime les bandes noires)</a:t>
            </a:r>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22</a:t>
            </a:fld>
            <a:endParaRPr lang="fr-FR"/>
          </a:p>
        </p:txBody>
      </p:sp>
    </p:spTree>
    <p:extLst>
      <p:ext uri="{BB962C8B-B14F-4D97-AF65-F5344CB8AC3E}">
        <p14:creationId xmlns:p14="http://schemas.microsoft.com/office/powerpoint/2010/main" val="2581795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Même hauteur de barre pour tout le monde (normalisé)</a:t>
            </a:r>
          </a:p>
          <a:p>
            <a:r>
              <a:rPr lang="fr-FR" dirty="0" smtClean="0"/>
              <a:t>Gagne</a:t>
            </a:r>
            <a:r>
              <a:rPr lang="fr-FR" baseline="0" dirty="0" smtClean="0"/>
              <a:t> en lisibilité</a:t>
            </a:r>
          </a:p>
          <a:p>
            <a:r>
              <a:rPr lang="fr-FR" baseline="0" dirty="0" smtClean="0"/>
              <a:t>prochain graph: visualiser les 9 familles les plus abondantes des </a:t>
            </a:r>
            <a:r>
              <a:rPr lang="fr-FR" baseline="0" dirty="0" err="1" smtClean="0"/>
              <a:t>Firmicutes</a:t>
            </a:r>
            <a:r>
              <a:rPr lang="fr-FR" baseline="0" dirty="0" smtClean="0"/>
              <a:t> puis les </a:t>
            </a:r>
            <a:r>
              <a:rPr lang="fr-FR" baseline="0" dirty="0" err="1" smtClean="0"/>
              <a:t>proteobacteria</a:t>
            </a:r>
            <a:endParaRPr lang="fr-FR" baseline="0" dirty="0" smtClean="0"/>
          </a:p>
          <a:p>
            <a:r>
              <a:rPr lang="fr-FR" baseline="0" dirty="0" smtClean="0"/>
              <a:t>phylum les plus abondants</a:t>
            </a:r>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23</a:t>
            </a:fld>
            <a:endParaRPr lang="fr-FR"/>
          </a:p>
        </p:txBody>
      </p:sp>
    </p:spTree>
    <p:extLst>
      <p:ext uri="{BB962C8B-B14F-4D97-AF65-F5344CB8AC3E}">
        <p14:creationId xmlns:p14="http://schemas.microsoft.com/office/powerpoint/2010/main" val="36679166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ordonnées entre 0 et 1 normalisé</a:t>
            </a:r>
          </a:p>
          <a:p>
            <a:r>
              <a:rPr lang="fr-FR" dirty="0" smtClean="0"/>
              <a:t>barres</a:t>
            </a:r>
            <a:r>
              <a:rPr lang="fr-FR" baseline="0" dirty="0" smtClean="0"/>
              <a:t> représentent abondance des </a:t>
            </a:r>
            <a:r>
              <a:rPr lang="fr-FR" baseline="0" dirty="0" err="1" smtClean="0"/>
              <a:t>Firmicutes</a:t>
            </a:r>
            <a:r>
              <a:rPr lang="fr-FR" baseline="0" dirty="0" smtClean="0"/>
              <a:t> dans l'ensemble des échantillons (vérifier avec graphe précédents)</a:t>
            </a:r>
          </a:p>
          <a:p>
            <a:r>
              <a:rPr lang="fr-FR" dirty="0" smtClean="0"/>
              <a:t>ce ne sont pas les mêmes entre les types d'aliments,</a:t>
            </a:r>
            <a:r>
              <a:rPr lang="fr-FR" baseline="0" dirty="0" smtClean="0"/>
              <a:t> on a pas les familles de </a:t>
            </a:r>
            <a:r>
              <a:rPr lang="fr-FR" baseline="0" dirty="0" err="1" smtClean="0"/>
              <a:t>firmicutes</a:t>
            </a:r>
            <a:r>
              <a:rPr lang="fr-FR" baseline="0" dirty="0" smtClean="0"/>
              <a:t> les plus abondants idem pour les crevettes, manque aussi pour les filets</a:t>
            </a:r>
          </a:p>
          <a:p>
            <a:r>
              <a:rPr lang="fr-FR" baseline="0" dirty="0" smtClean="0"/>
              <a:t>dans les produits carnés variabilité dans les familles majoritaires:</a:t>
            </a:r>
          </a:p>
          <a:p>
            <a:r>
              <a:rPr lang="fr-FR" baseline="0" dirty="0" smtClean="0"/>
              <a:t>bœuf hachés </a:t>
            </a:r>
            <a:r>
              <a:rPr lang="fr-FR" baseline="0" dirty="0" err="1" smtClean="0"/>
              <a:t>streptoco</a:t>
            </a:r>
            <a:endParaRPr lang="fr-FR" baseline="0" dirty="0" smtClean="0"/>
          </a:p>
          <a:p>
            <a:r>
              <a:rPr lang="fr-FR" baseline="0" dirty="0" smtClean="0"/>
              <a:t>saucisse volaille </a:t>
            </a:r>
            <a:r>
              <a:rPr lang="fr-FR" baseline="0" dirty="0" err="1" smtClean="0"/>
              <a:t>lachno</a:t>
            </a:r>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24</a:t>
            </a:fld>
            <a:endParaRPr lang="fr-FR"/>
          </a:p>
        </p:txBody>
      </p:sp>
    </p:spTree>
    <p:extLst>
      <p:ext uri="{BB962C8B-B14F-4D97-AF65-F5344CB8AC3E}">
        <p14:creationId xmlns:p14="http://schemas.microsoft.com/office/powerpoint/2010/main" val="1537065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barres</a:t>
            </a:r>
            <a:r>
              <a:rPr lang="fr-FR" baseline="0" dirty="0" smtClean="0"/>
              <a:t> représentent abondance des </a:t>
            </a:r>
            <a:r>
              <a:rPr lang="fr-FR" baseline="0" dirty="0" err="1" smtClean="0"/>
              <a:t>Proteobacteria</a:t>
            </a:r>
            <a:r>
              <a:rPr lang="fr-FR" baseline="0" dirty="0" smtClean="0"/>
              <a:t> dans l'ensemble des échantillons (vérifier avec graphes précédents)</a:t>
            </a:r>
          </a:p>
          <a:p>
            <a:r>
              <a:rPr lang="fr-FR" dirty="0" smtClean="0"/>
              <a:t>plus de </a:t>
            </a:r>
            <a:r>
              <a:rPr lang="fr-FR" dirty="0" err="1" smtClean="0"/>
              <a:t>proteo</a:t>
            </a:r>
            <a:r>
              <a:rPr lang="fr-FR" dirty="0" smtClean="0"/>
              <a:t> dans les produits</a:t>
            </a:r>
            <a:r>
              <a:rPr lang="fr-FR" baseline="0" dirty="0" smtClean="0"/>
              <a:t> de la mer notamment </a:t>
            </a:r>
            <a:r>
              <a:rPr lang="fr-FR" dirty="0" smtClean="0"/>
              <a:t>Saumon fumé (</a:t>
            </a:r>
            <a:r>
              <a:rPr lang="fr-FR" dirty="0" err="1" smtClean="0"/>
              <a:t>vibrionaceae</a:t>
            </a:r>
            <a:r>
              <a:rPr lang="fr-FR" dirty="0" smtClean="0"/>
              <a:t>)</a:t>
            </a:r>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25</a:t>
            </a:fld>
            <a:endParaRPr lang="fr-FR"/>
          </a:p>
        </p:txBody>
      </p:sp>
    </p:spTree>
    <p:extLst>
      <p:ext uri="{BB962C8B-B14F-4D97-AF65-F5344CB8AC3E}">
        <p14:creationId xmlns:p14="http://schemas.microsoft.com/office/powerpoint/2010/main" val="28743233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Remarque concernant les </a:t>
            </a:r>
            <a:r>
              <a:rPr lang="fr-FR" dirty="0" err="1" smtClean="0"/>
              <a:t>metadata</a:t>
            </a:r>
            <a:endParaRPr lang="fr-FR" dirty="0" smtClean="0"/>
          </a:p>
          <a:p>
            <a:r>
              <a:rPr lang="fr-FR" dirty="0" smtClean="0"/>
              <a:t>Importance de l'ordre</a:t>
            </a:r>
            <a:r>
              <a:rPr lang="fr-FR" baseline="0" dirty="0" smtClean="0"/>
              <a:t> des modalités produits carnés</a:t>
            </a:r>
            <a:r>
              <a:rPr lang="fr-FR" dirty="0" smtClean="0"/>
              <a:t> à gauche plus lisible</a:t>
            </a:r>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26</a:t>
            </a:fld>
            <a:endParaRPr lang="fr-FR"/>
          </a:p>
        </p:txBody>
      </p:sp>
    </p:spTree>
    <p:extLst>
      <p:ext uri="{BB962C8B-B14F-4D97-AF65-F5344CB8AC3E}">
        <p14:creationId xmlns:p14="http://schemas.microsoft.com/office/powerpoint/2010/main" val="3162213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28</a:t>
            </a:fld>
            <a:endParaRPr lang="fr-FR"/>
          </a:p>
        </p:txBody>
      </p:sp>
    </p:spTree>
    <p:extLst>
      <p:ext uri="{BB962C8B-B14F-4D97-AF65-F5344CB8AC3E}">
        <p14:creationId xmlns:p14="http://schemas.microsoft.com/office/powerpoint/2010/main" val="32340624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smtClean="0"/>
              <a:t>Richness</a:t>
            </a:r>
            <a:r>
              <a:rPr lang="fr-FR" dirty="0" smtClean="0"/>
              <a:t> correspond nombre d'espèces</a:t>
            </a:r>
            <a:r>
              <a:rPr lang="fr-FR" baseline="0" dirty="0" smtClean="0"/>
              <a:t> (4 mêmes espèces dans chaque communauté)</a:t>
            </a:r>
          </a:p>
          <a:p>
            <a:r>
              <a:rPr lang="fr-FR" baseline="0" dirty="0" smtClean="0"/>
              <a:t>Permet de caractériser la composition des communautés des échantillons</a:t>
            </a:r>
            <a:endParaRPr lang="fr-FR" dirty="0" smtClean="0"/>
          </a:p>
          <a:p>
            <a:r>
              <a:rPr lang="fr-FR" dirty="0" smtClean="0"/>
              <a:t>Diversité prend en compte l'abondance de chaque espèce (différente entre eco1 et eco2)</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Permet de caractériser la structure des communautés des échantillons</a:t>
            </a:r>
            <a:endParaRPr lang="fr-FR" dirty="0" smtClean="0"/>
          </a:p>
          <a:p>
            <a:endParaRPr lang="fr-FR" dirty="0" smtClean="0"/>
          </a:p>
          <a:p>
            <a:r>
              <a:rPr lang="fr-FR" dirty="0" smtClean="0"/>
              <a:t>Si</a:t>
            </a:r>
            <a:r>
              <a:rPr lang="fr-FR" baseline="0" dirty="0" smtClean="0"/>
              <a:t> déséquilibre dans les abondances </a:t>
            </a:r>
          </a:p>
          <a:p>
            <a:pPr marL="171450" indent="-171450">
              <a:buFont typeface="Symbol" panose="05050102010706020507" pitchFamily="18" charset="2"/>
              <a:buChar char="Þ"/>
            </a:pPr>
            <a:r>
              <a:rPr lang="fr-FR" baseline="0" dirty="0" smtClean="0"/>
              <a:t>espèces majoritaires + espèces min</a:t>
            </a:r>
          </a:p>
          <a:p>
            <a:pPr marL="171450" indent="-171450">
              <a:buFont typeface="Symbol" panose="05050102010706020507" pitchFamily="18" charset="2"/>
              <a:buChar char="Þ"/>
            </a:pPr>
            <a:r>
              <a:rPr lang="fr-FR" baseline="0" dirty="0" smtClean="0"/>
              <a:t>faible diversité, les espèces majoritaires "cachent" les autres.</a:t>
            </a:r>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29</a:t>
            </a:fld>
            <a:endParaRPr lang="fr-FR"/>
          </a:p>
        </p:txBody>
      </p:sp>
    </p:spTree>
    <p:extLst>
      <p:ext uri="{BB962C8B-B14F-4D97-AF65-F5344CB8AC3E}">
        <p14:creationId xmlns:p14="http://schemas.microsoft.com/office/powerpoint/2010/main" val="34865886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effectLst/>
                <a:latin typeface="+mn-lt"/>
                <a:ea typeface="+mn-ea"/>
                <a:cs typeface="+mn-cs"/>
              </a:rPr>
              <a:t>Exploration</a:t>
            </a:r>
            <a:r>
              <a:rPr lang="fr-FR" sz="1200" kern="1200" baseline="0" dirty="0" smtClean="0">
                <a:solidFill>
                  <a:schemeClr val="tx1"/>
                </a:solidFill>
                <a:effectLst/>
                <a:latin typeface="+mn-lt"/>
                <a:ea typeface="+mn-ea"/>
                <a:cs typeface="+mn-cs"/>
              </a:rPr>
              <a:t> de la </a:t>
            </a:r>
            <a:r>
              <a:rPr lang="fr-FR" sz="1200" kern="1200" baseline="0" dirty="0" err="1" smtClean="0">
                <a:solidFill>
                  <a:schemeClr val="tx1"/>
                </a:solidFill>
                <a:effectLst/>
                <a:latin typeface="+mn-lt"/>
                <a:ea typeface="+mn-ea"/>
                <a:cs typeface="+mn-cs"/>
              </a:rPr>
              <a:t>biodiviersité</a:t>
            </a:r>
            <a:r>
              <a:rPr lang="fr-FR" sz="1200" kern="1200" baseline="0" dirty="0" smtClean="0">
                <a:solidFill>
                  <a:schemeClr val="tx1"/>
                </a:solidFill>
                <a:effectLst/>
                <a:latin typeface="+mn-lt"/>
                <a:ea typeface="+mn-ea"/>
                <a:cs typeface="+mn-cs"/>
              </a:rPr>
              <a:t>: s'effectue à 3 niveaux</a:t>
            </a:r>
          </a:p>
          <a:p>
            <a:pPr marL="171450" indent="-171450">
              <a:buFontTx/>
              <a:buChar char="-"/>
            </a:pPr>
            <a:r>
              <a:rPr lang="fr-FR" sz="1200" kern="1200" baseline="0" dirty="0" smtClean="0">
                <a:solidFill>
                  <a:schemeClr val="tx1"/>
                </a:solidFill>
                <a:effectLst/>
                <a:latin typeface="+mn-lt"/>
                <a:ea typeface="+mn-ea"/>
                <a:cs typeface="+mn-cs"/>
              </a:rPr>
              <a:t>individu </a:t>
            </a:r>
            <a:r>
              <a:rPr lang="el-GR" sz="1200" b="1" dirty="0" smtClean="0">
                <a:solidFill>
                  <a:schemeClr val="accent3">
                    <a:lumMod val="75000"/>
                  </a:schemeClr>
                </a:solidFill>
              </a:rPr>
              <a:t>α</a:t>
            </a:r>
            <a:r>
              <a:rPr lang="en-US" sz="1200" b="1" dirty="0" smtClean="0">
                <a:solidFill>
                  <a:schemeClr val="accent3">
                    <a:lumMod val="75000"/>
                  </a:schemeClr>
                </a:solidFill>
              </a:rPr>
              <a:t>-diversity</a:t>
            </a:r>
            <a:endParaRPr lang="fr-FR" sz="1200" kern="1200" baseline="0" dirty="0" smtClean="0">
              <a:solidFill>
                <a:schemeClr val="tx1"/>
              </a:solidFill>
              <a:effectLst/>
              <a:latin typeface="+mn-lt"/>
              <a:ea typeface="+mn-ea"/>
              <a:cs typeface="+mn-cs"/>
            </a:endParaRPr>
          </a:p>
          <a:p>
            <a:pPr marL="171450" indent="-171450">
              <a:buFontTx/>
              <a:buChar char="-"/>
            </a:pPr>
            <a:r>
              <a:rPr lang="fr-FR" sz="1200" kern="1200" baseline="0" dirty="0" smtClean="0">
                <a:solidFill>
                  <a:schemeClr val="tx1"/>
                </a:solidFill>
                <a:effectLst/>
                <a:latin typeface="+mn-lt"/>
                <a:ea typeface="+mn-ea"/>
                <a:cs typeface="+mn-cs"/>
              </a:rPr>
              <a:t>entre individu </a:t>
            </a:r>
            <a:r>
              <a:rPr lang="el-GR" sz="1200" b="1" dirty="0" smtClean="0">
                <a:solidFill>
                  <a:schemeClr val="accent3">
                    <a:lumMod val="75000"/>
                  </a:schemeClr>
                </a:solidFill>
              </a:rPr>
              <a:t>β</a:t>
            </a:r>
            <a:r>
              <a:rPr lang="en-US" sz="1200" b="1" dirty="0" smtClean="0">
                <a:solidFill>
                  <a:schemeClr val="accent3">
                    <a:lumMod val="75000"/>
                  </a:schemeClr>
                </a:solidFill>
              </a:rPr>
              <a:t>-diversity</a:t>
            </a:r>
            <a:endParaRPr lang="fr-FR" sz="1200" kern="1200" baseline="0" dirty="0" smtClean="0">
              <a:solidFill>
                <a:schemeClr val="tx1"/>
              </a:solidFill>
              <a:effectLst/>
              <a:latin typeface="+mn-lt"/>
              <a:ea typeface="+mn-ea"/>
              <a:cs typeface="+mn-cs"/>
            </a:endParaRPr>
          </a:p>
          <a:p>
            <a:pPr marL="171450" indent="-171450">
              <a:buFontTx/>
              <a:buChar char="-"/>
            </a:pPr>
            <a:r>
              <a:rPr lang="fr-FR" sz="1200" kern="1200" baseline="0" dirty="0" smtClean="0">
                <a:solidFill>
                  <a:schemeClr val="tx1"/>
                </a:solidFill>
                <a:effectLst/>
                <a:latin typeface="+mn-lt"/>
                <a:ea typeface="+mn-ea"/>
                <a:cs typeface="+mn-cs"/>
              </a:rPr>
              <a:t>paysage, environnement</a:t>
            </a:r>
          </a:p>
          <a:p>
            <a:pPr marL="0" indent="0">
              <a:buFontTx/>
              <a:buNone/>
            </a:pP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Alpha diversité intrinsèque à chacune communauté, caractérise chaque communauté</a:t>
            </a:r>
          </a:p>
          <a:p>
            <a:r>
              <a:rPr lang="fr-FR" sz="1200" kern="1200" dirty="0" smtClean="0">
                <a:solidFill>
                  <a:schemeClr val="tx1"/>
                </a:solidFill>
                <a:effectLst/>
                <a:latin typeface="+mn-lt"/>
                <a:ea typeface="+mn-ea"/>
                <a:cs typeface="+mn-cs"/>
              </a:rPr>
              <a:t>Bêta diversité, c'est inter-communauté, différence entre 2 communautés (comparaison 2 à 2)</a:t>
            </a:r>
          </a:p>
          <a:p>
            <a:r>
              <a:rPr lang="fr-FR" dirty="0" smtClean="0"/>
              <a:t>Gamma diversité à</a:t>
            </a:r>
            <a:r>
              <a:rPr lang="fr-FR" baseline="0" dirty="0" smtClean="0"/>
              <a:t> l’échelle du paysage est composée des différentes diversités alpha liées par différentes diversités beta, difficilement applicable aux communautés bactériennes</a:t>
            </a:r>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30</a:t>
            </a:fld>
            <a:endParaRPr lang="fr-FR"/>
          </a:p>
        </p:txBody>
      </p:sp>
    </p:spTree>
    <p:extLst>
      <p:ext uri="{BB962C8B-B14F-4D97-AF65-F5344CB8AC3E}">
        <p14:creationId xmlns:p14="http://schemas.microsoft.com/office/powerpoint/2010/main" val="20958784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2 manières</a:t>
            </a:r>
            <a:r>
              <a:rPr lang="fr-FR" sz="1200" kern="1200" baseline="0" dirty="0" smtClean="0">
                <a:solidFill>
                  <a:schemeClr val="tx1"/>
                </a:solidFill>
                <a:effectLst/>
                <a:latin typeface="+mn-lt"/>
                <a:ea typeface="+mn-ea"/>
                <a:cs typeface="+mn-cs"/>
              </a:rPr>
              <a:t> d'utiliser les données compositionnelles: de manière qualitative ou quantitative</a:t>
            </a:r>
          </a:p>
          <a:p>
            <a:pPr marL="171450" indent="-171450">
              <a:buFont typeface="Symbol" panose="05050102010706020507" pitchFamily="18" charset="2"/>
              <a:buChar char="Þ"/>
            </a:pPr>
            <a:r>
              <a:rPr lang="fr-FR" sz="1200" kern="1200" baseline="0" dirty="0" smtClean="0">
                <a:solidFill>
                  <a:schemeClr val="tx1"/>
                </a:solidFill>
                <a:effectLst/>
                <a:latin typeface="+mn-lt"/>
                <a:ea typeface="+mn-ea"/>
                <a:cs typeface="+mn-cs"/>
              </a:rPr>
              <a:t>qualitative (</a:t>
            </a:r>
            <a:r>
              <a:rPr lang="fr-FR" sz="1200" kern="1200" baseline="0" dirty="0" err="1" smtClean="0">
                <a:solidFill>
                  <a:schemeClr val="tx1"/>
                </a:solidFill>
                <a:effectLst/>
                <a:latin typeface="+mn-lt"/>
                <a:ea typeface="+mn-ea"/>
                <a:cs typeface="+mn-cs"/>
              </a:rPr>
              <a:t>presence</a:t>
            </a:r>
            <a:r>
              <a:rPr lang="fr-FR" sz="1200" kern="1200" baseline="0" dirty="0" smtClean="0">
                <a:solidFill>
                  <a:schemeClr val="tx1"/>
                </a:solidFill>
                <a:effectLst/>
                <a:latin typeface="+mn-lt"/>
                <a:ea typeface="+mn-ea"/>
                <a:cs typeface="+mn-cs"/>
              </a:rPr>
              <a:t>/absence)</a:t>
            </a:r>
          </a:p>
          <a:p>
            <a:pPr marL="171450" indent="-171450">
              <a:buFontTx/>
              <a:buChar char="-"/>
            </a:pPr>
            <a:r>
              <a:rPr lang="fr-FR" sz="1200" kern="1200" baseline="0" dirty="0" smtClean="0">
                <a:solidFill>
                  <a:schemeClr val="tx1"/>
                </a:solidFill>
                <a:effectLst/>
                <a:latin typeface="+mn-lt"/>
                <a:ea typeface="+mn-ea"/>
                <a:cs typeface="+mn-cs"/>
              </a:rPr>
              <a:t>donne la même importance à tous les OTU</a:t>
            </a:r>
          </a:p>
          <a:p>
            <a:pPr marL="171450" indent="-171450">
              <a:buFontTx/>
              <a:buChar char="-"/>
            </a:pPr>
            <a:r>
              <a:rPr lang="fr-FR" sz="1200" kern="1200" baseline="0" dirty="0" smtClean="0">
                <a:solidFill>
                  <a:schemeClr val="tx1"/>
                </a:solidFill>
                <a:effectLst/>
                <a:latin typeface="+mn-lt"/>
                <a:ea typeface="+mn-ea"/>
                <a:cs typeface="+mn-cs"/>
              </a:rPr>
              <a:t>annule la notion d'espèce majoritaire ou minoritaire </a:t>
            </a:r>
          </a:p>
          <a:p>
            <a:pPr marL="171450" indent="-171450">
              <a:buFontTx/>
              <a:buChar char="-"/>
            </a:pPr>
            <a:r>
              <a:rPr lang="fr-FR" sz="1200" kern="1200" baseline="0" dirty="0" smtClean="0">
                <a:solidFill>
                  <a:schemeClr val="tx1"/>
                </a:solidFill>
                <a:effectLst/>
                <a:latin typeface="+mn-lt"/>
                <a:ea typeface="+mn-ea"/>
                <a:cs typeface="+mn-cs"/>
              </a:rPr>
              <a:t>sensible au différence de profondeur de séquençage</a:t>
            </a:r>
          </a:p>
          <a:p>
            <a:pPr marL="171450" indent="-171450">
              <a:buFont typeface="Symbol" panose="05050102010706020507" pitchFamily="18" charset="2"/>
              <a:buChar char="Þ"/>
            </a:pPr>
            <a:r>
              <a:rPr lang="fr-FR" sz="1200" kern="1200" baseline="0" dirty="0" smtClean="0">
                <a:solidFill>
                  <a:schemeClr val="tx1"/>
                </a:solidFill>
                <a:effectLst/>
                <a:latin typeface="+mn-lt"/>
                <a:ea typeface="+mn-ea"/>
                <a:cs typeface="+mn-cs"/>
              </a:rPr>
              <a:t>quantitative (abondance)</a:t>
            </a:r>
          </a:p>
          <a:p>
            <a:pPr marL="171450" indent="-171450">
              <a:buFontTx/>
              <a:buChar char="-"/>
            </a:pPr>
            <a:r>
              <a:rPr lang="fr-FR" sz="1200" kern="1200" baseline="0" dirty="0" smtClean="0">
                <a:solidFill>
                  <a:schemeClr val="tx1"/>
                </a:solidFill>
                <a:effectLst/>
                <a:latin typeface="+mn-lt"/>
                <a:ea typeface="+mn-ea"/>
                <a:cs typeface="+mn-cs"/>
              </a:rPr>
              <a:t>amplifie les différences de diversité car plus sensible aux différence de composition</a:t>
            </a:r>
          </a:p>
          <a:p>
            <a:pPr marL="171450" indent="-171450">
              <a:buFontTx/>
              <a:buChar char="-"/>
            </a:pPr>
            <a:endParaRPr lang="fr-FR" sz="1200" kern="1200" baseline="0" dirty="0" smtClean="0">
              <a:solidFill>
                <a:schemeClr val="tx1"/>
              </a:solidFill>
              <a:effectLst/>
              <a:latin typeface="+mn-lt"/>
              <a:ea typeface="+mn-ea"/>
              <a:cs typeface="+mn-cs"/>
            </a:endParaRPr>
          </a:p>
          <a:p>
            <a:pPr marL="0" indent="0">
              <a:buFontTx/>
              <a:buNone/>
            </a:pPr>
            <a:r>
              <a:rPr lang="fr-FR" sz="1200" kern="1200" baseline="0" dirty="0" smtClean="0">
                <a:solidFill>
                  <a:schemeClr val="tx1"/>
                </a:solidFill>
                <a:effectLst/>
                <a:latin typeface="+mn-lt"/>
                <a:ea typeface="+mn-ea"/>
                <a:cs typeface="+mn-cs"/>
              </a:rPr>
              <a:t>Si calcul d'un arbre possibilité d'utiliser la phylogénie</a:t>
            </a:r>
          </a:p>
          <a:p>
            <a:pPr marL="171450" indent="-171450">
              <a:buFontTx/>
              <a:buChar char="-"/>
            </a:pPr>
            <a:r>
              <a:rPr lang="fr-FR" sz="1200" kern="1200" baseline="0" dirty="0" smtClean="0">
                <a:solidFill>
                  <a:schemeClr val="tx1"/>
                </a:solidFill>
                <a:effectLst/>
                <a:latin typeface="+mn-lt"/>
                <a:ea typeface="+mn-ea"/>
                <a:cs typeface="+mn-cs"/>
              </a:rPr>
              <a:t>la phylogénie permet d'atténuer les "erreurs" de </a:t>
            </a:r>
            <a:r>
              <a:rPr lang="fr-FR" sz="1200" kern="1200" baseline="0" dirty="0" err="1" smtClean="0">
                <a:solidFill>
                  <a:schemeClr val="tx1"/>
                </a:solidFill>
                <a:effectLst/>
                <a:latin typeface="+mn-lt"/>
                <a:ea typeface="+mn-ea"/>
                <a:cs typeface="+mn-cs"/>
              </a:rPr>
              <a:t>clustering</a:t>
            </a:r>
            <a:endParaRPr lang="fr-FR" sz="1200" kern="1200" baseline="0" dirty="0" smtClean="0">
              <a:solidFill>
                <a:schemeClr val="tx1"/>
              </a:solidFill>
              <a:effectLst/>
              <a:latin typeface="+mn-lt"/>
              <a:ea typeface="+mn-ea"/>
              <a:cs typeface="+mn-cs"/>
            </a:endParaRPr>
          </a:p>
          <a:p>
            <a:pPr marL="171450" indent="-171450">
              <a:buFontTx/>
              <a:buChar char="-"/>
            </a:pPr>
            <a:r>
              <a:rPr lang="fr-FR" sz="1200" kern="1200" baseline="0" dirty="0" smtClean="0">
                <a:solidFill>
                  <a:schemeClr val="tx1"/>
                </a:solidFill>
                <a:effectLst/>
                <a:latin typeface="+mn-lt"/>
                <a:ea typeface="+mn-ea"/>
                <a:cs typeface="+mn-cs"/>
              </a:rPr>
              <a:t>les données compositionnelles donnent la même importance à tous les OTU, ne tiens pas compte de la filiation</a:t>
            </a:r>
          </a:p>
          <a:p>
            <a:pPr marL="0" indent="0">
              <a:buFontTx/>
              <a:buNone/>
            </a:pPr>
            <a:endParaRPr lang="fr-FR" sz="1200" kern="1200" baseline="0" dirty="0" smtClean="0">
              <a:solidFill>
                <a:schemeClr val="tx1"/>
              </a:solidFill>
              <a:effectLst/>
              <a:latin typeface="+mn-lt"/>
              <a:ea typeface="+mn-ea"/>
              <a:cs typeface="+mn-cs"/>
            </a:endParaRPr>
          </a:p>
          <a:p>
            <a:pPr marL="0" indent="0">
              <a:buFontTx/>
              <a:buNone/>
            </a:pPr>
            <a:endParaRPr lang="fr-FR"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019E1E-EC0E-451A-8D20-CBB20107BF70}" type="slidenum">
              <a:rPr lang="fr-FR" smtClean="0"/>
              <a:pPr/>
              <a:t>31</a:t>
            </a:fld>
            <a:endParaRPr lang="fr-FR"/>
          </a:p>
        </p:txBody>
      </p:sp>
    </p:spTree>
    <p:extLst>
      <p:ext uri="{BB962C8B-B14F-4D97-AF65-F5344CB8AC3E}">
        <p14:creationId xmlns:p14="http://schemas.microsoft.com/office/powerpoint/2010/main" val="27600116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alpha-div présente 3 indices</a:t>
            </a:r>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32</a:t>
            </a:fld>
            <a:endParaRPr lang="fr-FR"/>
          </a:p>
        </p:txBody>
      </p:sp>
    </p:spTree>
    <p:extLst>
      <p:ext uri="{BB962C8B-B14F-4D97-AF65-F5344CB8AC3E}">
        <p14:creationId xmlns:p14="http://schemas.microsoft.com/office/powerpoint/2010/main" val="112949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Toute la partie stat</a:t>
            </a:r>
            <a:r>
              <a:rPr lang="fr-FR" baseline="0" dirty="0" smtClean="0"/>
              <a:t> s'appuie sur le package </a:t>
            </a:r>
            <a:r>
              <a:rPr lang="fr-FR" baseline="0" dirty="0" err="1" smtClean="0"/>
              <a:t>phyloseq</a:t>
            </a:r>
            <a:r>
              <a:rPr lang="fr-FR" baseline="0" dirty="0" smtClean="0"/>
              <a:t> développé par Mc </a:t>
            </a:r>
            <a:r>
              <a:rPr lang="fr-FR" baseline="0" dirty="0" err="1" smtClean="0"/>
              <a:t>Murdie</a:t>
            </a:r>
            <a:r>
              <a:rPr lang="fr-FR" baseline="0" dirty="0" smtClean="0"/>
              <a:t> et Holmes sous R</a:t>
            </a:r>
          </a:p>
          <a:p>
            <a:r>
              <a:rPr lang="fr-FR" baseline="0" dirty="0" smtClean="0"/>
              <a:t>Il utilise d'autres packages:</a:t>
            </a:r>
          </a:p>
          <a:p>
            <a:r>
              <a:rPr lang="fr-FR" baseline="0" dirty="0" smtClean="0"/>
              <a:t>Pour manipuler, calculer alpha et beta diversité sur table d'abondance: </a:t>
            </a:r>
            <a:r>
              <a:rPr lang="fr-FR" baseline="0" dirty="0" err="1" smtClean="0"/>
              <a:t>vegan</a:t>
            </a:r>
            <a:r>
              <a:rPr lang="fr-FR" baseline="0" dirty="0" smtClean="0"/>
              <a:t>, ade4, </a:t>
            </a:r>
            <a:r>
              <a:rPr lang="fr-FR" baseline="0" dirty="0" err="1" smtClean="0"/>
              <a:t>picante</a:t>
            </a:r>
            <a:endParaRPr lang="fr-FR" baseline="0" dirty="0" smtClean="0"/>
          </a:p>
          <a:p>
            <a:r>
              <a:rPr lang="fr-FR" baseline="0" dirty="0" smtClean="0"/>
              <a:t>Pour travailler sur les arbres: ape</a:t>
            </a:r>
          </a:p>
          <a:p>
            <a:r>
              <a:rPr lang="fr-FR" baseline="0" dirty="0" smtClean="0"/>
              <a:t>Pour produire des graphiques: ggplot2</a:t>
            </a:r>
            <a:endParaRPr lang="fr-FR" dirty="0" smtClean="0"/>
          </a:p>
          <a:p>
            <a:r>
              <a:rPr lang="fr-FR" dirty="0" smtClean="0"/>
              <a:t>Méthode d'analyse différentielle: </a:t>
            </a:r>
            <a:r>
              <a:rPr lang="fr-FR" dirty="0" err="1" smtClean="0"/>
              <a:t>DESeq</a:t>
            </a:r>
            <a:r>
              <a:rPr lang="fr-FR" baseline="0" dirty="0" smtClean="0"/>
              <a:t> n’est pas encore finalisé dans </a:t>
            </a:r>
            <a:r>
              <a:rPr lang="fr-FR" baseline="0" dirty="0" err="1" smtClean="0"/>
              <a:t>phyloseq</a:t>
            </a:r>
            <a:endParaRPr lang="fr-FR" baseline="0" dirty="0" smtClean="0"/>
          </a:p>
          <a:p>
            <a:r>
              <a:rPr lang="fr-FR" baseline="0" dirty="0" smtClean="0"/>
              <a:t>Méthode développé pour la </a:t>
            </a:r>
            <a:r>
              <a:rPr lang="fr-FR" baseline="0" dirty="0" err="1" smtClean="0"/>
              <a:t>transcriptomique</a:t>
            </a:r>
            <a:r>
              <a:rPr lang="fr-FR" baseline="0" dirty="0" smtClean="0"/>
              <a:t> ne fait pas l’unanimité pour l’analyse différentielle en </a:t>
            </a:r>
            <a:r>
              <a:rPr lang="fr-FR" baseline="0" dirty="0" err="1" smtClean="0"/>
              <a:t>métagénomique</a:t>
            </a:r>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3</a:t>
            </a:fld>
            <a:endParaRPr lang="fr-FR"/>
          </a:p>
        </p:txBody>
      </p:sp>
    </p:spTree>
    <p:extLst>
      <p:ext uri="{BB962C8B-B14F-4D97-AF65-F5344CB8AC3E}">
        <p14:creationId xmlns:p14="http://schemas.microsoft.com/office/powerpoint/2010/main" val="8513960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smtClean="0"/>
              <a:t>Richness</a:t>
            </a:r>
            <a:r>
              <a:rPr lang="fr-FR" dirty="0" smtClean="0"/>
              <a:t>:</a:t>
            </a:r>
            <a:r>
              <a:rPr lang="fr-FR" baseline="0" dirty="0" smtClean="0"/>
              <a:t> correspond aux nombre d'OTU observés</a:t>
            </a:r>
            <a:endParaRPr lang="fr-FR" dirty="0" smtClean="0"/>
          </a:p>
          <a:p>
            <a:r>
              <a:rPr lang="fr-FR" baseline="0" dirty="0" smtClean="0"/>
              <a:t>Chao:</a:t>
            </a:r>
            <a:endParaRPr lang="fr-FR" dirty="0" smtClean="0"/>
          </a:p>
          <a:p>
            <a:pPr marL="171450" indent="-171450">
              <a:buFontTx/>
              <a:buChar char="-"/>
            </a:pPr>
            <a:r>
              <a:rPr lang="fr-FR" sz="1200" kern="1200" dirty="0" smtClean="0">
                <a:solidFill>
                  <a:schemeClr val="tx1"/>
                </a:solidFill>
                <a:effectLst/>
                <a:latin typeface="+mn-lt"/>
                <a:ea typeface="+mn-ea"/>
                <a:cs typeface="+mn-cs"/>
              </a:rPr>
              <a:t>correspond au nombre d'OTU observées auxquels on ajoute une estimation du nombre d'OTU que l'on n'a pas observées</a:t>
            </a:r>
          </a:p>
          <a:p>
            <a:pPr marL="0" indent="0">
              <a:buFontTx/>
              <a:buNone/>
            </a:pPr>
            <a:r>
              <a:rPr lang="fr-FR" sz="1200" kern="1200" dirty="0" smtClean="0">
                <a:solidFill>
                  <a:schemeClr val="tx1"/>
                </a:solidFill>
                <a:effectLst/>
                <a:latin typeface="+mn-lt"/>
                <a:ea typeface="+mn-ea"/>
                <a:cs typeface="+mn-cs"/>
              </a:rPr>
              <a:t>Principe: extrapolation du nombre d'OTU</a:t>
            </a:r>
            <a:r>
              <a:rPr lang="fr-FR" sz="1200" kern="1200" baseline="0" dirty="0" smtClean="0">
                <a:solidFill>
                  <a:schemeClr val="tx1"/>
                </a:solidFill>
                <a:effectLst/>
                <a:latin typeface="+mn-lt"/>
                <a:ea typeface="+mn-ea"/>
                <a:cs typeface="+mn-cs"/>
              </a:rPr>
              <a:t> en fonction des abondances</a:t>
            </a:r>
          </a:p>
          <a:p>
            <a:pPr marL="0" indent="0">
              <a:buFontTx/>
              <a:buNone/>
            </a:pPr>
            <a:r>
              <a:rPr lang="fr-FR" sz="1200" kern="1200" baseline="0" dirty="0" smtClean="0">
                <a:solidFill>
                  <a:schemeClr val="tx1"/>
                </a:solidFill>
                <a:effectLst/>
                <a:latin typeface="+mn-lt"/>
                <a:ea typeface="+mn-ea"/>
                <a:cs typeface="+mn-cs"/>
              </a:rPr>
              <a:t>Echantillon avec 1000 OTU en réalité</a:t>
            </a:r>
          </a:p>
          <a:p>
            <a:pPr marL="0" indent="0">
              <a:buFontTx/>
              <a:buNone/>
            </a:pPr>
            <a:r>
              <a:rPr lang="fr-FR" sz="1200" kern="1200" baseline="0" dirty="0" smtClean="0">
                <a:solidFill>
                  <a:schemeClr val="tx1"/>
                </a:solidFill>
                <a:effectLst/>
                <a:latin typeface="+mn-lt"/>
                <a:ea typeface="+mn-ea"/>
                <a:cs typeface="+mn-cs"/>
              </a:rPr>
              <a:t>Barre bleu correspond au nombre d'OTU observés pour chaque abondance:</a:t>
            </a:r>
          </a:p>
          <a:p>
            <a:pPr marL="171450" indent="-171450">
              <a:buFontTx/>
              <a:buChar char="-"/>
            </a:pPr>
            <a:r>
              <a:rPr lang="fr-FR" sz="1200" kern="1200" baseline="0" dirty="0" smtClean="0">
                <a:solidFill>
                  <a:schemeClr val="tx1"/>
                </a:solidFill>
                <a:effectLst/>
                <a:latin typeface="+mn-lt"/>
                <a:ea typeface="+mn-ea"/>
                <a:cs typeface="+mn-cs"/>
              </a:rPr>
              <a:t>210 OTU de 1 séquences</a:t>
            </a:r>
          </a:p>
          <a:p>
            <a:pPr marL="171450" indent="-171450">
              <a:buFontTx/>
              <a:buChar char="-"/>
            </a:pPr>
            <a:r>
              <a:rPr lang="fr-FR" sz="1200" kern="1200" baseline="0" dirty="0" smtClean="0">
                <a:solidFill>
                  <a:schemeClr val="tx1"/>
                </a:solidFill>
                <a:effectLst/>
                <a:latin typeface="+mn-lt"/>
                <a:ea typeface="+mn-ea"/>
                <a:cs typeface="+mn-cs"/>
              </a:rPr>
              <a:t>120 OTU de 2 séquences…</a:t>
            </a:r>
          </a:p>
          <a:p>
            <a:pPr marL="0" indent="0">
              <a:buFontTx/>
              <a:buNone/>
            </a:pPr>
            <a:r>
              <a:rPr lang="fr-FR" sz="1200" kern="1200" baseline="0" dirty="0" smtClean="0">
                <a:solidFill>
                  <a:schemeClr val="tx1"/>
                </a:solidFill>
                <a:effectLst/>
                <a:latin typeface="+mn-lt"/>
                <a:ea typeface="+mn-ea"/>
                <a:cs typeface="+mn-cs"/>
              </a:rPr>
              <a:t>La richesse totale est égale à la somme des richesses observées (471 OTU), il manque donc 529 OTU par rapport à la réalité</a:t>
            </a:r>
          </a:p>
          <a:p>
            <a:pPr marL="0" indent="0">
              <a:buFontTx/>
              <a:buNone/>
            </a:pPr>
            <a:r>
              <a:rPr lang="fr-FR" sz="1200" kern="1200" baseline="0" dirty="0" smtClean="0">
                <a:solidFill>
                  <a:schemeClr val="tx1"/>
                </a:solidFill>
                <a:effectLst/>
                <a:latin typeface="+mn-lt"/>
                <a:ea typeface="+mn-ea"/>
                <a:cs typeface="+mn-cs"/>
              </a:rPr>
              <a:t>Le Chao est de 889 OTU, Chao prédit 889 OTU en tout, au lieu de 1000.</a:t>
            </a:r>
          </a:p>
          <a:p>
            <a:pPr marL="0" indent="0">
              <a:buFontTx/>
              <a:buNone/>
            </a:pPr>
            <a:r>
              <a:rPr lang="fr-FR" sz="1200" kern="1200" baseline="0" dirty="0" smtClean="0">
                <a:solidFill>
                  <a:schemeClr val="tx1"/>
                </a:solidFill>
                <a:effectLst/>
                <a:latin typeface="+mn-lt"/>
                <a:ea typeface="+mn-ea"/>
                <a:cs typeface="+mn-cs"/>
              </a:rPr>
              <a:t>D'après l'indice de Chao il manque 418 OTU alors qu'en fait il en manque 529</a:t>
            </a:r>
          </a:p>
          <a:p>
            <a:pPr marL="0" indent="0">
              <a:buFontTx/>
              <a:buNone/>
            </a:pPr>
            <a:endParaRPr lang="fr-FR" sz="1200" kern="1200" baseline="0" dirty="0" smtClean="0">
              <a:solidFill>
                <a:schemeClr val="tx1"/>
              </a:solidFill>
              <a:effectLst/>
              <a:latin typeface="+mn-lt"/>
              <a:ea typeface="+mn-ea"/>
              <a:cs typeface="+mn-cs"/>
            </a:endParaRPr>
          </a:p>
          <a:p>
            <a:r>
              <a:rPr lang="fr-FR" dirty="0" smtClean="0"/>
              <a:t>Chao nécessairement</a:t>
            </a:r>
            <a:r>
              <a:rPr lang="fr-FR" baseline="0" dirty="0" smtClean="0"/>
              <a:t> &gt; </a:t>
            </a:r>
            <a:r>
              <a:rPr lang="fr-FR" baseline="0" dirty="0" err="1" smtClean="0"/>
              <a:t>rich</a:t>
            </a:r>
            <a:r>
              <a:rPr lang="fr-FR" baseline="0" dirty="0" smtClean="0"/>
              <a:t>.</a:t>
            </a:r>
          </a:p>
          <a:p>
            <a:r>
              <a:rPr lang="fr-FR" baseline="0" dirty="0" smtClean="0"/>
              <a:t>Donc si les deux indices sont proches, chao estime qu’il y a peu d’OTU non détecté, c'est une bonne profondeur de séquençage</a:t>
            </a:r>
          </a:p>
          <a:p>
            <a:r>
              <a:rPr lang="fr-FR" baseline="0" dirty="0" smtClean="0"/>
              <a:t>ATTENTION: le Chao se base sur le nombre d'OTU qui ont une abondance de 1 ou 2. Il ne faut donc pas les supprimés lors de filtres appliqués dans FROGS, comme le 0,00005 ou la raréfaction.</a:t>
            </a:r>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33</a:t>
            </a:fld>
            <a:endParaRPr lang="fr-FR"/>
          </a:p>
        </p:txBody>
      </p:sp>
    </p:spTree>
    <p:extLst>
      <p:ext uri="{BB962C8B-B14F-4D97-AF65-F5344CB8AC3E}">
        <p14:creationId xmlns:p14="http://schemas.microsoft.com/office/powerpoint/2010/main" val="12300726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a:t>
            </a:r>
            <a:r>
              <a:rPr lang="en-US" dirty="0" err="1" smtClean="0"/>
              <a:t>autres</a:t>
            </a:r>
            <a:r>
              <a:rPr lang="en-US" dirty="0" smtClean="0"/>
              <a:t> indices: Shannon et </a:t>
            </a:r>
            <a:r>
              <a:rPr lang="en-US" dirty="0" err="1" smtClean="0"/>
              <a:t>Iinverse</a:t>
            </a:r>
            <a:r>
              <a:rPr lang="en-US" dirty="0" smtClean="0"/>
              <a:t>-Simpson</a:t>
            </a:r>
          </a:p>
          <a:p>
            <a:r>
              <a:rPr lang="en-US" dirty="0" err="1" smtClean="0"/>
              <a:t>Indice</a:t>
            </a:r>
            <a:r>
              <a:rPr lang="en-US" baseline="0" dirty="0" smtClean="0"/>
              <a:t> </a:t>
            </a:r>
            <a:r>
              <a:rPr lang="en-US" baseline="0" dirty="0" err="1" smtClean="0"/>
              <a:t>basés</a:t>
            </a:r>
            <a:r>
              <a:rPr lang="en-US" baseline="0" dirty="0" smtClean="0"/>
              <a:t> sur des </a:t>
            </a:r>
            <a:r>
              <a:rPr lang="en-US" baseline="0" dirty="0" err="1" smtClean="0"/>
              <a:t>mesures</a:t>
            </a:r>
            <a:r>
              <a:rPr lang="en-US" baseline="0" dirty="0" smtClean="0"/>
              <a:t> quantitative qui </a:t>
            </a:r>
            <a:r>
              <a:rPr lang="en-US" baseline="0" dirty="0" err="1" smtClean="0"/>
              <a:t>donne</a:t>
            </a:r>
            <a:r>
              <a:rPr lang="en-US" baseline="0" dirty="0" smtClean="0"/>
              <a:t> plus de </a:t>
            </a:r>
            <a:r>
              <a:rPr lang="en-US" baseline="0" dirty="0" err="1" smtClean="0"/>
              <a:t>poids</a:t>
            </a:r>
            <a:r>
              <a:rPr lang="en-US" baseline="0" dirty="0" smtClean="0"/>
              <a:t> aux OUT de forte </a:t>
            </a:r>
            <a:r>
              <a:rPr lang="en-US" baseline="0" dirty="0" err="1" smtClean="0"/>
              <a:t>abondance</a:t>
            </a:r>
            <a:endParaRPr lang="en-US"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smtClean="0"/>
              <a:t>Shannon, </a:t>
            </a:r>
            <a:r>
              <a:rPr lang="en-US" dirty="0" err="1" smtClean="0"/>
              <a:t>mesure</a:t>
            </a:r>
            <a:r>
              <a:rPr lang="en-US" dirty="0" smtClean="0"/>
              <a:t> </a:t>
            </a:r>
            <a:r>
              <a:rPr lang="en-US" dirty="0" err="1" smtClean="0"/>
              <a:t>l’entropie</a:t>
            </a:r>
            <a:r>
              <a:rPr lang="en-US" dirty="0" smtClean="0"/>
              <a:t>, </a:t>
            </a:r>
            <a:r>
              <a:rPr lang="en-US" dirty="0" err="1" smtClean="0"/>
              <a:t>regarde</a:t>
            </a:r>
            <a:r>
              <a:rPr lang="en-US" dirty="0" smtClean="0"/>
              <a:t> </a:t>
            </a:r>
            <a:r>
              <a:rPr lang="en-US" dirty="0" err="1" smtClean="0"/>
              <a:t>l’équitabilité</a:t>
            </a:r>
            <a:r>
              <a:rPr lang="en-US" dirty="0" smtClean="0"/>
              <a:t> </a:t>
            </a:r>
            <a:r>
              <a:rPr lang="en-US" baseline="0" dirty="0" smtClean="0"/>
              <a:t>des </a:t>
            </a:r>
            <a:r>
              <a:rPr lang="en-US" baseline="0" dirty="0" err="1" smtClean="0"/>
              <a:t>abondances</a:t>
            </a:r>
            <a:r>
              <a:rPr lang="en-US" baseline="0" dirty="0" smtClean="0"/>
              <a:t> des </a:t>
            </a:r>
            <a:r>
              <a:rPr lang="en-US" baseline="0" dirty="0" err="1" smtClean="0"/>
              <a:t>espèces</a:t>
            </a:r>
            <a:r>
              <a:rPr lang="en-US" baseline="0" dirty="0" smtClean="0"/>
              <a:t> : </a:t>
            </a:r>
            <a:r>
              <a:rPr lang="en-US" baseline="0" dirty="0" err="1" smtClean="0"/>
              <a:t>sa</a:t>
            </a:r>
            <a:r>
              <a:rPr lang="en-US" baseline="0" dirty="0" smtClean="0"/>
              <a:t> </a:t>
            </a:r>
            <a:r>
              <a:rPr lang="en-US" baseline="0" dirty="0" err="1" smtClean="0"/>
              <a:t>valeur</a:t>
            </a:r>
            <a:r>
              <a:rPr lang="en-US" baseline="0" dirty="0" smtClean="0"/>
              <a:t> </a:t>
            </a:r>
            <a:r>
              <a:rPr lang="en-US" baseline="0" dirty="0" err="1" smtClean="0"/>
              <a:t>est</a:t>
            </a:r>
            <a:r>
              <a:rPr lang="en-US" baseline="0" dirty="0" smtClean="0"/>
              <a:t> </a:t>
            </a:r>
            <a:r>
              <a:rPr lang="en-US" baseline="0" dirty="0" err="1" smtClean="0"/>
              <a:t>d’autant</a:t>
            </a:r>
            <a:r>
              <a:rPr lang="en-US" baseline="0" dirty="0" smtClean="0"/>
              <a:t> plus </a:t>
            </a:r>
            <a:r>
              <a:rPr lang="en-US" baseline="0" dirty="0" err="1" smtClean="0"/>
              <a:t>élevé</a:t>
            </a:r>
            <a:r>
              <a:rPr lang="en-US" baseline="0" dirty="0" smtClean="0"/>
              <a:t> que les </a:t>
            </a:r>
            <a:r>
              <a:rPr lang="en-US" baseline="0" dirty="0" err="1" smtClean="0"/>
              <a:t>abondance</a:t>
            </a:r>
            <a:r>
              <a:rPr lang="en-US" baseline="0" dirty="0" smtClean="0"/>
              <a:t> </a:t>
            </a:r>
            <a:r>
              <a:rPr lang="en-US" baseline="0" dirty="0" err="1" smtClean="0"/>
              <a:t>sont</a:t>
            </a:r>
            <a:r>
              <a:rPr lang="en-US" baseline="0" dirty="0" smtClean="0"/>
              <a:t> </a:t>
            </a:r>
            <a:r>
              <a:rPr lang="en-US" baseline="0" dirty="0" err="1" smtClean="0"/>
              <a:t>égales</a:t>
            </a: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err="1" smtClean="0"/>
              <a:t>InvSimpson</a:t>
            </a:r>
            <a:r>
              <a:rPr lang="en-US" baseline="0" dirty="0" smtClean="0"/>
              <a:t>: </a:t>
            </a:r>
            <a:r>
              <a:rPr lang="en-US" baseline="0" dirty="0" err="1" smtClean="0"/>
              <a:t>indice</a:t>
            </a:r>
            <a:r>
              <a:rPr lang="en-US" baseline="0" dirty="0" smtClean="0"/>
              <a:t> de Simpson </a:t>
            </a:r>
            <a:r>
              <a:rPr lang="en-US" baseline="0" dirty="0" err="1" smtClean="0"/>
              <a:t>est</a:t>
            </a:r>
            <a:r>
              <a:rPr lang="en-US" baseline="0" dirty="0" smtClean="0"/>
              <a:t> </a:t>
            </a:r>
            <a:r>
              <a:rPr lang="fr-FR" dirty="0" smtClean="0"/>
              <a:t>basé sur la probabilité que 2 OTU viennent de la même espèce ou du même taxa</a:t>
            </a:r>
            <a:r>
              <a:rPr lang="fr-FR" dirty="0" smtClean="0">
                <a:effectLst/>
              </a:rPr>
              <a:t> . Si cette </a:t>
            </a:r>
            <a:r>
              <a:rPr lang="fr-FR" dirty="0" err="1" smtClean="0">
                <a:effectLst/>
              </a:rPr>
              <a:t>proba</a:t>
            </a:r>
            <a:r>
              <a:rPr lang="fr-FR" dirty="0" smtClean="0">
                <a:effectLst/>
              </a:rPr>
              <a:t> est grande,</a:t>
            </a:r>
            <a:r>
              <a:rPr lang="fr-FR" baseline="0" dirty="0" smtClean="0">
                <a:effectLst/>
              </a:rPr>
              <a:t> il y a des espèces majoritaires qui </a:t>
            </a:r>
            <a:r>
              <a:rPr lang="fr-FR" baseline="0" dirty="0" err="1" smtClean="0">
                <a:effectLst/>
              </a:rPr>
              <a:t>prennet</a:t>
            </a:r>
            <a:r>
              <a:rPr lang="fr-FR" baseline="0" dirty="0" smtClean="0">
                <a:effectLst/>
              </a:rPr>
              <a:t> tous les OTU. En pratique o</a:t>
            </a:r>
            <a:r>
              <a:rPr lang="fr-FR" dirty="0" smtClean="0">
                <a:effectLst/>
              </a:rPr>
              <a:t>n prend l’inverse pour avoir un indice qui grandit quand la diversité augmente. Sa valeur t</a:t>
            </a:r>
            <a:r>
              <a:rPr lang="en-US" baseline="0" dirty="0" smtClean="0"/>
              <a:t>end </a:t>
            </a:r>
            <a:r>
              <a:rPr lang="en-US" baseline="0" dirty="0" err="1" smtClean="0"/>
              <a:t>vers</a:t>
            </a:r>
            <a:r>
              <a:rPr lang="en-US" baseline="0" dirty="0" smtClean="0"/>
              <a:t> le </a:t>
            </a:r>
            <a:r>
              <a:rPr lang="en-US" baseline="0" dirty="0" err="1" smtClean="0"/>
              <a:t>nombre</a:t>
            </a:r>
            <a:r>
              <a:rPr lang="en-US" baseline="0" dirty="0" smtClean="0"/>
              <a:t> </a:t>
            </a:r>
            <a:r>
              <a:rPr lang="en-US" baseline="0" dirty="0" err="1" smtClean="0"/>
              <a:t>d'OTU</a:t>
            </a:r>
            <a:r>
              <a:rPr lang="en-US" baseline="0" dirty="0" smtClean="0"/>
              <a:t> </a:t>
            </a:r>
            <a:r>
              <a:rPr lang="en-US" baseline="0" dirty="0" err="1" smtClean="0"/>
              <a:t>observé</a:t>
            </a:r>
            <a:r>
              <a:rPr lang="en-US" baseline="0" dirty="0" smtClean="0"/>
              <a:t> </a:t>
            </a:r>
            <a:r>
              <a:rPr lang="en-US" baseline="0" dirty="0" err="1" smtClean="0"/>
              <a:t>s'ils</a:t>
            </a:r>
            <a:r>
              <a:rPr lang="en-US" baseline="0" dirty="0" smtClean="0"/>
              <a:t> </a:t>
            </a:r>
            <a:r>
              <a:rPr lang="en-US" baseline="0" dirty="0" err="1" smtClean="0"/>
              <a:t>ont</a:t>
            </a:r>
            <a:r>
              <a:rPr lang="en-US" baseline="0" dirty="0" smtClean="0"/>
              <a:t> </a:t>
            </a:r>
            <a:r>
              <a:rPr lang="en-US" baseline="0" dirty="0" err="1" smtClean="0"/>
              <a:t>tous</a:t>
            </a:r>
            <a:r>
              <a:rPr lang="en-US" baseline="0" dirty="0" smtClean="0"/>
              <a:t> </a:t>
            </a:r>
            <a:r>
              <a:rPr lang="en-US" baseline="0" dirty="0" err="1" smtClean="0"/>
              <a:t>exactement</a:t>
            </a:r>
            <a:r>
              <a:rPr lang="en-US" baseline="0" dirty="0" smtClean="0"/>
              <a:t> la </a:t>
            </a:r>
            <a:r>
              <a:rPr lang="en-US" baseline="0" dirty="0" err="1" smtClean="0"/>
              <a:t>même</a:t>
            </a:r>
            <a:r>
              <a:rPr lang="en-US" baseline="0" dirty="0" smtClean="0"/>
              <a:t> abundance.</a:t>
            </a:r>
            <a:endParaRPr lang="fr-FR" dirty="0" smtClean="0">
              <a:effectLst/>
            </a:endParaRPr>
          </a:p>
          <a:p>
            <a:endParaRPr lang="fr-FR" dirty="0" smtClean="0"/>
          </a:p>
          <a:p>
            <a:r>
              <a:rPr lang="fr-FR" dirty="0" smtClean="0">
                <a:effectLst/>
              </a:rPr>
              <a:t>Quel échantillon vous parait le plus divers ?</a:t>
            </a:r>
          </a:p>
          <a:p>
            <a:r>
              <a:rPr lang="fr-FR" dirty="0" smtClean="0">
                <a:effectLst/>
              </a:rPr>
              <a:t>On a envi de dire que à droite on est plus diversifié</a:t>
            </a:r>
            <a:r>
              <a:rPr lang="fr-FR" baseline="0" dirty="0" smtClean="0">
                <a:effectLst/>
              </a:rPr>
              <a:t> qu’à gauche, car on a moins de chance de piocher 2 fois le même OTU d'où une valeur plus faible</a:t>
            </a:r>
          </a:p>
        </p:txBody>
      </p:sp>
      <p:sp>
        <p:nvSpPr>
          <p:cNvPr id="4" name="Slide Number Placeholder 3"/>
          <p:cNvSpPr>
            <a:spLocks noGrp="1"/>
          </p:cNvSpPr>
          <p:nvPr>
            <p:ph type="sldNum" sz="quarter" idx="10"/>
          </p:nvPr>
        </p:nvSpPr>
        <p:spPr/>
        <p:txBody>
          <a:bodyPr/>
          <a:lstStyle/>
          <a:p>
            <a:fld id="{20019E1E-EC0E-451A-8D20-CBB20107BF70}" type="slidenum">
              <a:rPr lang="fr-FR" smtClean="0"/>
              <a:pPr/>
              <a:t>34</a:t>
            </a:fld>
            <a:endParaRPr lang="fr-FR"/>
          </a:p>
        </p:txBody>
      </p:sp>
    </p:spTree>
    <p:extLst>
      <p:ext uri="{BB962C8B-B14F-4D97-AF65-F5344CB8AC3E}">
        <p14:creationId xmlns:p14="http://schemas.microsoft.com/office/powerpoint/2010/main" val="36624579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En résumé:</a:t>
            </a:r>
          </a:p>
          <a:p>
            <a:r>
              <a:rPr lang="fr-FR" dirty="0" smtClean="0"/>
              <a:t>Richesse</a:t>
            </a:r>
            <a:r>
              <a:rPr lang="fr-FR" baseline="0" dirty="0" smtClean="0"/>
              <a:t> observée: nombre d'OTU observés pour chaque échantillon</a:t>
            </a:r>
          </a:p>
          <a:p>
            <a:r>
              <a:rPr lang="fr-FR" baseline="0" dirty="0" smtClean="0"/>
              <a:t>Chao: donne nombre d'OTU estimé (OTU observé + OTU manquant) évaluation de la qualité de la profondeur de séquençage</a:t>
            </a:r>
            <a:endParaRPr lang="fr-FR" dirty="0" smtClean="0"/>
          </a:p>
          <a:p>
            <a:r>
              <a:rPr lang="fr-FR" dirty="0" smtClean="0"/>
              <a:t>Simpson</a:t>
            </a:r>
            <a:r>
              <a:rPr lang="fr-FR" baseline="0" dirty="0" smtClean="0"/>
              <a:t> et </a:t>
            </a:r>
            <a:r>
              <a:rPr lang="fr-FR" baseline="0" dirty="0" err="1" smtClean="0"/>
              <a:t>invSimpson</a:t>
            </a:r>
            <a:r>
              <a:rPr lang="fr-FR" baseline="0" dirty="0" smtClean="0"/>
              <a:t> transforment différemment la même probabilité pour avoir un indice qui grandit quand la diversité augmente. </a:t>
            </a:r>
          </a:p>
          <a:p>
            <a:r>
              <a:rPr lang="fr-FR" baseline="0" dirty="0" smtClean="0"/>
              <a:t>Simpson est moins discriminant que </a:t>
            </a:r>
            <a:r>
              <a:rPr lang="fr-FR" baseline="0" dirty="0" err="1" smtClean="0"/>
              <a:t>invSimpson</a:t>
            </a:r>
            <a:endParaRPr lang="fr-FR" baseline="0" dirty="0" smtClean="0"/>
          </a:p>
          <a:p>
            <a:r>
              <a:rPr lang="fr-FR" baseline="0" dirty="0" smtClean="0"/>
              <a:t>ATTENTION aux filtres 0,00005 et raréfaction</a:t>
            </a:r>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35</a:t>
            </a:fld>
            <a:endParaRPr lang="fr-FR"/>
          </a:p>
        </p:txBody>
      </p:sp>
    </p:spTree>
    <p:extLst>
      <p:ext uri="{BB962C8B-B14F-4D97-AF65-F5344CB8AC3E}">
        <p14:creationId xmlns:p14="http://schemas.microsoft.com/office/powerpoint/2010/main" val="39551610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smtClean="0"/>
              <a:t>Tool</a:t>
            </a:r>
            <a:r>
              <a:rPr lang="fr-FR" dirty="0" smtClean="0"/>
              <a:t> alpha diversité:</a:t>
            </a:r>
          </a:p>
          <a:p>
            <a:r>
              <a:rPr lang="fr-FR" dirty="0" smtClean="0"/>
              <a:t>objet </a:t>
            </a:r>
            <a:r>
              <a:rPr lang="fr-FR" dirty="0" err="1" smtClean="0"/>
              <a:t>phyloseq</a:t>
            </a:r>
            <a:r>
              <a:rPr lang="fr-FR" dirty="0" smtClean="0"/>
              <a:t> </a:t>
            </a:r>
            <a:r>
              <a:rPr lang="fr-FR" dirty="0" err="1" smtClean="0"/>
              <a:t>food.rdata</a:t>
            </a:r>
            <a:r>
              <a:rPr lang="fr-FR" baseline="0" dirty="0" smtClean="0"/>
              <a:t> (sans raréfaction)</a:t>
            </a:r>
          </a:p>
          <a:p>
            <a:r>
              <a:rPr lang="fr-FR" baseline="0" dirty="0" smtClean="0"/>
              <a:t>choisir une variable</a:t>
            </a:r>
          </a:p>
          <a:p>
            <a:r>
              <a:rPr lang="fr-FR" baseline="0" dirty="0" smtClean="0"/>
              <a:t>choisir les indices</a:t>
            </a:r>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36</a:t>
            </a:fld>
            <a:endParaRPr lang="fr-FR"/>
          </a:p>
        </p:txBody>
      </p:sp>
    </p:spTree>
    <p:extLst>
      <p:ext uri="{BB962C8B-B14F-4D97-AF65-F5344CB8AC3E}">
        <p14:creationId xmlns:p14="http://schemas.microsoft.com/office/powerpoint/2010/main" val="15466683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Commence par tester avec variable</a:t>
            </a:r>
            <a:r>
              <a:rPr lang="fr-FR" baseline="0" dirty="0" smtClean="0"/>
              <a:t> </a:t>
            </a:r>
            <a:r>
              <a:rPr lang="fr-FR" baseline="0" dirty="0" err="1" smtClean="0"/>
              <a:t>EnvType</a:t>
            </a:r>
            <a:endParaRPr lang="fr-FR" baseline="0" dirty="0" smtClean="0"/>
          </a:p>
          <a:p>
            <a:pPr marL="0" indent="0">
              <a:buFontTx/>
              <a:buNone/>
            </a:pPr>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37</a:t>
            </a:fld>
            <a:endParaRPr lang="fr-FR"/>
          </a:p>
        </p:txBody>
      </p:sp>
    </p:spTree>
    <p:extLst>
      <p:ext uri="{BB962C8B-B14F-4D97-AF65-F5344CB8AC3E}">
        <p14:creationId xmlns:p14="http://schemas.microsoft.com/office/powerpoint/2010/main" val="20216461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smtClean="0"/>
              <a:t>Fichiers de sortie:</a:t>
            </a:r>
          </a:p>
          <a:p>
            <a:pPr marL="171450" indent="-171450">
              <a:buFontTx/>
              <a:buChar char="-"/>
            </a:pPr>
            <a:r>
              <a:rPr lang="fr-FR" baseline="0" dirty="0" err="1" smtClean="0"/>
              <a:t>tsv</a:t>
            </a:r>
            <a:r>
              <a:rPr lang="fr-FR" baseline="0" dirty="0" smtClean="0"/>
              <a:t>: table avec les indices par échantillon</a:t>
            </a:r>
          </a:p>
          <a:p>
            <a:pPr marL="171450" indent="-171450">
              <a:buFontTx/>
              <a:buChar char="-"/>
            </a:pPr>
            <a:r>
              <a:rPr lang="fr-FR" baseline="0" dirty="0" smtClean="0"/>
              <a:t>html: graph (plot, </a:t>
            </a:r>
            <a:r>
              <a:rPr lang="fr-FR" baseline="0" dirty="0" err="1" smtClean="0"/>
              <a:t>boxplot</a:t>
            </a:r>
            <a:r>
              <a:rPr lang="fr-FR" baseline="0" dirty="0" smtClean="0"/>
              <a:t>, </a:t>
            </a:r>
            <a:r>
              <a:rPr lang="fr-FR" baseline="0" dirty="0" err="1" smtClean="0"/>
              <a:t>anova</a:t>
            </a:r>
            <a:r>
              <a:rPr lang="fr-FR" baseline="0" dirty="0" smtClean="0"/>
              <a:t>, courbe </a:t>
            </a:r>
            <a:r>
              <a:rPr lang="fr-FR" baseline="0" dirty="0" err="1" smtClean="0"/>
              <a:t>rarefaction</a:t>
            </a:r>
            <a:r>
              <a:rPr lang="fr-FR" baseline="0" dirty="0" smtClean="0"/>
              <a:t>, code R)</a:t>
            </a:r>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38</a:t>
            </a:fld>
            <a:endParaRPr lang="fr-FR"/>
          </a:p>
        </p:txBody>
      </p:sp>
    </p:spTree>
    <p:extLst>
      <p:ext uri="{BB962C8B-B14F-4D97-AF65-F5344CB8AC3E}">
        <p14:creationId xmlns:p14="http://schemas.microsoft.com/office/powerpoint/2010/main" val="22329468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Graph </a:t>
            </a:r>
            <a:r>
              <a:rPr lang="fr-FR" dirty="0" err="1" smtClean="0"/>
              <a:t>boxplot</a:t>
            </a:r>
            <a:r>
              <a:rPr lang="fr-FR" dirty="0" smtClean="0"/>
              <a:t>:</a:t>
            </a:r>
          </a:p>
          <a:p>
            <a:r>
              <a:rPr lang="fr-FR" dirty="0" smtClean="0"/>
              <a:t>Lecture:</a:t>
            </a:r>
          </a:p>
          <a:p>
            <a:pPr marL="171450" indent="-171450">
              <a:buFontTx/>
              <a:buChar char="-"/>
            </a:pPr>
            <a:r>
              <a:rPr lang="fr-FR" dirty="0" smtClean="0"/>
              <a:t>4 graph fonction des indices demandés</a:t>
            </a:r>
          </a:p>
          <a:p>
            <a:pPr marL="171450" indent="-171450">
              <a:buFontTx/>
              <a:buChar char="-"/>
            </a:pPr>
            <a:r>
              <a:rPr lang="fr-FR" dirty="0" smtClean="0"/>
              <a:t>légende</a:t>
            </a:r>
            <a:r>
              <a:rPr lang="fr-FR" baseline="0" dirty="0" smtClean="0"/>
              <a:t> pour les 4</a:t>
            </a:r>
          </a:p>
          <a:p>
            <a:pPr marL="171450" indent="-171450">
              <a:buFontTx/>
              <a:buChar char="-"/>
            </a:pPr>
            <a:r>
              <a:rPr lang="fr-FR" baseline="0" dirty="0" smtClean="0"/>
              <a:t>abscisse 8 </a:t>
            </a:r>
            <a:r>
              <a:rPr lang="fr-FR" baseline="0" dirty="0" err="1" smtClean="0"/>
              <a:t>boxplot</a:t>
            </a:r>
            <a:r>
              <a:rPr lang="fr-FR" baseline="0" dirty="0" smtClean="0"/>
              <a:t> par block, échantillon regroupés par variable </a:t>
            </a:r>
            <a:r>
              <a:rPr lang="fr-FR" baseline="0" dirty="0" err="1" smtClean="0"/>
              <a:t>EnvType</a:t>
            </a:r>
            <a:endParaRPr lang="fr-FR" baseline="0" dirty="0" smtClean="0"/>
          </a:p>
          <a:p>
            <a:pPr marL="171450" indent="-171450">
              <a:buFontTx/>
              <a:buChar char="-"/>
            </a:pPr>
            <a:r>
              <a:rPr lang="fr-FR" baseline="0" dirty="0" smtClean="0"/>
              <a:t>ordonnées</a:t>
            </a:r>
            <a:r>
              <a:rPr lang="fr-FR" dirty="0" smtClean="0"/>
              <a:t> variables suivant les indices</a:t>
            </a:r>
          </a:p>
          <a:p>
            <a:pPr marL="171450" indent="-171450">
              <a:buFontTx/>
              <a:buChar char="-"/>
            </a:pPr>
            <a:endParaRPr lang="fr-FR" dirty="0" smtClean="0"/>
          </a:p>
          <a:p>
            <a:r>
              <a:rPr lang="fr-FR" dirty="0" err="1" smtClean="0"/>
              <a:t>Observed</a:t>
            </a:r>
            <a:r>
              <a:rPr lang="fr-FR" dirty="0" smtClean="0"/>
              <a:t> –</a:t>
            </a:r>
            <a:r>
              <a:rPr lang="fr-FR" baseline="0" dirty="0" smtClean="0"/>
              <a:t> Chao même échelle en ordonnée:</a:t>
            </a:r>
          </a:p>
          <a:p>
            <a:pPr marL="171450" indent="-171450">
              <a:buFontTx/>
              <a:buChar char="-"/>
            </a:pPr>
            <a:r>
              <a:rPr lang="fr-FR" baseline="0" dirty="0" smtClean="0"/>
              <a:t>le Chao estime qu'il manque peu d'OTU, si séquençage plus profond, on aurait pas obtenu plus de nouveaux OTU</a:t>
            </a:r>
          </a:p>
          <a:p>
            <a:pPr marL="0" indent="0">
              <a:buFontTx/>
              <a:buNone/>
            </a:pPr>
            <a:endParaRPr lang="fr-FR" baseline="0" dirty="0" smtClean="0"/>
          </a:p>
          <a:p>
            <a:pPr marL="0" indent="0">
              <a:buFontTx/>
              <a:buNone/>
            </a:pPr>
            <a:r>
              <a:rPr lang="fr-FR" baseline="0" dirty="0" smtClean="0"/>
              <a:t>Shannon, </a:t>
            </a:r>
            <a:r>
              <a:rPr lang="fr-FR" baseline="0" dirty="0" err="1" smtClean="0"/>
              <a:t>InvSimpson</a:t>
            </a:r>
            <a:r>
              <a:rPr lang="fr-FR" baseline="0" dirty="0" smtClean="0"/>
              <a:t>:</a:t>
            </a:r>
          </a:p>
          <a:p>
            <a:pPr marL="171450" indent="-171450">
              <a:buFontTx/>
              <a:buChar char="-"/>
            </a:pPr>
            <a:r>
              <a:rPr lang="fr-FR" baseline="0" dirty="0" smtClean="0"/>
              <a:t>valeurs faibles</a:t>
            </a:r>
          </a:p>
          <a:p>
            <a:pPr marL="171450" indent="-171450">
              <a:buFontTx/>
              <a:buChar char="-"/>
            </a:pPr>
            <a:r>
              <a:rPr lang="fr-FR" baseline="0" dirty="0" err="1" smtClean="0"/>
              <a:t>InvSimpson</a:t>
            </a:r>
            <a:r>
              <a:rPr lang="fr-FR" baseline="0" dirty="0" smtClean="0"/>
              <a:t>: communauté se comporte comme s'il y avait une 10ne de taxa de même abondance et très majoritaire</a:t>
            </a:r>
          </a:p>
          <a:p>
            <a:pPr marL="171450" indent="-171450">
              <a:buFontTx/>
              <a:buChar char="-"/>
            </a:pPr>
            <a:endParaRPr lang="fr-FR" baseline="0" dirty="0" smtClean="0"/>
          </a:p>
          <a:p>
            <a:pPr marL="0" indent="0">
              <a:buFontTx/>
              <a:buNone/>
            </a:pPr>
            <a:r>
              <a:rPr lang="fr-FR" baseline="0" dirty="0" err="1" smtClean="0"/>
              <a:t>Observed</a:t>
            </a:r>
            <a:r>
              <a:rPr lang="fr-FR" baseline="0" dirty="0" smtClean="0"/>
              <a:t>:</a:t>
            </a:r>
          </a:p>
          <a:p>
            <a:pPr marL="171450" indent="-171450">
              <a:buFontTx/>
              <a:buChar char="-"/>
            </a:pPr>
            <a:r>
              <a:rPr lang="fr-FR" baseline="0" dirty="0" smtClean="0"/>
              <a:t>forte variation, peut-être effet de </a:t>
            </a:r>
            <a:r>
              <a:rPr lang="fr-FR" baseline="0" dirty="0" err="1" smtClean="0"/>
              <a:t>EnvType</a:t>
            </a:r>
            <a:r>
              <a:rPr lang="fr-FR" baseline="0" dirty="0" smtClean="0"/>
              <a:t> sur le nombre d'OTU</a:t>
            </a:r>
          </a:p>
          <a:p>
            <a:pPr marL="0" indent="0">
              <a:buFontTx/>
              <a:buNone/>
            </a:pPr>
            <a:r>
              <a:rPr lang="fr-FR" baseline="0" dirty="0" smtClean="0"/>
              <a:t>Chao:</a:t>
            </a:r>
          </a:p>
          <a:p>
            <a:pPr marL="171450" indent="-171450">
              <a:buFontTx/>
              <a:buChar char="-"/>
            </a:pPr>
            <a:r>
              <a:rPr lang="fr-FR" baseline="0" dirty="0" smtClean="0"/>
              <a:t>même conclusion que pour </a:t>
            </a:r>
            <a:r>
              <a:rPr lang="fr-FR" baseline="0" dirty="0" err="1" smtClean="0"/>
              <a:t>observed</a:t>
            </a:r>
            <a:endParaRPr lang="fr-FR" baseline="0" dirty="0" smtClean="0"/>
          </a:p>
          <a:p>
            <a:pPr marL="171450" indent="-171450">
              <a:buFontTx/>
              <a:buChar char="-"/>
            </a:pPr>
            <a:endParaRPr lang="fr-FR" baseline="0" dirty="0" smtClean="0"/>
          </a:p>
          <a:p>
            <a:pPr marL="0" indent="0">
              <a:buFontTx/>
              <a:buNone/>
            </a:pPr>
            <a:r>
              <a:rPr lang="fr-FR" baseline="0" dirty="0" smtClean="0"/>
              <a:t>Shannon et </a:t>
            </a:r>
            <a:r>
              <a:rPr lang="fr-FR" baseline="0" dirty="0" err="1" smtClean="0"/>
              <a:t>InvSimpson</a:t>
            </a:r>
            <a:r>
              <a:rPr lang="fr-FR" baseline="0" dirty="0" smtClean="0"/>
              <a:t>:</a:t>
            </a:r>
          </a:p>
          <a:p>
            <a:pPr marL="171450" indent="-171450">
              <a:buFontTx/>
              <a:buChar char="-"/>
            </a:pPr>
            <a:r>
              <a:rPr lang="fr-FR" baseline="0" dirty="0" err="1" smtClean="0"/>
              <a:t>boxplot</a:t>
            </a:r>
            <a:r>
              <a:rPr lang="fr-FR" baseline="0" dirty="0" smtClean="0"/>
              <a:t> très étalés, pas de conclusion sur les effets</a:t>
            </a:r>
          </a:p>
          <a:p>
            <a:pPr marL="0" indent="0">
              <a:buFontTx/>
              <a:buNone/>
            </a:pPr>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39</a:t>
            </a:fld>
            <a:endParaRPr lang="fr-FR"/>
          </a:p>
        </p:txBody>
      </p:sp>
    </p:spTree>
    <p:extLst>
      <p:ext uri="{BB962C8B-B14F-4D97-AF65-F5344CB8AC3E}">
        <p14:creationId xmlns:p14="http://schemas.microsoft.com/office/powerpoint/2010/main" val="16256891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ANOVA</a:t>
            </a:r>
            <a:r>
              <a:rPr lang="fr-FR" baseline="0" dirty="0" smtClean="0"/>
              <a:t> pour tester l'effet de </a:t>
            </a:r>
            <a:r>
              <a:rPr lang="fr-FR" baseline="0" dirty="0" err="1" smtClean="0"/>
              <a:t>EnvType</a:t>
            </a:r>
            <a:r>
              <a:rPr lang="fr-FR" baseline="0" dirty="0" smtClean="0"/>
              <a:t> sur les différents indices</a:t>
            </a:r>
          </a:p>
          <a:p>
            <a:r>
              <a:rPr lang="fr-FR" baseline="0" dirty="0" smtClean="0"/>
              <a:t>On rajoute la profondeur de séquençage '</a:t>
            </a:r>
            <a:r>
              <a:rPr lang="fr-FR" baseline="0" dirty="0" err="1" smtClean="0"/>
              <a:t>Depth</a:t>
            </a:r>
            <a:r>
              <a:rPr lang="fr-FR" baseline="0" dirty="0" smtClean="0"/>
              <a:t>" en </a:t>
            </a:r>
            <a:r>
              <a:rPr lang="fr-FR" baseline="0" dirty="0" err="1" smtClean="0"/>
              <a:t>covariable</a:t>
            </a:r>
            <a:endParaRPr lang="fr-FR" baseline="0" dirty="0" smtClean="0"/>
          </a:p>
          <a:p>
            <a:r>
              <a:rPr lang="fr-FR" baseline="0" dirty="0" smtClean="0"/>
              <a:t>Sortie:</a:t>
            </a:r>
          </a:p>
          <a:p>
            <a:pPr marL="171450" indent="-171450">
              <a:buFontTx/>
              <a:buChar char="-"/>
            </a:pPr>
            <a:r>
              <a:rPr lang="fr-FR" baseline="0" dirty="0" err="1" smtClean="0"/>
              <a:t>Depth</a:t>
            </a:r>
            <a:r>
              <a:rPr lang="fr-FR" baseline="0" dirty="0" smtClean="0"/>
              <a:t> n'apparaît pas dans les résultats, pas d'effet de la profondeur. Attendu car profondeur de séquençage équivalente entre échantillons.</a:t>
            </a:r>
          </a:p>
          <a:p>
            <a:pPr marL="171450" indent="-171450">
              <a:buFontTx/>
              <a:buChar char="-"/>
            </a:pPr>
            <a:r>
              <a:rPr lang="fr-FR" baseline="0" dirty="0" smtClean="0"/>
              <a:t>Si </a:t>
            </a:r>
            <a:r>
              <a:rPr lang="fr-FR" baseline="0" dirty="0" err="1" smtClean="0"/>
              <a:t>Depth</a:t>
            </a:r>
            <a:r>
              <a:rPr lang="fr-FR" baseline="0" dirty="0" smtClean="0"/>
              <a:t> apparaît avec effet significatif il faut normaliser, alors ne pas regarder Chao</a:t>
            </a:r>
          </a:p>
          <a:p>
            <a:pPr marL="171450" indent="-171450">
              <a:buFontTx/>
              <a:buChar char="-"/>
            </a:pPr>
            <a:r>
              <a:rPr lang="fr-FR" baseline="0" dirty="0" smtClean="0"/>
              <a:t>Effet significatif sur </a:t>
            </a:r>
            <a:r>
              <a:rPr lang="fr-FR" baseline="0" dirty="0" err="1" smtClean="0"/>
              <a:t>observed</a:t>
            </a:r>
            <a:r>
              <a:rPr lang="fr-FR" baseline="0" dirty="0" smtClean="0"/>
              <a:t> et Chao, attendu au vu des </a:t>
            </a:r>
            <a:r>
              <a:rPr lang="fr-FR" baseline="0" dirty="0" err="1" smtClean="0"/>
              <a:t>boxplot</a:t>
            </a:r>
            <a:endParaRPr lang="fr-FR" baseline="0" dirty="0" smtClean="0"/>
          </a:p>
          <a:p>
            <a:pPr marL="171450" indent="-171450">
              <a:buFontTx/>
              <a:buChar char="-"/>
            </a:pPr>
            <a:r>
              <a:rPr lang="fr-FR" baseline="0" dirty="0" smtClean="0"/>
              <a:t>signification, il y a au moins une richesse significativement différente des autres entre les </a:t>
            </a:r>
            <a:r>
              <a:rPr lang="fr-FR" baseline="0" dirty="0" err="1" smtClean="0"/>
              <a:t>EnvType</a:t>
            </a:r>
            <a:endParaRPr lang="fr-FR" baseline="0" dirty="0" smtClean="0"/>
          </a:p>
          <a:p>
            <a:pPr marL="171450" indent="-171450">
              <a:buFontTx/>
              <a:buChar char="-"/>
            </a:pPr>
            <a:r>
              <a:rPr lang="fr-FR" baseline="0" dirty="0" smtClean="0"/>
              <a:t>idem pour Chao</a:t>
            </a:r>
          </a:p>
          <a:p>
            <a:pPr marL="171450" indent="-171450">
              <a:buFontTx/>
              <a:buChar char="-"/>
            </a:pPr>
            <a:r>
              <a:rPr lang="fr-FR" baseline="0" dirty="0" smtClean="0"/>
              <a:t>Pas d'effet sur Shannon et </a:t>
            </a:r>
            <a:r>
              <a:rPr lang="fr-FR" baseline="0" dirty="0" err="1" smtClean="0"/>
              <a:t>InvSimpson</a:t>
            </a:r>
            <a:endParaRPr lang="fr-FR" baseline="0" dirty="0" smtClean="0"/>
          </a:p>
          <a:p>
            <a:pPr marL="171450" indent="-171450">
              <a:buFontTx/>
              <a:buChar char="-"/>
            </a:pPr>
            <a:r>
              <a:rPr lang="fr-FR" baseline="0" dirty="0" smtClean="0"/>
              <a:t>il n'y a pas de différences significatives entre les diversité des différents </a:t>
            </a:r>
            <a:r>
              <a:rPr lang="fr-FR" baseline="0" dirty="0" err="1" smtClean="0"/>
              <a:t>EnvType</a:t>
            </a:r>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40</a:t>
            </a:fld>
            <a:endParaRPr lang="fr-FR"/>
          </a:p>
        </p:txBody>
      </p:sp>
    </p:spTree>
    <p:extLst>
      <p:ext uri="{BB962C8B-B14F-4D97-AF65-F5344CB8AC3E}">
        <p14:creationId xmlns:p14="http://schemas.microsoft.com/office/powerpoint/2010/main" val="13830579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Courbes de raréfaction:</a:t>
            </a:r>
          </a:p>
          <a:p>
            <a:pPr marL="171450" indent="-171450">
              <a:buFontTx/>
              <a:buChar char="-"/>
            </a:pPr>
            <a:r>
              <a:rPr lang="fr-FR" dirty="0" smtClean="0"/>
              <a:t>cumul du nombre d'OTU</a:t>
            </a:r>
            <a:r>
              <a:rPr lang="fr-FR" baseline="0" dirty="0" smtClean="0"/>
              <a:t> pour un nombre croissant de séquence</a:t>
            </a:r>
          </a:p>
          <a:p>
            <a:pPr marL="171450" indent="-171450">
              <a:buFontTx/>
              <a:buChar char="-"/>
            </a:pPr>
            <a:r>
              <a:rPr lang="fr-FR" baseline="0" dirty="0" smtClean="0"/>
              <a:t>la majorité des courbes arrivent à un plateau</a:t>
            </a:r>
          </a:p>
          <a:p>
            <a:pPr marL="171450" indent="-171450">
              <a:buFontTx/>
              <a:buChar char="-"/>
            </a:pPr>
            <a:r>
              <a:rPr lang="fr-FR" baseline="0" dirty="0" smtClean="0"/>
              <a:t>augmenter la profondeur n'apportera pas plus d'OTU</a:t>
            </a:r>
          </a:p>
          <a:p>
            <a:pPr marL="171450" indent="-171450">
              <a:buFontTx/>
              <a:buChar char="-"/>
            </a:pPr>
            <a:r>
              <a:rPr lang="fr-FR" baseline="0" dirty="0" smtClean="0"/>
              <a:t>confirme le Chao</a:t>
            </a:r>
          </a:p>
          <a:p>
            <a:pPr marL="171450" indent="-171450">
              <a:buFontTx/>
              <a:buChar char="-"/>
            </a:pPr>
            <a:r>
              <a:rPr lang="fr-FR" baseline="0" dirty="0" smtClean="0"/>
              <a:t>dés de lardons plateau plus tardif, en effet </a:t>
            </a:r>
            <a:r>
              <a:rPr lang="fr-FR" baseline="0" dirty="0" err="1" smtClean="0"/>
              <a:t>boxplot</a:t>
            </a:r>
            <a:r>
              <a:rPr lang="fr-FR" baseline="0" dirty="0" smtClean="0"/>
              <a:t> le plus haut dans </a:t>
            </a:r>
            <a:r>
              <a:rPr lang="fr-FR" baseline="0" dirty="0" err="1" smtClean="0"/>
              <a:t>observed</a:t>
            </a:r>
            <a:r>
              <a:rPr lang="fr-FR" baseline="0" dirty="0" smtClean="0"/>
              <a:t> et Chao</a:t>
            </a:r>
          </a:p>
          <a:p>
            <a:pPr marL="0" indent="0">
              <a:buFontTx/>
              <a:buNone/>
            </a:pPr>
            <a:endParaRPr lang="fr-FR" dirty="0" smtClean="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41</a:t>
            </a:fld>
            <a:endParaRPr lang="fr-FR"/>
          </a:p>
        </p:txBody>
      </p:sp>
    </p:spTree>
    <p:extLst>
      <p:ext uri="{BB962C8B-B14F-4D97-AF65-F5344CB8AC3E}">
        <p14:creationId xmlns:p14="http://schemas.microsoft.com/office/powerpoint/2010/main" val="39281061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Illustration de l'effet des filtres.</a:t>
            </a:r>
          </a:p>
          <a:p>
            <a:r>
              <a:rPr lang="fr-FR" dirty="0" smtClean="0"/>
              <a:t>A gauche</a:t>
            </a:r>
            <a:r>
              <a:rPr lang="fr-FR" baseline="0" dirty="0" smtClean="0"/>
              <a:t> sans filtre, à droite applique un filtre qui supprime les OTU dont l'abondance est &lt; 500.</a:t>
            </a:r>
          </a:p>
          <a:p>
            <a:r>
              <a:rPr lang="fr-FR" baseline="0" dirty="0" smtClean="0"/>
              <a:t>On supprime ainsi les OTU rares</a:t>
            </a:r>
            <a:endParaRPr lang="fr-FR" dirty="0" smtClean="0"/>
          </a:p>
          <a:p>
            <a:r>
              <a:rPr lang="fr-FR" dirty="0" smtClean="0"/>
              <a:t>On regarde</a:t>
            </a:r>
            <a:r>
              <a:rPr lang="fr-FR" baseline="0" dirty="0" smtClean="0"/>
              <a:t> les échelles en ordonnées:</a:t>
            </a:r>
          </a:p>
          <a:p>
            <a:pPr marL="171450" indent="-171450">
              <a:buFontTx/>
              <a:buChar char="-"/>
            </a:pPr>
            <a:r>
              <a:rPr lang="fr-FR" dirty="0" smtClean="0"/>
              <a:t>richesse et Chao1 affecté, on a perdu des OTU</a:t>
            </a:r>
          </a:p>
          <a:p>
            <a:pPr marL="171450" indent="-171450">
              <a:buFontTx/>
              <a:buChar char="-"/>
            </a:pPr>
            <a:r>
              <a:rPr lang="fr-FR" dirty="0" smtClean="0"/>
              <a:t>le Chao</a:t>
            </a:r>
            <a:r>
              <a:rPr lang="fr-FR" baseline="0" dirty="0" smtClean="0"/>
              <a:t> est plus élevé que </a:t>
            </a:r>
            <a:r>
              <a:rPr lang="fr-FR" baseline="0" dirty="0" err="1" smtClean="0"/>
              <a:t>observed</a:t>
            </a:r>
            <a:r>
              <a:rPr lang="fr-FR" baseline="0" dirty="0" smtClean="0"/>
              <a:t>, il manque des OTU, mais biaisé car calcul faux, maque des singletons et </a:t>
            </a:r>
            <a:r>
              <a:rPr lang="fr-FR" baseline="0" dirty="0" err="1" smtClean="0"/>
              <a:t>doubletons</a:t>
            </a:r>
            <a:endParaRPr lang="fr-FR" baseline="0" dirty="0" smtClean="0"/>
          </a:p>
          <a:p>
            <a:pPr marL="171450" indent="-171450">
              <a:buFontTx/>
              <a:buChar char="-"/>
            </a:pPr>
            <a:r>
              <a:rPr lang="fr-FR" dirty="0" smtClean="0"/>
              <a:t>Shannon et </a:t>
            </a:r>
            <a:r>
              <a:rPr lang="fr-FR" dirty="0" err="1" smtClean="0"/>
              <a:t>inv-simpson</a:t>
            </a:r>
            <a:r>
              <a:rPr lang="fr-FR" dirty="0" smtClean="0"/>
              <a:t> sont moins affectés puisque dépendent surtout des OTU abondants qui sont toujours là</a:t>
            </a:r>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42</a:t>
            </a:fld>
            <a:endParaRPr lang="fr-FR"/>
          </a:p>
        </p:txBody>
      </p:sp>
    </p:spTree>
    <p:extLst>
      <p:ext uri="{BB962C8B-B14F-4D97-AF65-F5344CB8AC3E}">
        <p14:creationId xmlns:p14="http://schemas.microsoft.com/office/powerpoint/2010/main" val="3124260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On utilise un jeu de données réel:</a:t>
            </a:r>
            <a:r>
              <a:rPr lang="fr-FR" baseline="0" dirty="0" smtClean="0"/>
              <a:t> </a:t>
            </a:r>
            <a:r>
              <a:rPr lang="fr-FR" baseline="0" dirty="0" err="1" smtClean="0"/>
              <a:t>publi</a:t>
            </a:r>
            <a:r>
              <a:rPr lang="fr-FR" baseline="0" dirty="0" smtClean="0"/>
              <a:t> de S. </a:t>
            </a:r>
            <a:r>
              <a:rPr lang="fr-FR" baseline="0" dirty="0" err="1" smtClean="0"/>
              <a:t>Chaillou</a:t>
            </a:r>
            <a:r>
              <a:rPr lang="fr-FR" baseline="0" dirty="0" smtClean="0"/>
              <a:t> (</a:t>
            </a:r>
            <a:r>
              <a:rPr lang="en-US" sz="1200" dirty="0" smtClean="0"/>
              <a:t>Origin and ecological  selection of core and food-specific bacterial communities associated with meat and seafood spoilage).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smtClean="0"/>
              <a:t>Dans</a:t>
            </a:r>
            <a:r>
              <a:rPr lang="en-US" sz="1200" dirty="0" smtClean="0"/>
              <a:t> </a:t>
            </a:r>
            <a:r>
              <a:rPr lang="en-US" sz="1200" dirty="0" err="1" smtClean="0"/>
              <a:t>cette</a:t>
            </a:r>
            <a:r>
              <a:rPr lang="en-US" sz="1200" dirty="0" smtClean="0"/>
              <a:t> </a:t>
            </a:r>
            <a:r>
              <a:rPr lang="en-US" sz="1200" dirty="0" err="1" smtClean="0"/>
              <a:t>étude</a:t>
            </a:r>
            <a:r>
              <a:rPr lang="en-US" sz="1200" dirty="0" smtClean="0"/>
              <a:t>, </a:t>
            </a:r>
            <a:r>
              <a:rPr lang="en-US" sz="1200" dirty="0" err="1" smtClean="0"/>
              <a:t>il</a:t>
            </a:r>
            <a:r>
              <a:rPr lang="en-US" sz="1200" dirty="0" smtClean="0"/>
              <a:t> compare </a:t>
            </a:r>
            <a:r>
              <a:rPr lang="en-US" sz="1200" dirty="0" err="1" smtClean="0"/>
              <a:t>notamment</a:t>
            </a:r>
            <a:r>
              <a:rPr lang="en-US" sz="1200" dirty="0" smtClean="0"/>
              <a:t> les </a:t>
            </a:r>
            <a:r>
              <a:rPr lang="en-US" sz="1200" dirty="0" err="1" smtClean="0"/>
              <a:t>communautés</a:t>
            </a:r>
            <a:r>
              <a:rPr lang="en-US" sz="1200" dirty="0" smtClean="0"/>
              <a:t> </a:t>
            </a:r>
            <a:r>
              <a:rPr lang="en-US" sz="1200" dirty="0" err="1" smtClean="0"/>
              <a:t>microbiennes</a:t>
            </a:r>
            <a:r>
              <a:rPr lang="en-US" sz="1200" dirty="0" smtClean="0"/>
              <a:t> issues de </a:t>
            </a:r>
            <a:r>
              <a:rPr lang="en-US" sz="1200" dirty="0" err="1" smtClean="0"/>
              <a:t>différents</a:t>
            </a:r>
            <a:r>
              <a:rPr lang="en-US" sz="1200" dirty="0" smtClean="0"/>
              <a:t> type </a:t>
            </a:r>
            <a:r>
              <a:rPr lang="en-US" sz="1200" dirty="0" err="1" smtClean="0"/>
              <a:t>d'aliments</a:t>
            </a:r>
            <a:r>
              <a:rPr lang="en-US" sz="1200" dirty="0" smtClean="0"/>
              <a:t>,</a:t>
            </a:r>
            <a:r>
              <a:rPr lang="en-US" sz="1200" baseline="0" dirty="0" smtClean="0"/>
              <a:t> 4 </a:t>
            </a:r>
            <a:r>
              <a:rPr lang="en-US" sz="1200" baseline="0" dirty="0" err="1" smtClean="0"/>
              <a:t>produits</a:t>
            </a:r>
            <a:r>
              <a:rPr lang="en-US" sz="1200" baseline="0" dirty="0" smtClean="0"/>
              <a:t> </a:t>
            </a:r>
            <a:r>
              <a:rPr lang="en-US" sz="1200" baseline="0" dirty="0" err="1" smtClean="0"/>
              <a:t>carnés</a:t>
            </a:r>
            <a:r>
              <a:rPr lang="en-US" sz="1200" baseline="0" dirty="0" smtClean="0"/>
              <a:t> (</a:t>
            </a:r>
            <a:r>
              <a:rPr lang="fr-FR" dirty="0" smtClean="0"/>
              <a:t>bœuf haché, veau haché, saucisse</a:t>
            </a:r>
            <a:r>
              <a:rPr lang="fr-FR" baseline="0" dirty="0" smtClean="0"/>
              <a:t> volaille, dés de lardons), 4 produits de la mer (crevettes, saumon fumé, filet de saumon, filet de cabillaud).</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Effectué un séquençage </a:t>
            </a:r>
            <a:r>
              <a:rPr lang="fr-FR" baseline="0" dirty="0" err="1" smtClean="0"/>
              <a:t>MiSeq</a:t>
            </a:r>
            <a:r>
              <a:rPr lang="fr-FR" baseline="0" dirty="0" smtClean="0"/>
              <a:t> sur la région V1-V3 du 16S sur 64 échantillons, </a:t>
            </a:r>
            <a:r>
              <a:rPr lang="fr-FR" baseline="0" dirty="0" err="1" smtClean="0"/>
              <a:t>affliation</a:t>
            </a:r>
            <a:r>
              <a:rPr lang="fr-FR" baseline="0" dirty="0" smtClean="0"/>
              <a:t> taxonomique sur la base </a:t>
            </a:r>
            <a:r>
              <a:rPr lang="fr-FR" baseline="0" dirty="0" err="1" smtClean="0"/>
              <a:t>greengenes</a:t>
            </a:r>
            <a:endParaRPr lang="fr-FR"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6</a:t>
            </a:fld>
            <a:endParaRPr lang="fr-FR"/>
          </a:p>
        </p:txBody>
      </p:sp>
    </p:spTree>
    <p:extLst>
      <p:ext uri="{BB962C8B-B14F-4D97-AF65-F5344CB8AC3E}">
        <p14:creationId xmlns:p14="http://schemas.microsoft.com/office/powerpoint/2010/main" val="2472202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Calcul de la béta-diversité</a:t>
            </a:r>
          </a:p>
          <a:p>
            <a:r>
              <a:rPr lang="fr-FR" dirty="0" smtClean="0"/>
              <a:t>Il existe beaucoup d'indices issues du mon végétal précurseur en écologie.</a:t>
            </a:r>
          </a:p>
          <a:p>
            <a:r>
              <a:rPr lang="fr-FR" dirty="0" smtClean="0"/>
              <a:t>Tous</a:t>
            </a:r>
            <a:r>
              <a:rPr lang="fr-FR" baseline="0" dirty="0" smtClean="0"/>
              <a:t> les indices calculés sous R avec </a:t>
            </a:r>
            <a:r>
              <a:rPr lang="fr-FR" baseline="0" dirty="0" err="1" smtClean="0"/>
              <a:t>phyloseq</a:t>
            </a:r>
            <a:r>
              <a:rPr lang="fr-FR" baseline="0" dirty="0" smtClean="0"/>
              <a:t> proviennent du package "</a:t>
            </a:r>
            <a:r>
              <a:rPr lang="fr-FR" baseline="0" dirty="0" err="1" smtClean="0"/>
              <a:t>vegan</a:t>
            </a:r>
            <a:r>
              <a:rPr lang="fr-FR" baseline="0" dirty="0" smtClean="0"/>
              <a:t>" !</a:t>
            </a:r>
          </a:p>
          <a:p>
            <a:r>
              <a:rPr lang="fr-FR" baseline="0" dirty="0" smtClean="0"/>
              <a:t>Les béta-diversité sont des calculs de distance entre 2 communautés</a:t>
            </a:r>
          </a:p>
          <a:p>
            <a:r>
              <a:rPr lang="fr-FR" sz="1200" kern="1200" dirty="0" smtClean="0">
                <a:solidFill>
                  <a:schemeClr val="tx1"/>
                </a:solidFill>
                <a:effectLst/>
                <a:latin typeface="+mn-lt"/>
                <a:ea typeface="+mn-ea"/>
                <a:cs typeface="+mn-cs"/>
              </a:rPr>
              <a:t>Ex j'ai trois communautés,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kern="1200" dirty="0" smtClean="0">
                <a:solidFill>
                  <a:schemeClr val="tx1"/>
                </a:solidFill>
                <a:effectLst/>
                <a:latin typeface="+mn-lt"/>
                <a:ea typeface="+mn-ea"/>
                <a:cs typeface="+mn-cs"/>
              </a:rPr>
              <a:t>si on regarde les différences en qualitatif, j'ai toutes les espèces dans les communautés, elles ne sont pas du tout différentes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kern="1200" dirty="0" smtClean="0">
                <a:solidFill>
                  <a:schemeClr val="tx1"/>
                </a:solidFill>
                <a:effectLst/>
                <a:latin typeface="+mn-lt"/>
                <a:ea typeface="+mn-ea"/>
                <a:cs typeface="+mn-cs"/>
              </a:rPr>
              <a:t>si on regarde les différences en quantitatif, chaque communauté est dominée par une espèce différente, elles sont toutes différentes, elles sont toutes à la même distance les unes des autres.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kern="1200" dirty="0" smtClean="0">
                <a:solidFill>
                  <a:schemeClr val="tx1"/>
                </a:solidFill>
                <a:effectLst/>
                <a:latin typeface="+mn-lt"/>
                <a:ea typeface="+mn-ea"/>
                <a:cs typeface="+mn-cs"/>
              </a:rPr>
              <a:t>Si on regarde ce qui se passe d'un point de vue phylogénétique, il y a 2 espèces qui sont plus proches entre elles (OTU2</a:t>
            </a:r>
            <a:r>
              <a:rPr lang="fr-FR" sz="1200" kern="1200" baseline="0" dirty="0" smtClean="0">
                <a:solidFill>
                  <a:schemeClr val="tx1"/>
                </a:solidFill>
                <a:effectLst/>
                <a:latin typeface="+mn-lt"/>
                <a:ea typeface="+mn-ea"/>
                <a:cs typeface="+mn-cs"/>
              </a:rPr>
              <a:t> et OTU3) puis OTU1</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3 </a:t>
            </a:r>
            <a:r>
              <a:rPr lang="fr-FR" sz="1200" kern="1200" dirty="0" smtClean="0">
                <a:solidFill>
                  <a:schemeClr val="tx1"/>
                </a:solidFill>
                <a:effectLst/>
                <a:latin typeface="+mn-lt"/>
                <a:ea typeface="+mn-ea"/>
                <a:cs typeface="+mn-cs"/>
              </a:rPr>
              <a:t>façons de mesurer la bêta diversité, et le même jeu de données, trois résultats différents.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baseline="0" dirty="0" smtClean="0">
              <a:solidFill>
                <a:schemeClr val="tx1"/>
              </a:solidFill>
              <a:effectLst/>
              <a:latin typeface="+mn-lt"/>
              <a:ea typeface="+mn-ea"/>
              <a:cs typeface="+mn-cs"/>
            </a:endParaRPr>
          </a:p>
          <a:p>
            <a:r>
              <a:rPr lang="fr-FR" baseline="0" dirty="0" smtClean="0"/>
              <a:t>Quelle distance choisir ?</a:t>
            </a:r>
            <a:endParaRPr lang="fr-FR" dirty="0" smtClean="0"/>
          </a:p>
          <a:p>
            <a:r>
              <a:rPr lang="fr-FR" dirty="0" smtClean="0"/>
              <a:t>Pas de mauvaise réponse. Chaque béta-div va caractériser de façon différente les communautés</a:t>
            </a:r>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44</a:t>
            </a:fld>
            <a:endParaRPr lang="fr-FR"/>
          </a:p>
        </p:txBody>
      </p:sp>
    </p:spTree>
    <p:extLst>
      <p:ext uri="{BB962C8B-B14F-4D97-AF65-F5344CB8AC3E}">
        <p14:creationId xmlns:p14="http://schemas.microsoft.com/office/powerpoint/2010/main" val="41036126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beta-div sur les données compositionnelles</a:t>
            </a:r>
          </a:p>
          <a:p>
            <a:r>
              <a:rPr lang="fr-FR" dirty="0" smtClean="0"/>
              <a:t>Jaccard:</a:t>
            </a:r>
            <a:r>
              <a:rPr lang="fr-FR" baseline="0" dirty="0" smtClean="0"/>
              <a:t> s'affranchis des abondances, aspect qualitatif</a:t>
            </a:r>
          </a:p>
          <a:p>
            <a:r>
              <a:rPr lang="fr-FR" baseline="0" dirty="0" smtClean="0"/>
              <a:t>On s'intéresse aux OTU partagés et spécifiques (exclusif à une communauté)</a:t>
            </a:r>
          </a:p>
          <a:p>
            <a:r>
              <a:rPr lang="fr-FR" baseline="0" dirty="0" smtClean="0"/>
              <a:t>On calcule la fractions des OTU spécifiques entre 2 communautés</a:t>
            </a:r>
          </a:p>
          <a:p>
            <a:r>
              <a:rPr lang="fr-FR" baseline="0" dirty="0" smtClean="0"/>
              <a:t>Bray-Curtis: prend en compte les abondances, aspect quantitatif</a:t>
            </a:r>
          </a:p>
          <a:p>
            <a:r>
              <a:rPr lang="fr-FR" dirty="0" smtClean="0"/>
              <a:t>On</a:t>
            </a:r>
            <a:r>
              <a:rPr lang="fr-FR" baseline="0" dirty="0" smtClean="0"/>
              <a:t> va dissocier la part de chaque OTU dans chaque communauté</a:t>
            </a:r>
            <a:endParaRPr lang="fr-FR" dirty="0" smtClean="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45</a:t>
            </a:fld>
            <a:endParaRPr lang="fr-FR"/>
          </a:p>
        </p:txBody>
      </p:sp>
    </p:spTree>
    <p:extLst>
      <p:ext uri="{BB962C8B-B14F-4D97-AF65-F5344CB8AC3E}">
        <p14:creationId xmlns:p14="http://schemas.microsoft.com/office/powerpoint/2010/main" val="32635579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Exemple:</a:t>
            </a:r>
          </a:p>
          <a:p>
            <a:pPr marL="171450" indent="-171450">
              <a:buFontTx/>
              <a:buChar char="-"/>
            </a:pPr>
            <a:r>
              <a:rPr lang="fr-FR" baseline="0" dirty="0" smtClean="0"/>
              <a:t>2 communautés rouge et bleu</a:t>
            </a:r>
          </a:p>
          <a:p>
            <a:pPr marL="171450" indent="-171450">
              <a:buFontTx/>
              <a:buChar char="-"/>
            </a:pPr>
            <a:r>
              <a:rPr lang="fr-FR" baseline="0" dirty="0" smtClean="0"/>
              <a:t>abscisse 15 OTU</a:t>
            </a:r>
          </a:p>
          <a:p>
            <a:pPr marL="171450" indent="-171450">
              <a:buFontTx/>
              <a:buChar char="-"/>
            </a:pPr>
            <a:r>
              <a:rPr lang="fr-FR" baseline="0" dirty="0" smtClean="0"/>
              <a:t>ordonnée abondance des OTU dans chaque communauté</a:t>
            </a:r>
          </a:p>
          <a:p>
            <a:pPr marL="171450" indent="-171450">
              <a:buFontTx/>
              <a:buChar char="-"/>
            </a:pPr>
            <a:r>
              <a:rPr lang="fr-FR" baseline="0" dirty="0" smtClean="0"/>
              <a:t>OTU 1 à 5 présents dans les 2 communautés</a:t>
            </a:r>
          </a:p>
          <a:p>
            <a:pPr marL="171450" indent="-171450">
              <a:buFontTx/>
              <a:buChar char="-"/>
            </a:pPr>
            <a:r>
              <a:rPr lang="fr-FR" baseline="0" dirty="0" smtClean="0"/>
              <a:t>OTU 6 à 10 spécifiques à une des 2 communautés</a:t>
            </a:r>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46</a:t>
            </a:fld>
            <a:endParaRPr lang="fr-FR"/>
          </a:p>
        </p:txBody>
      </p:sp>
    </p:spTree>
    <p:extLst>
      <p:ext uri="{BB962C8B-B14F-4D97-AF65-F5344CB8AC3E}">
        <p14:creationId xmlns:p14="http://schemas.microsoft.com/office/powerpoint/2010/main" val="5310252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Jaccard = indice qualitatif (présence</a:t>
            </a:r>
            <a:r>
              <a:rPr lang="fr-FR" baseline="0" dirty="0" smtClean="0"/>
              <a:t> absence)</a:t>
            </a:r>
          </a:p>
          <a:p>
            <a:r>
              <a:rPr lang="fr-FR" baseline="0" dirty="0" smtClean="0"/>
              <a:t>En rose OTU présents dans les 2 communautés.</a:t>
            </a:r>
          </a:p>
          <a:p>
            <a:r>
              <a:rPr lang="fr-FR" baseline="0" dirty="0" smtClean="0"/>
              <a:t>On supprime l'information d'abondance.</a:t>
            </a:r>
          </a:p>
          <a:p>
            <a:r>
              <a:rPr lang="fr-FR" baseline="0" dirty="0" smtClean="0"/>
              <a:t>On s'intéresse à la fraction d'OTU spécifique 10/15=0,667</a:t>
            </a:r>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47</a:t>
            </a:fld>
            <a:endParaRPr lang="fr-FR"/>
          </a:p>
        </p:txBody>
      </p:sp>
    </p:spTree>
    <p:extLst>
      <p:ext uri="{BB962C8B-B14F-4D97-AF65-F5344CB8AC3E}">
        <p14:creationId xmlns:p14="http://schemas.microsoft.com/office/powerpoint/2010/main" val="30771562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smtClean="0"/>
              <a:t>Bray = indice quantitatif </a:t>
            </a:r>
          </a:p>
          <a:p>
            <a:pPr marL="171450" indent="-171450">
              <a:buFontTx/>
              <a:buChar char="-"/>
            </a:pPr>
            <a:r>
              <a:rPr lang="fr-FR" baseline="0" dirty="0" smtClean="0">
                <a:sym typeface="Wingdings" pitchFamily="2" charset="2"/>
              </a:rPr>
              <a:t>somme des abondances spécifique sur somme des abondances totales</a:t>
            </a:r>
          </a:p>
          <a:p>
            <a:pPr marL="171450" indent="-171450">
              <a:buFontTx/>
              <a:buChar char="-"/>
            </a:pPr>
            <a:endParaRPr lang="fr-FR" baseline="0" dirty="0" smtClean="0">
              <a:sym typeface="Wingdings" pitchFamily="2" charset="2"/>
            </a:endParaRPr>
          </a:p>
          <a:p>
            <a:r>
              <a:rPr lang="fr-FR" baseline="0" dirty="0" smtClean="0">
                <a:sym typeface="Wingdings" pitchFamily="2" charset="2"/>
              </a:rPr>
              <a:t>1</a:t>
            </a:r>
            <a:r>
              <a:rPr lang="fr-FR" baseline="30000" dirty="0" smtClean="0">
                <a:sym typeface="Wingdings" pitchFamily="2" charset="2"/>
              </a:rPr>
              <a:t>er</a:t>
            </a:r>
            <a:r>
              <a:rPr lang="fr-FR" baseline="0" dirty="0" smtClean="0">
                <a:sym typeface="Wingdings" pitchFamily="2" charset="2"/>
              </a:rPr>
              <a:t> OTU ne contribue pas, toute son abondance est commune aux 2 communautés</a:t>
            </a:r>
          </a:p>
          <a:p>
            <a:r>
              <a:rPr lang="fr-FR" baseline="0" dirty="0" smtClean="0">
                <a:sym typeface="Wingdings" pitchFamily="2" charset="2"/>
              </a:rPr>
              <a:t>2,3,4,5me OTU contribuent à hauteur des excès dans une des communauté (</a:t>
            </a:r>
            <a:r>
              <a:rPr lang="fr-FR" dirty="0" smtClean="0"/>
              <a:t>8+8+3+3+10) </a:t>
            </a:r>
            <a:endParaRPr lang="fr-FR" baseline="0" dirty="0" smtClean="0">
              <a:sym typeface="Wingdings" pitchFamily="2" charset="2"/>
            </a:endParaRPr>
          </a:p>
          <a:p>
            <a:r>
              <a:rPr lang="fr-FR" baseline="0" dirty="0" smtClean="0">
                <a:sym typeface="Wingdings" pitchFamily="2" charset="2"/>
              </a:rPr>
              <a:t>Divisé par la somme de toutes les hauteurs (de barre)</a:t>
            </a:r>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48</a:t>
            </a:fld>
            <a:endParaRPr lang="fr-FR"/>
          </a:p>
        </p:txBody>
      </p:sp>
    </p:spTree>
    <p:extLst>
      <p:ext uri="{BB962C8B-B14F-4D97-AF65-F5344CB8AC3E}">
        <p14:creationId xmlns:p14="http://schemas.microsoft.com/office/powerpoint/2010/main" val="39352373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indent="0">
              <a:buNone/>
            </a:pPr>
            <a:r>
              <a:rPr lang="fr-FR" dirty="0" smtClean="0"/>
              <a:t>Illustration de la différence entre </a:t>
            </a:r>
            <a:r>
              <a:rPr lang="fr-FR" dirty="0" err="1" smtClean="0"/>
              <a:t>Jac</a:t>
            </a:r>
            <a:r>
              <a:rPr lang="fr-FR" dirty="0" smtClean="0"/>
              <a:t> et BC</a:t>
            </a:r>
          </a:p>
          <a:p>
            <a:pPr marL="0" indent="0">
              <a:buNone/>
            </a:pPr>
            <a:r>
              <a:rPr lang="fr-FR" dirty="0" smtClean="0"/>
              <a:t>2 exemples:</a:t>
            </a:r>
          </a:p>
          <a:p>
            <a:pPr marL="171450" indent="-171450">
              <a:buFontTx/>
              <a:buChar char="-"/>
            </a:pPr>
            <a:r>
              <a:rPr lang="fr-FR" dirty="0" smtClean="0"/>
              <a:t>Même</a:t>
            </a:r>
            <a:r>
              <a:rPr lang="fr-FR" baseline="0" dirty="0" smtClean="0"/>
              <a:t> valeur de Jaccard dans les 2 cas (on s'affranchis de l'abondance), même fraction de spécifique sur total 10/15</a:t>
            </a:r>
            <a:endParaRPr lang="fr-FR"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smtClean="0"/>
              <a:t>1</a:t>
            </a:r>
            <a:r>
              <a:rPr lang="fr-FR" baseline="30000" dirty="0" smtClean="0"/>
              <a:t>er</a:t>
            </a:r>
            <a:r>
              <a:rPr lang="fr-FR" dirty="0" smtClean="0"/>
              <a:t> cas </a:t>
            </a:r>
            <a:r>
              <a:rPr lang="fr-FR" dirty="0" err="1" smtClean="0"/>
              <a:t>Bc</a:t>
            </a:r>
            <a:r>
              <a:rPr lang="fr-FR" dirty="0" smtClean="0"/>
              <a:t> très petit car les OTU les</a:t>
            </a:r>
            <a:r>
              <a:rPr lang="fr-FR" baseline="0" dirty="0" smtClean="0"/>
              <a:t> plus abondants sont partagés de façon équivalente entre les deux communautés </a:t>
            </a:r>
            <a:r>
              <a:rPr lang="fr-FR" dirty="0" smtClean="0"/>
              <a:t>10/110 = 0.091</a:t>
            </a:r>
            <a:endParaRPr lang="fr-FR" baseline="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aseline="0" dirty="0" smtClean="0"/>
              <a:t>2</a:t>
            </a:r>
            <a:r>
              <a:rPr lang="fr-FR" baseline="30000" dirty="0" smtClean="0"/>
              <a:t>ème</a:t>
            </a:r>
            <a:r>
              <a:rPr lang="fr-FR" baseline="0" dirty="0" smtClean="0"/>
              <a:t> cas </a:t>
            </a:r>
            <a:r>
              <a:rPr lang="fr-FR" baseline="0" dirty="0" err="1" smtClean="0"/>
              <a:t>Bc</a:t>
            </a:r>
            <a:r>
              <a:rPr lang="fr-FR" baseline="0" dirty="0" smtClean="0"/>
              <a:t> très fort car les </a:t>
            </a:r>
            <a:r>
              <a:rPr lang="fr-FR" baseline="0" dirty="0" err="1" smtClean="0"/>
              <a:t>OTUs</a:t>
            </a:r>
            <a:r>
              <a:rPr lang="fr-FR" baseline="0" dirty="0" smtClean="0"/>
              <a:t> les plus abondants sont spé. </a:t>
            </a:r>
            <a:r>
              <a:rPr lang="fr-FR" dirty="0" smtClean="0"/>
              <a:t>100/110 = 0.909</a:t>
            </a:r>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49</a:t>
            </a:fld>
            <a:endParaRPr lang="fr-FR"/>
          </a:p>
        </p:txBody>
      </p:sp>
    </p:spTree>
    <p:extLst>
      <p:ext uri="{BB962C8B-B14F-4D97-AF65-F5344CB8AC3E}">
        <p14:creationId xmlns:p14="http://schemas.microsoft.com/office/powerpoint/2010/main" val="11963152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Si on prend en compte l'information phylogénétique</a:t>
            </a:r>
          </a:p>
          <a:p>
            <a:r>
              <a:rPr lang="fr-FR" dirty="0" smtClean="0"/>
              <a:t>2</a:t>
            </a:r>
            <a:r>
              <a:rPr lang="fr-FR" baseline="0" dirty="0" smtClean="0"/>
              <a:t> cas de figures si on utilise l'abondance ou pas:</a:t>
            </a:r>
          </a:p>
          <a:p>
            <a:pPr marL="171450" indent="-171450">
              <a:buFontTx/>
              <a:buChar char="-"/>
            </a:pPr>
            <a:r>
              <a:rPr lang="fr-FR" baseline="0" dirty="0" smtClean="0"/>
              <a:t>distance </a:t>
            </a:r>
            <a:r>
              <a:rPr lang="fr-FR" baseline="0" dirty="0" err="1" smtClean="0"/>
              <a:t>unifrac</a:t>
            </a:r>
            <a:r>
              <a:rPr lang="fr-FR" baseline="0" dirty="0" smtClean="0"/>
              <a:t> </a:t>
            </a:r>
            <a:r>
              <a:rPr lang="fr-FR" baseline="0" dirty="0" err="1" smtClean="0"/>
              <a:t>presence</a:t>
            </a:r>
            <a:r>
              <a:rPr lang="fr-FR" baseline="0" dirty="0" smtClean="0"/>
              <a:t>/absence (équivalent </a:t>
            </a:r>
            <a:r>
              <a:rPr lang="fr-FR" baseline="0" dirty="0" err="1" smtClean="0"/>
              <a:t>jaccard</a:t>
            </a:r>
            <a:r>
              <a:rPr lang="fr-FR" baseline="0" dirty="0" smtClean="0"/>
              <a:t>)</a:t>
            </a:r>
          </a:p>
          <a:p>
            <a:pPr marL="171450" indent="-171450">
              <a:buFontTx/>
              <a:buChar char="-"/>
            </a:pPr>
            <a:r>
              <a:rPr lang="fr-FR" baseline="0" dirty="0" smtClean="0"/>
              <a:t>distance </a:t>
            </a:r>
            <a:r>
              <a:rPr lang="fr-FR" baseline="0" dirty="0" err="1" smtClean="0"/>
              <a:t>weighted</a:t>
            </a:r>
            <a:r>
              <a:rPr lang="fr-FR" baseline="0" dirty="0" smtClean="0"/>
              <a:t> </a:t>
            </a:r>
            <a:r>
              <a:rPr lang="fr-FR" baseline="0" dirty="0" err="1" smtClean="0"/>
              <a:t>unifrac</a:t>
            </a:r>
            <a:r>
              <a:rPr lang="fr-FR" baseline="0" dirty="0" smtClean="0"/>
              <a:t>, prend en compte l'</a:t>
            </a:r>
            <a:r>
              <a:rPr lang="fr-FR" baseline="0" dirty="0" err="1" smtClean="0"/>
              <a:t>abondace</a:t>
            </a:r>
            <a:endParaRPr lang="fr-FR" baseline="0" dirty="0" smtClean="0"/>
          </a:p>
          <a:p>
            <a:endParaRPr lang="fr-FR" dirty="0" smtClean="0"/>
          </a:p>
          <a:p>
            <a:r>
              <a:rPr lang="fr-FR" baseline="0" dirty="0" err="1" smtClean="0"/>
              <a:t>Unifrac</a:t>
            </a:r>
            <a:r>
              <a:rPr lang="fr-FR" baseline="0" dirty="0" smtClean="0"/>
              <a:t> regarde les branches spécifiques à l'une ou l'autre des communauté</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err="1" smtClean="0"/>
              <a:t>Wunifrac</a:t>
            </a:r>
            <a:r>
              <a:rPr lang="fr-FR" baseline="0" dirty="0" smtClean="0"/>
              <a:t> également mais en tenant compte de l'abondance</a:t>
            </a:r>
          </a:p>
          <a:p>
            <a:endParaRPr lang="fr-FR" baseline="0" dirty="0" smtClean="0"/>
          </a:p>
          <a:p>
            <a:endParaRPr lang="fr-FR" dirty="0" smtClean="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50</a:t>
            </a:fld>
            <a:endParaRPr lang="fr-FR"/>
          </a:p>
        </p:txBody>
      </p:sp>
    </p:spTree>
    <p:extLst>
      <p:ext uri="{BB962C8B-B14F-4D97-AF65-F5344CB8AC3E}">
        <p14:creationId xmlns:p14="http://schemas.microsoft.com/office/powerpoint/2010/main" val="14385189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2 communautés: rouge et bleu</a:t>
            </a:r>
          </a:p>
          <a:p>
            <a:r>
              <a:rPr lang="fr-FR" dirty="0" smtClean="0"/>
              <a:t>4 OTU identifiés</a:t>
            </a:r>
            <a:r>
              <a:rPr lang="fr-FR" baseline="0" dirty="0" smtClean="0"/>
              <a:t> </a:t>
            </a:r>
            <a:r>
              <a:rPr lang="fr-FR" dirty="0" smtClean="0"/>
              <a:t>dans le séquençage:</a:t>
            </a:r>
            <a:r>
              <a:rPr lang="fr-FR" baseline="0" dirty="0" smtClean="0"/>
              <a:t> 3 et 4 dans com1, 1 et 3 dans com2</a:t>
            </a:r>
            <a:endParaRPr lang="fr-FR" dirty="0" smtClean="0"/>
          </a:p>
          <a:p>
            <a:r>
              <a:rPr lang="fr-FR" dirty="0" smtClean="0"/>
              <a:t>OTU1 et OTU4 sont spécifiques, OTU3 est commun aux 2 com, OTU2 absents dans les 2 communautés </a:t>
            </a:r>
          </a:p>
          <a:p>
            <a:r>
              <a:rPr lang="fr-FR" dirty="0" smtClean="0"/>
              <a:t>branches spécifiques: 1 et 4</a:t>
            </a:r>
          </a:p>
          <a:p>
            <a:r>
              <a:rPr lang="fr-FR" dirty="0" smtClean="0"/>
              <a:t>branches </a:t>
            </a:r>
            <a:r>
              <a:rPr lang="fr-FR" baseline="0" dirty="0" smtClean="0"/>
              <a:t>partagées: 3</a:t>
            </a:r>
          </a:p>
          <a:p>
            <a:r>
              <a:rPr lang="fr-FR" baseline="0" dirty="0" smtClean="0"/>
              <a:t>branches absentes: 2</a:t>
            </a:r>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51</a:t>
            </a:fld>
            <a:endParaRPr lang="fr-FR"/>
          </a:p>
        </p:txBody>
      </p:sp>
    </p:spTree>
    <p:extLst>
      <p:ext uri="{BB962C8B-B14F-4D97-AF65-F5344CB8AC3E}">
        <p14:creationId xmlns:p14="http://schemas.microsoft.com/office/powerpoint/2010/main" val="38342429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Calcul de la distance </a:t>
            </a:r>
            <a:r>
              <a:rPr lang="fr-FR" dirty="0" err="1" smtClean="0"/>
              <a:t>unifrac</a:t>
            </a:r>
            <a:endParaRPr lang="fr-FR" dirty="0" smtClean="0"/>
          </a:p>
          <a:p>
            <a:r>
              <a:rPr lang="fr-FR" dirty="0" smtClean="0"/>
              <a:t>Somme des branches spécifiques sur total des branches 3/5=0.6</a:t>
            </a:r>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52</a:t>
            </a:fld>
            <a:endParaRPr lang="fr-FR"/>
          </a:p>
        </p:txBody>
      </p:sp>
    </p:spTree>
    <p:extLst>
      <p:ext uri="{BB962C8B-B14F-4D97-AF65-F5344CB8AC3E}">
        <p14:creationId xmlns:p14="http://schemas.microsoft.com/office/powerpoint/2010/main" val="34900892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smtClean="0"/>
              <a:t>Wunifrac</a:t>
            </a:r>
            <a:r>
              <a:rPr lang="fr-FR" dirty="0" smtClean="0"/>
              <a:t> tient compte des abondances, calcul un peu plus compliqué</a:t>
            </a:r>
          </a:p>
          <a:p>
            <a:r>
              <a:rPr lang="fr-FR" dirty="0" smtClean="0"/>
              <a:t>Taille de ronds proportionnelle à l'abondance</a:t>
            </a:r>
          </a:p>
          <a:p>
            <a:r>
              <a:rPr lang="fr-FR" dirty="0" smtClean="0"/>
              <a:t>On repère les branches communes et spécifiques</a:t>
            </a:r>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53</a:t>
            </a:fld>
            <a:endParaRPr lang="fr-FR"/>
          </a:p>
        </p:txBody>
      </p:sp>
    </p:spTree>
    <p:extLst>
      <p:ext uri="{BB962C8B-B14F-4D97-AF65-F5344CB8AC3E}">
        <p14:creationId xmlns:p14="http://schemas.microsoft.com/office/powerpoint/2010/main" val="265792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Créer un </a:t>
            </a:r>
            <a:r>
              <a:rPr lang="fr-FR" dirty="0" err="1" smtClean="0"/>
              <a:t>history</a:t>
            </a:r>
            <a:r>
              <a:rPr lang="fr-FR" dirty="0" smtClean="0"/>
              <a:t> </a:t>
            </a:r>
            <a:r>
              <a:rPr lang="fr-FR" dirty="0" err="1" smtClean="0"/>
              <a:t>food</a:t>
            </a:r>
            <a:endParaRPr lang="fr-FR" dirty="0" smtClean="0"/>
          </a:p>
          <a:p>
            <a:r>
              <a:rPr lang="fr-FR" dirty="0" smtClean="0"/>
              <a:t>Importer le fichier </a:t>
            </a:r>
            <a:r>
              <a:rPr lang="fr-FR" dirty="0" err="1" smtClean="0"/>
              <a:t>chaillou.biom</a:t>
            </a:r>
            <a:r>
              <a:rPr lang="fr-FR" dirty="0" smtClean="0"/>
              <a:t> (type </a:t>
            </a:r>
            <a:r>
              <a:rPr lang="fr-FR" dirty="0" err="1" smtClean="0"/>
              <a:t>biom</a:t>
            </a:r>
            <a:r>
              <a:rPr lang="fr-FR" dirty="0" smtClean="0"/>
              <a:t>)</a:t>
            </a:r>
          </a:p>
          <a:p>
            <a:r>
              <a:rPr lang="fr-FR" dirty="0" smtClean="0"/>
              <a:t>Importer le fichier </a:t>
            </a:r>
            <a:r>
              <a:rPr lang="fr-FR" dirty="0" err="1" smtClean="0"/>
              <a:t>sample_metadata.tsv</a:t>
            </a:r>
            <a:r>
              <a:rPr lang="fr-FR" dirty="0" smtClean="0"/>
              <a:t> (type </a:t>
            </a:r>
            <a:r>
              <a:rPr lang="fr-FR" dirty="0" err="1" smtClean="0"/>
              <a:t>tabular</a:t>
            </a:r>
            <a:r>
              <a:rPr lang="fr-FR" dirty="0" smtClean="0"/>
              <a:t>)</a:t>
            </a:r>
          </a:p>
          <a:p>
            <a:r>
              <a:rPr lang="fr-FR" dirty="0" smtClean="0"/>
              <a:t>Importer</a:t>
            </a:r>
            <a:r>
              <a:rPr lang="fr-FR" baseline="0" dirty="0" smtClean="0"/>
              <a:t> le fichier </a:t>
            </a:r>
            <a:r>
              <a:rPr lang="fr-FR" baseline="0" dirty="0" err="1" smtClean="0"/>
              <a:t>tree.nwk</a:t>
            </a:r>
            <a:r>
              <a:rPr lang="fr-FR" baseline="0" dirty="0" smtClean="0"/>
              <a:t> (type </a:t>
            </a:r>
            <a:r>
              <a:rPr lang="fr-FR" baseline="0" dirty="0" err="1" smtClean="0"/>
              <a:t>nhx</a:t>
            </a:r>
            <a:r>
              <a:rPr lang="fr-FR" baseline="0" dirty="0" smtClean="0"/>
              <a:t>)</a:t>
            </a:r>
            <a:endParaRPr lang="fr-FR" dirty="0" smtClean="0"/>
          </a:p>
          <a:p>
            <a:endParaRPr lang="fr-FR" dirty="0" smtClean="0"/>
          </a:p>
          <a:p>
            <a:r>
              <a:rPr lang="fr-FR" dirty="0" err="1" smtClean="0"/>
              <a:t>Biom</a:t>
            </a:r>
            <a:r>
              <a:rPr lang="fr-FR" dirty="0" smtClean="0"/>
              <a:t> to </a:t>
            </a:r>
            <a:r>
              <a:rPr lang="fr-FR" dirty="0" err="1" smtClean="0"/>
              <a:t>tsv</a:t>
            </a:r>
            <a:r>
              <a:rPr lang="fr-FR" dirty="0" smtClean="0"/>
              <a:t> pour visualiser les taxons</a:t>
            </a:r>
          </a:p>
          <a:p>
            <a:r>
              <a:rPr lang="fr-FR" dirty="0" smtClean="0"/>
              <a:t>regarder le fichier des </a:t>
            </a:r>
            <a:r>
              <a:rPr lang="fr-FR" dirty="0" err="1" smtClean="0"/>
              <a:t>metadonnées</a:t>
            </a:r>
            <a:r>
              <a:rPr lang="fr-FR" dirty="0" smtClean="0"/>
              <a:t> repérer les variables</a:t>
            </a:r>
          </a:p>
          <a:p>
            <a:endParaRPr lang="fr-FR" dirty="0" smtClean="0"/>
          </a:p>
          <a:p>
            <a:r>
              <a:rPr lang="fr-FR" dirty="0" smtClean="0"/>
              <a:t>Faire un cluster </a:t>
            </a:r>
            <a:r>
              <a:rPr lang="fr-FR" dirty="0" err="1" smtClean="0"/>
              <a:t>stats</a:t>
            </a:r>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7</a:t>
            </a:fld>
            <a:endParaRPr lang="fr-FR"/>
          </a:p>
        </p:txBody>
      </p:sp>
    </p:spTree>
    <p:extLst>
      <p:ext uri="{BB962C8B-B14F-4D97-AF65-F5344CB8AC3E}">
        <p14:creationId xmlns:p14="http://schemas.microsoft.com/office/powerpoint/2010/main" val="42490520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smtClean="0"/>
              <a:t>Les chiffres représentent le ratio de l’abondance de chaque branche</a:t>
            </a:r>
          </a:p>
          <a:p>
            <a:r>
              <a:rPr lang="fr-FR" baseline="0" dirty="0" smtClean="0"/>
              <a:t>Branche mère 100% = 1,  répartie en OTU3 et OTU4</a:t>
            </a:r>
          </a:p>
          <a:p>
            <a:r>
              <a:rPr lang="fr-FR" dirty="0" smtClean="0"/>
              <a:t>On calcule la fraction de la communauté sous la branche</a:t>
            </a:r>
          </a:p>
          <a:p>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err="1" smtClean="0"/>
              <a:t>wUnifrac</a:t>
            </a:r>
            <a:r>
              <a:rPr lang="fr-FR" baseline="0" dirty="0" smtClean="0"/>
              <a:t> pondère les branches par le taux de spécificité de l’une ou l’autre des communautés</a:t>
            </a:r>
          </a:p>
          <a:p>
            <a:endParaRPr lang="fr-FR" dirty="0" smtClean="0"/>
          </a:p>
          <a:p>
            <a:r>
              <a:rPr lang="fr-FR" dirty="0" smtClean="0"/>
              <a:t>On calcule les branches réduites</a:t>
            </a:r>
          </a:p>
          <a:p>
            <a:r>
              <a:rPr lang="fr-FR" dirty="0" smtClean="0"/>
              <a:t>Somme des branches réduites sur branches non réduites</a:t>
            </a:r>
          </a:p>
          <a:p>
            <a:endParaRPr lang="fr-FR" baseline="0" dirty="0" smtClean="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54</a:t>
            </a:fld>
            <a:endParaRPr lang="fr-FR"/>
          </a:p>
        </p:txBody>
      </p:sp>
    </p:spTree>
    <p:extLst>
      <p:ext uri="{BB962C8B-B14F-4D97-AF65-F5344CB8AC3E}">
        <p14:creationId xmlns:p14="http://schemas.microsoft.com/office/powerpoint/2010/main" val="41017895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donc sachant que toutes les branches font 1</a:t>
            </a:r>
          </a:p>
          <a:p>
            <a:r>
              <a:rPr lang="fr-FR" dirty="0" smtClean="0"/>
              <a:t>on calcul les spécificités pour chaque branche: différence</a:t>
            </a:r>
            <a:r>
              <a:rPr lang="fr-FR" baseline="0" dirty="0" smtClean="0"/>
              <a:t> de proportion entre 2 communautés divisé par total</a:t>
            </a:r>
            <a:endParaRPr lang="fr-FR" dirty="0" smtClean="0"/>
          </a:p>
          <a:p>
            <a:r>
              <a:rPr lang="fr-FR" dirty="0" smtClean="0"/>
              <a:t>somme des branches réduites :</a:t>
            </a:r>
          </a:p>
          <a:p>
            <a:r>
              <a:rPr lang="fr-FR" dirty="0" smtClean="0"/>
              <a:t>    - branches bleues spécifique (| 0-0.7|/|0+0.7|) + (| 0-0.7|/|0+0.7|) = 1+1 = 2</a:t>
            </a:r>
          </a:p>
          <a:p>
            <a:r>
              <a:rPr lang="fr-FR" dirty="0" smtClean="0"/>
              <a:t>    - branches rouge spécifique (|0-0.8 |/ | 0+0.8|) = 1</a:t>
            </a:r>
          </a:p>
          <a:p>
            <a:r>
              <a:rPr lang="fr-FR" dirty="0" smtClean="0"/>
              <a:t>    - branches roses communes (| 1-0.3 | / (1 + 0.3 |) + (|0.2-0.3| / |0.2+0.3| ) = 0.7/1.3 + 0.1/0.5 = 0.73</a:t>
            </a:r>
          </a:p>
          <a:p>
            <a:r>
              <a:rPr lang="fr-FR" dirty="0" smtClean="0"/>
              <a:t>    - total = 3.73</a:t>
            </a:r>
          </a:p>
          <a:p>
            <a:endParaRPr lang="fr-FR" dirty="0" smtClean="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55</a:t>
            </a:fld>
            <a:endParaRPr lang="fr-FR"/>
          </a:p>
        </p:txBody>
      </p:sp>
    </p:spTree>
    <p:extLst>
      <p:ext uri="{BB962C8B-B14F-4D97-AF65-F5344CB8AC3E}">
        <p14:creationId xmlns:p14="http://schemas.microsoft.com/office/powerpoint/2010/main" val="22161407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somme des branches non réduites : 5 branches = 5</a:t>
            </a:r>
          </a:p>
          <a:p>
            <a:endParaRPr lang="fr-FR" dirty="0" smtClean="0"/>
          </a:p>
          <a:p>
            <a:r>
              <a:rPr lang="fr-FR" dirty="0" smtClean="0"/>
              <a:t>distance </a:t>
            </a:r>
            <a:r>
              <a:rPr lang="fr-FR" dirty="0" err="1" smtClean="0"/>
              <a:t>wUnifrac</a:t>
            </a:r>
            <a:r>
              <a:rPr lang="fr-FR" dirty="0" smtClean="0"/>
              <a:t> = 3.73/5 = 0.746</a:t>
            </a:r>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56</a:t>
            </a:fld>
            <a:endParaRPr lang="fr-FR"/>
          </a:p>
        </p:txBody>
      </p:sp>
    </p:spTree>
    <p:extLst>
      <p:ext uri="{BB962C8B-B14F-4D97-AF65-F5344CB8AC3E}">
        <p14:creationId xmlns:p14="http://schemas.microsoft.com/office/powerpoint/2010/main" val="22279580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Questions</a:t>
            </a:r>
            <a:r>
              <a:rPr lang="fr-FR" baseline="0" dirty="0" smtClean="0"/>
              <a:t> avant de commencer:</a:t>
            </a:r>
          </a:p>
          <a:p>
            <a:r>
              <a:rPr lang="fr-FR" baseline="0" dirty="0" smtClean="0"/>
              <a:t>- qu’est ce que l’indice de Jaccard ? compo/ </a:t>
            </a:r>
            <a:r>
              <a:rPr lang="fr-FR" baseline="0" dirty="0" err="1" smtClean="0"/>
              <a:t>phylo</a:t>
            </a:r>
            <a:r>
              <a:rPr lang="fr-FR" baseline="0" dirty="0" smtClean="0"/>
              <a:t>?, </a:t>
            </a:r>
            <a:r>
              <a:rPr lang="fr-FR" baseline="0" dirty="0" err="1" smtClean="0"/>
              <a:t>qual</a:t>
            </a:r>
            <a:r>
              <a:rPr lang="fr-FR" baseline="0" dirty="0" smtClean="0"/>
              <a:t>/quant? </a:t>
            </a:r>
          </a:p>
          <a:p>
            <a:pPr>
              <a:buFontTx/>
              <a:buChar char="-"/>
            </a:pPr>
            <a:r>
              <a:rPr lang="fr-FR" baseline="0" dirty="0" smtClean="0"/>
              <a:t> que veut dire BC proche de 0 ? OTU majoritaires non spécifique</a:t>
            </a:r>
          </a:p>
          <a:p>
            <a:pPr>
              <a:buFontTx/>
              <a:buChar char="-"/>
            </a:pPr>
            <a:r>
              <a:rPr lang="fr-FR" baseline="0" dirty="0" smtClean="0"/>
              <a:t> </a:t>
            </a:r>
            <a:r>
              <a:rPr lang="fr-FR" baseline="0" dirty="0" err="1" smtClean="0"/>
              <a:t>wUnifrac</a:t>
            </a:r>
            <a:r>
              <a:rPr lang="fr-FR" baseline="0" dirty="0" smtClean="0"/>
              <a:t> se rapproche de </a:t>
            </a:r>
            <a:r>
              <a:rPr lang="fr-FR" baseline="0" dirty="0" err="1" smtClean="0"/>
              <a:t>Jc</a:t>
            </a:r>
            <a:r>
              <a:rPr lang="fr-FR" baseline="0" dirty="0" smtClean="0"/>
              <a:t> ou BC ? BC</a:t>
            </a:r>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57</a:t>
            </a:fld>
            <a:endParaRPr lang="fr-FR"/>
          </a:p>
        </p:txBody>
      </p:sp>
    </p:spTree>
    <p:extLst>
      <p:ext uri="{BB962C8B-B14F-4D97-AF65-F5344CB8AC3E}">
        <p14:creationId xmlns:p14="http://schemas.microsoft.com/office/powerpoint/2010/main" val="25415391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On vient de voir 4 distances mais</a:t>
            </a:r>
            <a:r>
              <a:rPr lang="fr-FR" baseline="0" dirty="0" smtClean="0"/>
              <a:t> il y en a 43 disponibles dans </a:t>
            </a:r>
            <a:r>
              <a:rPr lang="fr-FR" baseline="0" dirty="0" err="1" smtClean="0"/>
              <a:t>phyloseq</a:t>
            </a:r>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58</a:t>
            </a:fld>
            <a:endParaRPr lang="fr-FR"/>
          </a:p>
        </p:txBody>
      </p:sp>
    </p:spTree>
    <p:extLst>
      <p:ext uri="{BB962C8B-B14F-4D97-AF65-F5344CB8AC3E}">
        <p14:creationId xmlns:p14="http://schemas.microsoft.com/office/powerpoint/2010/main" val="18551441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smtClean="0"/>
              <a:t>Tool</a:t>
            </a:r>
            <a:r>
              <a:rPr lang="fr-FR" dirty="0" smtClean="0"/>
              <a:t> </a:t>
            </a:r>
            <a:r>
              <a:rPr lang="fr-FR" dirty="0" err="1" smtClean="0"/>
              <a:t>Phyloseq</a:t>
            </a:r>
            <a:r>
              <a:rPr lang="fr-FR" dirty="0" smtClean="0"/>
              <a:t> Beta</a:t>
            </a:r>
            <a:r>
              <a:rPr lang="fr-FR" baseline="0" dirty="0" smtClean="0"/>
              <a:t> </a:t>
            </a:r>
            <a:r>
              <a:rPr lang="fr-FR" baseline="0" dirty="0" err="1" smtClean="0"/>
              <a:t>diversity</a:t>
            </a:r>
            <a:endParaRPr lang="fr-FR" baseline="0" dirty="0" smtClean="0"/>
          </a:p>
          <a:p>
            <a:r>
              <a:rPr lang="fr-FR" dirty="0" smtClean="0"/>
              <a:t>objet </a:t>
            </a:r>
            <a:r>
              <a:rPr lang="fr-FR" dirty="0" err="1" smtClean="0"/>
              <a:t>phyloseq</a:t>
            </a:r>
            <a:r>
              <a:rPr lang="fr-FR" dirty="0" smtClean="0"/>
              <a:t> </a:t>
            </a:r>
            <a:r>
              <a:rPr lang="fr-FR" dirty="0" err="1" smtClean="0"/>
              <a:t>food.rdata</a:t>
            </a:r>
            <a:r>
              <a:rPr lang="fr-FR" baseline="0" dirty="0" smtClean="0"/>
              <a:t> (raréfié)</a:t>
            </a:r>
          </a:p>
          <a:p>
            <a:r>
              <a:rPr lang="fr-FR" baseline="0" dirty="0" smtClean="0"/>
              <a:t>choisir une variable pour organiser le graph de sortie</a:t>
            </a:r>
          </a:p>
          <a:p>
            <a:r>
              <a:rPr lang="fr-FR" baseline="0" dirty="0" smtClean="0"/>
              <a:t>choisir les distances</a:t>
            </a:r>
          </a:p>
          <a:p>
            <a:r>
              <a:rPr lang="fr-FR" baseline="0" dirty="0" err="1" smtClean="0"/>
              <a:t>unifrac</a:t>
            </a:r>
            <a:r>
              <a:rPr lang="fr-FR" baseline="0" dirty="0" smtClean="0"/>
              <a:t> et </a:t>
            </a:r>
            <a:r>
              <a:rPr lang="fr-FR" baseline="0" dirty="0" err="1" smtClean="0"/>
              <a:t>wunifrac</a:t>
            </a:r>
            <a:r>
              <a:rPr lang="fr-FR" baseline="0" dirty="0" smtClean="0"/>
              <a:t> uniquement disponibles si un arbre a été construit</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59</a:t>
            </a:fld>
            <a:endParaRPr lang="fr-FR"/>
          </a:p>
        </p:txBody>
      </p:sp>
    </p:spTree>
    <p:extLst>
      <p:ext uri="{BB962C8B-B14F-4D97-AF65-F5344CB8AC3E}">
        <p14:creationId xmlns:p14="http://schemas.microsoft.com/office/powerpoint/2010/main" val="21982587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60</a:t>
            </a:fld>
            <a:endParaRPr lang="fr-FR"/>
          </a:p>
        </p:txBody>
      </p:sp>
    </p:spTree>
    <p:extLst>
      <p:ext uri="{BB962C8B-B14F-4D97-AF65-F5344CB8AC3E}">
        <p14:creationId xmlns:p14="http://schemas.microsoft.com/office/powerpoint/2010/main" val="25193700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fichiers de sortie:</a:t>
            </a:r>
          </a:p>
          <a:p>
            <a:r>
              <a:rPr lang="fr-FR" dirty="0" smtClean="0"/>
              <a:t>1 fichier </a:t>
            </a:r>
            <a:r>
              <a:rPr lang="fr-FR" dirty="0" err="1" smtClean="0"/>
              <a:t>tsv</a:t>
            </a:r>
            <a:r>
              <a:rPr lang="fr-FR" dirty="0" smtClean="0"/>
              <a:t> pour chaque distance calculée</a:t>
            </a:r>
          </a:p>
          <a:p>
            <a:pPr marL="0" indent="0">
              <a:buNone/>
            </a:pPr>
            <a:r>
              <a:rPr lang="fr-FR" dirty="0" smtClean="0"/>
              <a:t>1 fichier html avec un </a:t>
            </a:r>
            <a:r>
              <a:rPr lang="fr-FR" dirty="0" err="1" smtClean="0"/>
              <a:t>heatmap</a:t>
            </a:r>
            <a:r>
              <a:rPr lang="fr-FR" dirty="0" smtClean="0"/>
              <a:t> pour chaque distance,</a:t>
            </a:r>
            <a:r>
              <a:rPr lang="fr-FR" baseline="0" dirty="0" smtClean="0"/>
              <a:t> permet d'identifier des structures</a:t>
            </a:r>
            <a:endParaRPr lang="fr-FR" dirty="0" smtClean="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61</a:t>
            </a:fld>
            <a:endParaRPr lang="fr-FR"/>
          </a:p>
        </p:txBody>
      </p:sp>
    </p:spTree>
    <p:extLst>
      <p:ext uri="{BB962C8B-B14F-4D97-AF65-F5344CB8AC3E}">
        <p14:creationId xmlns:p14="http://schemas.microsoft.com/office/powerpoint/2010/main" val="37914348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On</a:t>
            </a:r>
            <a:r>
              <a:rPr lang="fr-FR" baseline="0" dirty="0" smtClean="0"/>
              <a:t> compare les </a:t>
            </a:r>
            <a:r>
              <a:rPr lang="fr-FR" baseline="0" dirty="0" err="1" smtClean="0"/>
              <a:t>heatmaps</a:t>
            </a:r>
            <a:r>
              <a:rPr lang="fr-FR" baseline="0" dirty="0" smtClean="0"/>
              <a:t>.</a:t>
            </a:r>
          </a:p>
          <a:p>
            <a:r>
              <a:rPr lang="fr-FR" baseline="0" dirty="0" smtClean="0"/>
              <a:t>Légende: </a:t>
            </a:r>
          </a:p>
          <a:p>
            <a:r>
              <a:rPr lang="fr-FR" baseline="0" dirty="0" smtClean="0"/>
              <a:t>Chaque petit carré représente une comparaison entre 2 échantillons</a:t>
            </a:r>
          </a:p>
          <a:p>
            <a:r>
              <a:rPr lang="fr-FR" baseline="0" dirty="0" smtClean="0"/>
              <a:t>Plus c'est clair, plus les échantillons sont proches</a:t>
            </a:r>
          </a:p>
          <a:p>
            <a:r>
              <a:rPr lang="fr-FR" baseline="0" dirty="0" smtClean="0"/>
              <a:t>La diagonale  représente la comparaison d'un échantillon avec lui-même</a:t>
            </a:r>
          </a:p>
          <a:p>
            <a:r>
              <a:rPr lang="fr-FR" baseline="0" dirty="0" smtClean="0"/>
              <a:t>De manière générale sur tous les </a:t>
            </a:r>
            <a:r>
              <a:rPr lang="fr-FR" baseline="0" dirty="0" err="1" smtClean="0"/>
              <a:t>heatmaps</a:t>
            </a:r>
            <a:r>
              <a:rPr lang="fr-FR" baseline="0" dirty="0" smtClean="0"/>
              <a:t> on peut repérer des structures carrées plus claires.</a:t>
            </a:r>
          </a:p>
          <a:p>
            <a:r>
              <a:rPr lang="fr-FR" baseline="0" dirty="0" smtClean="0"/>
              <a:t>On peut supposer qu'il s'agit des différents </a:t>
            </a:r>
            <a:r>
              <a:rPr lang="fr-FR" baseline="0" dirty="0" err="1" smtClean="0"/>
              <a:t>EnvType</a:t>
            </a:r>
            <a:r>
              <a:rPr lang="fr-FR" baseline="0" dirty="0" smtClean="0"/>
              <a:t>, les échantillons sont ordonnés.</a:t>
            </a:r>
          </a:p>
          <a:p>
            <a:r>
              <a:rPr lang="fr-FR" baseline="0" dirty="0" smtClean="0"/>
              <a:t>On peut comparer les </a:t>
            </a:r>
            <a:r>
              <a:rPr lang="fr-FR" baseline="0" dirty="0" err="1" smtClean="0"/>
              <a:t>heatmaps</a:t>
            </a:r>
            <a:r>
              <a:rPr lang="fr-FR" baseline="0" dirty="0" smtClean="0"/>
              <a:t>.</a:t>
            </a:r>
          </a:p>
          <a:p>
            <a:r>
              <a:rPr lang="fr-FR" baseline="0" dirty="0" err="1" smtClean="0"/>
              <a:t>Jac</a:t>
            </a:r>
            <a:r>
              <a:rPr lang="fr-FR" baseline="0" dirty="0" smtClean="0"/>
              <a:t> est généralement plus claire que Bray-Curtis. Les taxons abondants sont spécifiques aux communautés (</a:t>
            </a:r>
            <a:r>
              <a:rPr lang="fr-FR" baseline="0" dirty="0" err="1" smtClean="0"/>
              <a:t>cf</a:t>
            </a:r>
            <a:r>
              <a:rPr lang="fr-FR" baseline="0" dirty="0" smtClean="0"/>
              <a:t> calcul </a:t>
            </a:r>
            <a:r>
              <a:rPr lang="fr-FR" baseline="0" dirty="0" err="1" smtClean="0"/>
              <a:t>jac</a:t>
            </a:r>
            <a:r>
              <a:rPr lang="fr-FR" baseline="0" dirty="0" smtClean="0"/>
              <a:t>-BC)</a:t>
            </a:r>
          </a:p>
          <a:p>
            <a:r>
              <a:rPr lang="fr-FR" baseline="0" dirty="0" err="1" smtClean="0"/>
              <a:t>Jac</a:t>
            </a:r>
            <a:r>
              <a:rPr lang="fr-FR" baseline="0" dirty="0" smtClean="0"/>
              <a:t> est plus foncé que </a:t>
            </a:r>
            <a:r>
              <a:rPr lang="fr-FR" baseline="0" dirty="0" err="1" smtClean="0"/>
              <a:t>unifrac</a:t>
            </a:r>
            <a:r>
              <a:rPr lang="fr-FR" baseline="0" dirty="0" smtClean="0"/>
              <a:t> tenir compte de la phylogénie diminue la distance, les communautés sont </a:t>
            </a:r>
            <a:r>
              <a:rPr lang="fr-FR" baseline="0" dirty="0" err="1" smtClean="0"/>
              <a:t>phylogénétiquement</a:t>
            </a:r>
            <a:r>
              <a:rPr lang="fr-FR" baseline="0" dirty="0" smtClean="0"/>
              <a:t> proche</a:t>
            </a:r>
          </a:p>
          <a:p>
            <a:r>
              <a:rPr lang="fr-FR" baseline="0" dirty="0" err="1" smtClean="0"/>
              <a:t>Unifrac</a:t>
            </a:r>
            <a:r>
              <a:rPr lang="fr-FR" baseline="0" dirty="0" smtClean="0"/>
              <a:t> plus foncé que </a:t>
            </a:r>
            <a:r>
              <a:rPr lang="fr-FR" baseline="0" dirty="0" err="1" smtClean="0"/>
              <a:t>wunifrac</a:t>
            </a:r>
            <a:r>
              <a:rPr lang="fr-FR" baseline="0" dirty="0" smtClean="0"/>
              <a:t>, distance plus grande, Les taxons abondants dans 2 communautés sont proches </a:t>
            </a:r>
            <a:r>
              <a:rPr lang="fr-FR" baseline="0" dirty="0" err="1" smtClean="0"/>
              <a:t>phylogénétiquement</a:t>
            </a:r>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62</a:t>
            </a:fld>
            <a:endParaRPr lang="fr-FR"/>
          </a:p>
        </p:txBody>
      </p:sp>
    </p:spTree>
    <p:extLst>
      <p:ext uri="{BB962C8B-B14F-4D97-AF65-F5344CB8AC3E}">
        <p14:creationId xmlns:p14="http://schemas.microsoft.com/office/powerpoint/2010/main" val="12430287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Résumé:</a:t>
            </a:r>
          </a:p>
          <a:p>
            <a:r>
              <a:rPr lang="fr-FR" dirty="0" smtClean="0"/>
              <a:t>Beta-div qualitatives (</a:t>
            </a:r>
            <a:r>
              <a:rPr lang="fr-FR" dirty="0" err="1" smtClean="0"/>
              <a:t>Jac</a:t>
            </a:r>
            <a:r>
              <a:rPr lang="fr-FR" dirty="0" smtClean="0"/>
              <a:t> et </a:t>
            </a:r>
            <a:r>
              <a:rPr lang="fr-FR" dirty="0" err="1" smtClean="0"/>
              <a:t>Unifrac</a:t>
            </a:r>
            <a:r>
              <a:rPr lang="fr-FR" dirty="0" smtClean="0"/>
              <a:t>) sensibles aux facteurs qui entrainent des changement de composition.</a:t>
            </a:r>
            <a:r>
              <a:rPr lang="fr-FR" baseline="0" dirty="0" smtClean="0"/>
              <a:t> Qui entrainent des changement brutaux (chute de ph, changement de salinité…</a:t>
            </a:r>
          </a:p>
          <a:p>
            <a:r>
              <a:rPr lang="fr-FR" baseline="0" dirty="0" smtClean="0"/>
              <a:t>Beta-div quantitative (BC et </a:t>
            </a:r>
            <a:r>
              <a:rPr lang="fr-FR" baseline="0" dirty="0" err="1" smtClean="0"/>
              <a:t>wunifrac</a:t>
            </a:r>
            <a:r>
              <a:rPr lang="fr-FR" baseline="0" dirty="0" smtClean="0"/>
              <a:t>) mettent en évidence des changements progressifs, des gradients de concentrations des cinétiques</a:t>
            </a:r>
          </a:p>
          <a:p>
            <a:endParaRPr lang="fr-FR" baseline="0" dirty="0" smtClean="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63</a:t>
            </a:fld>
            <a:endParaRPr lang="fr-FR"/>
          </a:p>
        </p:txBody>
      </p:sp>
    </p:spTree>
    <p:extLst>
      <p:ext uri="{BB962C8B-B14F-4D97-AF65-F5344CB8AC3E}">
        <p14:creationId xmlns:p14="http://schemas.microsoft.com/office/powerpoint/2010/main" val="416425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Créer un </a:t>
            </a:r>
            <a:r>
              <a:rPr lang="fr-FR" dirty="0" err="1" smtClean="0"/>
              <a:t>history</a:t>
            </a:r>
            <a:r>
              <a:rPr lang="fr-FR" dirty="0" smtClean="0"/>
              <a:t> </a:t>
            </a:r>
            <a:r>
              <a:rPr lang="fr-FR" dirty="0" err="1" smtClean="0"/>
              <a:t>food</a:t>
            </a:r>
            <a:endParaRPr lang="fr-FR" dirty="0" smtClean="0"/>
          </a:p>
          <a:p>
            <a:r>
              <a:rPr lang="fr-FR" dirty="0" smtClean="0"/>
              <a:t>Importer le fichier </a:t>
            </a:r>
            <a:r>
              <a:rPr lang="fr-FR" dirty="0" err="1" smtClean="0"/>
              <a:t>chaillou.biom</a:t>
            </a:r>
            <a:r>
              <a:rPr lang="fr-FR" dirty="0" smtClean="0"/>
              <a:t> (type </a:t>
            </a:r>
            <a:r>
              <a:rPr lang="fr-FR" dirty="0" err="1" smtClean="0"/>
              <a:t>biom</a:t>
            </a:r>
            <a:r>
              <a:rPr lang="fr-FR" dirty="0" smtClean="0"/>
              <a:t>)</a:t>
            </a:r>
          </a:p>
          <a:p>
            <a:r>
              <a:rPr lang="fr-FR" dirty="0" smtClean="0"/>
              <a:t>Importer le fichier </a:t>
            </a:r>
            <a:r>
              <a:rPr lang="fr-FR" dirty="0" err="1" smtClean="0"/>
              <a:t>sample_metadata.tsv</a:t>
            </a:r>
            <a:r>
              <a:rPr lang="fr-FR" dirty="0" smtClean="0"/>
              <a:t> (type </a:t>
            </a:r>
            <a:r>
              <a:rPr lang="fr-FR" dirty="0" err="1" smtClean="0"/>
              <a:t>tabular</a:t>
            </a:r>
            <a:r>
              <a:rPr lang="fr-FR" dirty="0" smtClean="0"/>
              <a:t>)</a:t>
            </a:r>
          </a:p>
          <a:p>
            <a:r>
              <a:rPr lang="fr-FR" dirty="0" smtClean="0"/>
              <a:t>Importer</a:t>
            </a:r>
            <a:r>
              <a:rPr lang="fr-FR" baseline="0" dirty="0" smtClean="0"/>
              <a:t> le fichier </a:t>
            </a:r>
            <a:r>
              <a:rPr lang="fr-FR" baseline="0" dirty="0" err="1" smtClean="0"/>
              <a:t>tree.nwk</a:t>
            </a:r>
            <a:r>
              <a:rPr lang="fr-FR" baseline="0" dirty="0" smtClean="0"/>
              <a:t> (type </a:t>
            </a:r>
            <a:r>
              <a:rPr lang="fr-FR" baseline="0" dirty="0" err="1" smtClean="0"/>
              <a:t>nhx</a:t>
            </a:r>
            <a:r>
              <a:rPr lang="fr-FR" baseline="0" dirty="0" smtClean="0"/>
              <a:t>)</a:t>
            </a:r>
            <a:endParaRPr lang="fr-FR" dirty="0" smtClean="0"/>
          </a:p>
          <a:p>
            <a:endParaRPr lang="fr-FR" dirty="0" smtClean="0"/>
          </a:p>
          <a:p>
            <a:r>
              <a:rPr lang="fr-FR" dirty="0" err="1" smtClean="0"/>
              <a:t>Biom</a:t>
            </a:r>
            <a:r>
              <a:rPr lang="fr-FR" dirty="0" smtClean="0"/>
              <a:t> to </a:t>
            </a:r>
            <a:r>
              <a:rPr lang="fr-FR" dirty="0" err="1" smtClean="0"/>
              <a:t>tsv</a:t>
            </a:r>
            <a:r>
              <a:rPr lang="fr-FR" dirty="0" smtClean="0"/>
              <a:t> pour visualiser les taxons</a:t>
            </a:r>
          </a:p>
          <a:p>
            <a:r>
              <a:rPr lang="fr-FR" dirty="0" smtClean="0"/>
              <a:t>regarder le fichier des </a:t>
            </a:r>
            <a:r>
              <a:rPr lang="fr-FR" dirty="0" err="1" smtClean="0"/>
              <a:t>metadonnées</a:t>
            </a:r>
            <a:r>
              <a:rPr lang="fr-FR" dirty="0" smtClean="0"/>
              <a:t> repérer les variables</a:t>
            </a:r>
          </a:p>
          <a:p>
            <a:endParaRPr lang="fr-FR" dirty="0" smtClean="0"/>
          </a:p>
          <a:p>
            <a:r>
              <a:rPr lang="fr-FR" dirty="0" smtClean="0"/>
              <a:t>Faire un cluster </a:t>
            </a:r>
            <a:r>
              <a:rPr lang="fr-FR" dirty="0" err="1" smtClean="0"/>
              <a:t>stats</a:t>
            </a:r>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8</a:t>
            </a:fld>
            <a:endParaRPr lang="fr-FR"/>
          </a:p>
        </p:txBody>
      </p:sp>
    </p:spTree>
    <p:extLst>
      <p:ext uri="{BB962C8B-B14F-4D97-AF65-F5344CB8AC3E}">
        <p14:creationId xmlns:p14="http://schemas.microsoft.com/office/powerpoint/2010/main" val="31902224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Cherche à identifier des structures, des relations entre les échantillons liés à des facteurs</a:t>
            </a:r>
            <a:r>
              <a:rPr lang="fr-FR" baseline="0" dirty="0" smtClean="0"/>
              <a:t> environnementaux</a:t>
            </a:r>
          </a:p>
          <a:p>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64</a:t>
            </a:fld>
            <a:endParaRPr lang="fr-FR"/>
          </a:p>
        </p:txBody>
      </p:sp>
    </p:spTree>
    <p:extLst>
      <p:ext uri="{BB962C8B-B14F-4D97-AF65-F5344CB8AC3E}">
        <p14:creationId xmlns:p14="http://schemas.microsoft.com/office/powerpoint/2010/main" val="31458615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Utilisation</a:t>
            </a:r>
            <a:r>
              <a:rPr lang="fr-FR" baseline="0" dirty="0" smtClean="0"/>
              <a:t> de graphique pour visualiser des structures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Méthodes d'ordinations et </a:t>
            </a:r>
            <a:r>
              <a:rPr lang="fr-FR" dirty="0" err="1" smtClean="0"/>
              <a:t>heatmap</a:t>
            </a:r>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65</a:t>
            </a:fld>
            <a:endParaRPr lang="fr-FR"/>
          </a:p>
        </p:txBody>
      </p:sp>
    </p:spTree>
    <p:extLst>
      <p:ext uri="{BB962C8B-B14F-4D97-AF65-F5344CB8AC3E}">
        <p14:creationId xmlns:p14="http://schemas.microsoft.com/office/powerpoint/2010/main" val="31137566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Méthodes</a:t>
            </a:r>
            <a:r>
              <a:rPr lang="fr-FR" baseline="0" dirty="0" smtClean="0"/>
              <a:t> d'ordinations:</a:t>
            </a:r>
          </a:p>
          <a:p>
            <a:r>
              <a:rPr lang="fr-FR" baseline="0" dirty="0" smtClean="0"/>
              <a:t>On veut visualiser les similarités des communautés les unes avec les autres.</a:t>
            </a:r>
          </a:p>
          <a:p>
            <a:r>
              <a:rPr lang="fr-FR" baseline="0" dirty="0" smtClean="0"/>
              <a:t>Chaque communauté est caractérisée par un profil d'OTU avec leur abondance, sachant que ces abondances peuvent être corrélées.</a:t>
            </a:r>
          </a:p>
          <a:p>
            <a:r>
              <a:rPr lang="fr-FR" dirty="0" smtClean="0"/>
              <a:t>En règle générale, dans le cas d'analyse multivariée</a:t>
            </a:r>
            <a:r>
              <a:rPr lang="fr-FR" baseline="0" dirty="0" smtClean="0"/>
              <a:t>, on utilise un ACP.</a:t>
            </a:r>
          </a:p>
          <a:p>
            <a:r>
              <a:rPr lang="fr-FR" baseline="0" dirty="0" smtClean="0"/>
              <a:t>L'ACP qui tend à trouver des combinaisons linéaires entre les OTU. Des OTU qui doivent être indépendant (non-corrélés).</a:t>
            </a:r>
            <a:endParaRPr lang="fr-FR" dirty="0" smtClean="0"/>
          </a:p>
          <a:p>
            <a:r>
              <a:rPr lang="fr-FR" dirty="0" smtClean="0"/>
              <a:t>L’ACP</a:t>
            </a:r>
            <a:r>
              <a:rPr lang="fr-FR" baseline="0" dirty="0" smtClean="0"/>
              <a:t> considère la variance comme mesure de diversité, or dans notre cas la variance va donner beaucoup de poids aux fortes abondances et très peu au faible abondance. On voit donc bien ici que ce n’est pas une bonne mesure de diversité.</a:t>
            </a:r>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66</a:t>
            </a:fld>
            <a:endParaRPr lang="fr-FR"/>
          </a:p>
        </p:txBody>
      </p:sp>
    </p:spTree>
    <p:extLst>
      <p:ext uri="{BB962C8B-B14F-4D97-AF65-F5344CB8AC3E}">
        <p14:creationId xmlns:p14="http://schemas.microsoft.com/office/powerpoint/2010/main" val="40186985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On utilise une autre méthode de visualisation le MDS ou </a:t>
            </a:r>
            <a:r>
              <a:rPr lang="fr-FR" dirty="0" err="1" smtClean="0"/>
              <a:t>PCoA</a:t>
            </a:r>
            <a:r>
              <a:rPr lang="fr-FR" dirty="0" smtClean="0"/>
              <a:t>, qui préserve</a:t>
            </a:r>
            <a:r>
              <a:rPr lang="fr-FR" baseline="0" dirty="0" smtClean="0"/>
              <a:t> la béta-div sans passer par les variances.</a:t>
            </a:r>
          </a:p>
          <a:p>
            <a:r>
              <a:rPr lang="fr-FR" baseline="0" dirty="0" smtClean="0"/>
              <a:t>La MDS va utiliser une matrice de distance pour représenter les similarités entre échantillons sur un plan à 2 ou 3 dimensions.</a:t>
            </a:r>
          </a:p>
          <a:p>
            <a:r>
              <a:rPr lang="fr-FR" baseline="0" dirty="0" smtClean="0"/>
              <a:t>Ex: S1-S3,  S3-S4</a:t>
            </a:r>
          </a:p>
          <a:p>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67</a:t>
            </a:fld>
            <a:endParaRPr lang="fr-FR"/>
          </a:p>
        </p:txBody>
      </p:sp>
    </p:spTree>
    <p:extLst>
      <p:ext uri="{BB962C8B-B14F-4D97-AF65-F5344CB8AC3E}">
        <p14:creationId xmlns:p14="http://schemas.microsoft.com/office/powerpoint/2010/main" val="4602834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smtClean="0"/>
              <a:t>Heatmap</a:t>
            </a:r>
            <a:r>
              <a:rPr lang="fr-FR" dirty="0" smtClean="0"/>
              <a:t>:</a:t>
            </a:r>
          </a:p>
          <a:p>
            <a:r>
              <a:rPr lang="fr-FR" dirty="0" smtClean="0"/>
              <a:t>Autre</a:t>
            </a:r>
            <a:r>
              <a:rPr lang="fr-FR" baseline="0" dirty="0" smtClean="0"/>
              <a:t> méthode de visualisation, les </a:t>
            </a:r>
            <a:r>
              <a:rPr lang="fr-FR" baseline="0" dirty="0" err="1" smtClean="0"/>
              <a:t>heatmaps</a:t>
            </a:r>
            <a:r>
              <a:rPr lang="fr-FR" baseline="0" dirty="0" smtClean="0"/>
              <a:t>.</a:t>
            </a:r>
          </a:p>
          <a:p>
            <a:r>
              <a:rPr lang="fr-FR" baseline="0" dirty="0" smtClean="0"/>
              <a:t>Déjà aperçu pour visualiser les matrices de distances.</a:t>
            </a:r>
          </a:p>
          <a:p>
            <a:r>
              <a:rPr lang="fr-FR" baseline="0" dirty="0" smtClean="0"/>
              <a:t>Pas de calcul ou de transformation des données, on utilise directement les matrices de distance.</a:t>
            </a:r>
          </a:p>
          <a:p>
            <a:r>
              <a:rPr lang="fr-FR" baseline="0" dirty="0" smtClean="0"/>
              <a:t>On cherche des structures dans le graphique liés à des groupes d'OTU ou des groupes d'échantillons (lots)</a:t>
            </a:r>
            <a:endParaRPr lang="fr-FR" baseline="0" dirty="0"/>
          </a:p>
          <a:p>
            <a:r>
              <a:rPr lang="fr-FR" baseline="0" dirty="0" smtClean="0"/>
              <a:t>En passant sous R, on peut personnaliser le graphique qui est un </a:t>
            </a:r>
            <a:r>
              <a:rPr lang="fr-FR" baseline="0" dirty="0" err="1" smtClean="0"/>
              <a:t>ggplot</a:t>
            </a:r>
            <a:r>
              <a:rPr lang="fr-FR" baseline="0" dirty="0" smtClean="0"/>
              <a:t>, en modifiant les couleurs, la clé de tri sur les échantillons, etc…</a:t>
            </a:r>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68</a:t>
            </a:fld>
            <a:endParaRPr lang="fr-FR"/>
          </a:p>
        </p:txBody>
      </p:sp>
    </p:spTree>
    <p:extLst>
      <p:ext uri="{BB962C8B-B14F-4D97-AF65-F5344CB8AC3E}">
        <p14:creationId xmlns:p14="http://schemas.microsoft.com/office/powerpoint/2010/main" val="17572762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smtClean="0"/>
              <a:t>Tool</a:t>
            </a:r>
            <a:r>
              <a:rPr lang="fr-FR" dirty="0" smtClean="0"/>
              <a:t> </a:t>
            </a:r>
            <a:r>
              <a:rPr lang="fr-FR" dirty="0" err="1" smtClean="0"/>
              <a:t>Phyloseq</a:t>
            </a:r>
            <a:r>
              <a:rPr lang="fr-FR" dirty="0" smtClean="0"/>
              <a:t> Structure Visualisation</a:t>
            </a:r>
          </a:p>
          <a:p>
            <a:r>
              <a:rPr lang="fr-FR" dirty="0" smtClean="0"/>
              <a:t>objet </a:t>
            </a:r>
            <a:r>
              <a:rPr lang="fr-FR" dirty="0" err="1" smtClean="0"/>
              <a:t>phyloseq</a:t>
            </a:r>
            <a:r>
              <a:rPr lang="fr-FR" dirty="0" smtClean="0"/>
              <a:t> </a:t>
            </a:r>
            <a:r>
              <a:rPr lang="fr-FR" dirty="0" err="1" smtClean="0"/>
              <a:t>food_normalized.rdata</a:t>
            </a:r>
            <a:r>
              <a:rPr lang="fr-FR" baseline="0" dirty="0" smtClean="0"/>
              <a:t> (raréfié)</a:t>
            </a:r>
          </a:p>
          <a:p>
            <a:r>
              <a:rPr lang="fr-FR" baseline="0" dirty="0" smtClean="0"/>
              <a:t>choisir une distance de beta-div</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choisir une variable pour organiser le graph de sortie</a:t>
            </a:r>
          </a:p>
          <a:p>
            <a:r>
              <a:rPr lang="fr-FR" baseline="0" dirty="0" smtClean="0"/>
              <a:t>choisir une méthode d'ordination MDS</a:t>
            </a:r>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69</a:t>
            </a:fld>
            <a:endParaRPr lang="fr-FR"/>
          </a:p>
        </p:txBody>
      </p:sp>
    </p:spTree>
    <p:extLst>
      <p:ext uri="{BB962C8B-B14F-4D97-AF65-F5344CB8AC3E}">
        <p14:creationId xmlns:p14="http://schemas.microsoft.com/office/powerpoint/2010/main" val="5822434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70</a:t>
            </a:fld>
            <a:endParaRPr lang="fr-FR"/>
          </a:p>
        </p:txBody>
      </p:sp>
    </p:spTree>
    <p:extLst>
      <p:ext uri="{BB962C8B-B14F-4D97-AF65-F5344CB8AC3E}">
        <p14:creationId xmlns:p14="http://schemas.microsoft.com/office/powerpoint/2010/main" val="8478529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r>
              <a:rPr lang="fr-FR" dirty="0" smtClean="0"/>
              <a:t>Onglet ordination plot</a:t>
            </a:r>
          </a:p>
          <a:p>
            <a:pPr marL="0" indent="0">
              <a:buFontTx/>
              <a:buNone/>
            </a:pPr>
            <a:r>
              <a:rPr lang="fr-FR" dirty="0" smtClean="0"/>
              <a:t>Graph </a:t>
            </a:r>
            <a:r>
              <a:rPr lang="fr-FR" dirty="0" err="1" smtClean="0"/>
              <a:t>intéractif</a:t>
            </a:r>
            <a:r>
              <a:rPr lang="fr-FR" dirty="0" smtClean="0"/>
              <a:t>:</a:t>
            </a:r>
          </a:p>
          <a:p>
            <a:pPr marL="0" indent="0">
              <a:buFontTx/>
              <a:buNone/>
            </a:pPr>
            <a:r>
              <a:rPr lang="fr-FR" dirty="0" smtClean="0"/>
              <a:t>Barre d'outil en haut à droite</a:t>
            </a:r>
          </a:p>
          <a:p>
            <a:pPr marL="0" indent="0">
              <a:buFontTx/>
              <a:buNone/>
            </a:pPr>
            <a:r>
              <a:rPr lang="fr-FR" dirty="0" smtClean="0"/>
              <a:t>Positionnant</a:t>
            </a:r>
            <a:r>
              <a:rPr lang="fr-FR" baseline="0" dirty="0" smtClean="0"/>
              <a:t> la souris sur un point on a des informations sur l'échantillon</a:t>
            </a:r>
          </a:p>
          <a:p>
            <a:pPr marL="0" indent="0">
              <a:buFontTx/>
              <a:buNone/>
            </a:pPr>
            <a:r>
              <a:rPr lang="fr-FR" baseline="0" dirty="0" smtClean="0"/>
              <a:t>On peut zoomer sur une partie du graph</a:t>
            </a:r>
          </a:p>
          <a:p>
            <a:pPr marL="0" indent="0">
              <a:buFontTx/>
              <a:buNone/>
            </a:pPr>
            <a:r>
              <a:rPr lang="fr-FR" dirty="0" smtClean="0"/>
              <a:t>…</a:t>
            </a:r>
          </a:p>
          <a:p>
            <a:pPr marL="0" indent="0">
              <a:buFontTx/>
              <a:buNone/>
            </a:pPr>
            <a:r>
              <a:rPr lang="fr-FR" dirty="0" smtClean="0"/>
              <a:t>Graph téléchargeable</a:t>
            </a:r>
          </a:p>
          <a:p>
            <a:pPr marL="0" indent="0">
              <a:buFontTx/>
              <a:buNone/>
            </a:pPr>
            <a:r>
              <a:rPr lang="fr-FR" dirty="0" smtClean="0"/>
              <a:t>Peut rajouter les noms des différentes modalités de la variable choisie</a:t>
            </a:r>
          </a:p>
          <a:p>
            <a:pPr marL="0" indent="0">
              <a:buFontTx/>
              <a:buNone/>
            </a:pPr>
            <a:r>
              <a:rPr lang="fr-FR" dirty="0" smtClean="0"/>
              <a:t>Peut rajouter des ellipses</a:t>
            </a:r>
          </a:p>
          <a:p>
            <a:pPr marL="171450" indent="-171450">
              <a:buFontTx/>
              <a:buChar char="-"/>
            </a:pPr>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71</a:t>
            </a:fld>
            <a:endParaRPr lang="fr-FR"/>
          </a:p>
        </p:txBody>
      </p:sp>
    </p:spTree>
    <p:extLst>
      <p:ext uri="{BB962C8B-B14F-4D97-AF65-F5344CB8AC3E}">
        <p14:creationId xmlns:p14="http://schemas.microsoft.com/office/powerpoint/2010/main" val="8577274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72</a:t>
            </a:fld>
            <a:endParaRPr lang="fr-FR"/>
          </a:p>
        </p:txBody>
      </p:sp>
    </p:spTree>
    <p:extLst>
      <p:ext uri="{BB962C8B-B14F-4D97-AF65-F5344CB8AC3E}">
        <p14:creationId xmlns:p14="http://schemas.microsoft.com/office/powerpoint/2010/main" val="399273967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smtClean="0"/>
              <a:t>Heatmap</a:t>
            </a:r>
            <a:r>
              <a:rPr lang="fr-FR" dirty="0" smtClean="0"/>
              <a:t>:</a:t>
            </a:r>
          </a:p>
          <a:p>
            <a:r>
              <a:rPr lang="fr-FR" dirty="0" smtClean="0"/>
              <a:t>graph pas </a:t>
            </a:r>
            <a:r>
              <a:rPr lang="fr-FR" dirty="0" err="1" smtClean="0"/>
              <a:t>intéractif</a:t>
            </a:r>
            <a:r>
              <a:rPr lang="fr-FR" dirty="0" smtClean="0"/>
              <a:t>, mais téléchargeable</a:t>
            </a:r>
          </a:p>
          <a:p>
            <a:r>
              <a:rPr lang="fr-FR" dirty="0" smtClean="0"/>
              <a:t>Dés de lardons, contient des OTU présents dans produits carnés</a:t>
            </a:r>
            <a:r>
              <a:rPr lang="fr-FR" baseline="0" dirty="0" smtClean="0"/>
              <a:t> et produits de la mer</a:t>
            </a:r>
          </a:p>
          <a:p>
            <a:r>
              <a:rPr lang="fr-FR" baseline="0" dirty="0" smtClean="0"/>
              <a:t>Petite portion commune aux produits carnés avec dés de lardons, avec OTU présents que dans les produits carnés</a:t>
            </a:r>
          </a:p>
          <a:p>
            <a:r>
              <a:rPr lang="fr-FR" baseline="0" dirty="0" smtClean="0"/>
              <a:t>Idem pour les produits de la mer</a:t>
            </a:r>
          </a:p>
          <a:p>
            <a:r>
              <a:rPr lang="fr-FR" baseline="0" dirty="0" smtClean="0"/>
              <a:t>Portion commune à tous les produits</a:t>
            </a:r>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73</a:t>
            </a:fld>
            <a:endParaRPr lang="fr-FR"/>
          </a:p>
        </p:txBody>
      </p:sp>
    </p:spTree>
    <p:extLst>
      <p:ext uri="{BB962C8B-B14F-4D97-AF65-F5344CB8AC3E}">
        <p14:creationId xmlns:p14="http://schemas.microsoft.com/office/powerpoint/2010/main" val="3250465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Taxon </a:t>
            </a:r>
            <a:r>
              <a:rPr lang="fr-FR" dirty="0" err="1" smtClean="0"/>
              <a:t>greengenes</a:t>
            </a:r>
            <a:r>
              <a:rPr lang="fr-FR" dirty="0" smtClean="0"/>
              <a:t>, phylum </a:t>
            </a:r>
            <a:r>
              <a:rPr lang="fr-FR" dirty="0" smtClean="0">
                <a:sym typeface="Wingdings" panose="05000000000000000000" pitchFamily="2" charset="2"/>
              </a:rPr>
              <a:t> espèce</a:t>
            </a:r>
          </a:p>
          <a:p>
            <a:r>
              <a:rPr lang="fr-FR" dirty="0" smtClean="0">
                <a:sym typeface="Wingdings" panose="05000000000000000000" pitchFamily="2" charset="2"/>
              </a:rPr>
              <a:t>Beaucoup de petits clusters (</a:t>
            </a:r>
            <a:r>
              <a:rPr lang="fr-FR" dirty="0" err="1" smtClean="0">
                <a:sym typeface="Wingdings" panose="05000000000000000000" pitchFamily="2" charset="2"/>
              </a:rPr>
              <a:t>cf</a:t>
            </a:r>
            <a:r>
              <a:rPr lang="fr-FR" dirty="0" smtClean="0">
                <a:sym typeface="Wingdings" panose="05000000000000000000" pitchFamily="2" charset="2"/>
              </a:rPr>
              <a:t> </a:t>
            </a:r>
            <a:r>
              <a:rPr lang="fr-FR" dirty="0" err="1" smtClean="0">
                <a:sym typeface="Wingdings" panose="05000000000000000000" pitchFamily="2" charset="2"/>
              </a:rPr>
              <a:t>boxplot</a:t>
            </a:r>
            <a:r>
              <a:rPr lang="fr-FR" dirty="0" smtClean="0">
                <a:sym typeface="Wingdings" panose="05000000000000000000" pitchFamily="2" charset="2"/>
              </a:rPr>
              <a:t>)</a:t>
            </a:r>
          </a:p>
          <a:p>
            <a:r>
              <a:rPr lang="fr-FR" dirty="0" smtClean="0">
                <a:sym typeface="Wingdings" panose="05000000000000000000" pitchFamily="2" charset="2"/>
              </a:rPr>
              <a:t>Tailles de cluster entre 13 et</a:t>
            </a:r>
            <a:r>
              <a:rPr lang="fr-FR" baseline="0" dirty="0" smtClean="0">
                <a:sym typeface="Wingdings" panose="05000000000000000000" pitchFamily="2" charset="2"/>
              </a:rPr>
              <a:t> 112 000 très abondant</a:t>
            </a:r>
          </a:p>
          <a:p>
            <a:r>
              <a:rPr lang="fr-FR" baseline="0" dirty="0" smtClean="0">
                <a:sym typeface="Wingdings" panose="05000000000000000000" pitchFamily="2" charset="2"/>
              </a:rPr>
              <a:t>onglet </a:t>
            </a:r>
            <a:r>
              <a:rPr lang="fr-FR" baseline="0" dirty="0" err="1" smtClean="0">
                <a:sym typeface="Wingdings" panose="05000000000000000000" pitchFamily="2" charset="2"/>
              </a:rPr>
              <a:t>Sample</a:t>
            </a:r>
            <a:r>
              <a:rPr lang="fr-FR" baseline="0" dirty="0" smtClean="0">
                <a:sym typeface="Wingdings" panose="05000000000000000000" pitchFamily="2" charset="2"/>
              </a:rPr>
              <a:t> distribution: </a:t>
            </a:r>
          </a:p>
          <a:p>
            <a:pPr marL="171450" indent="-171450">
              <a:buFontTx/>
              <a:buChar char="-"/>
            </a:pPr>
            <a:r>
              <a:rPr lang="fr-FR" baseline="0" dirty="0" smtClean="0">
                <a:sym typeface="Wingdings" panose="05000000000000000000" pitchFamily="2" charset="2"/>
              </a:rPr>
              <a:t> total clusters: variables entre 70 et 281</a:t>
            </a:r>
          </a:p>
          <a:p>
            <a:pPr marL="171450" indent="-171450">
              <a:buFontTx/>
              <a:buChar char="-"/>
            </a:pPr>
            <a:r>
              <a:rPr lang="fr-FR" baseline="0" dirty="0" smtClean="0">
                <a:sym typeface="Wingdings" panose="05000000000000000000" pitchFamily="2" charset="2"/>
              </a:rPr>
              <a:t> total </a:t>
            </a:r>
            <a:r>
              <a:rPr lang="fr-FR" baseline="0" dirty="0" err="1" smtClean="0">
                <a:sym typeface="Wingdings" panose="05000000000000000000" pitchFamily="2" charset="2"/>
              </a:rPr>
              <a:t>sequences</a:t>
            </a:r>
            <a:r>
              <a:rPr lang="fr-FR" baseline="0" dirty="0" smtClean="0">
                <a:sym typeface="Wingdings" panose="05000000000000000000" pitchFamily="2" charset="2"/>
              </a:rPr>
              <a:t> profondeurs équivalentes</a:t>
            </a:r>
          </a:p>
          <a:p>
            <a:pPr marL="171450" indent="-171450">
              <a:buFontTx/>
              <a:buChar char="-"/>
            </a:pPr>
            <a:r>
              <a:rPr lang="fr-FR" baseline="0" dirty="0" smtClean="0">
                <a:sym typeface="Wingdings" panose="05000000000000000000" pitchFamily="2" charset="2"/>
              </a:rPr>
              <a:t> </a:t>
            </a:r>
            <a:r>
              <a:rPr lang="fr-FR" baseline="0" dirty="0" err="1" smtClean="0">
                <a:sym typeface="Wingdings" panose="05000000000000000000" pitchFamily="2" charset="2"/>
              </a:rPr>
              <a:t>owned</a:t>
            </a:r>
            <a:r>
              <a:rPr lang="fr-FR" baseline="0" dirty="0" smtClean="0">
                <a:sym typeface="Wingdings" panose="05000000000000000000" pitchFamily="2" charset="2"/>
              </a:rPr>
              <a:t> clusters, pas d'OTU spécifique à une communauté</a:t>
            </a:r>
          </a:p>
          <a:p>
            <a:r>
              <a:rPr lang="fr-FR" baseline="0" dirty="0" smtClean="0">
                <a:sym typeface="Wingdings" panose="05000000000000000000" pitchFamily="2" charset="2"/>
              </a:rPr>
              <a:t>Arbre: trop d'échantillon, manque </a:t>
            </a:r>
            <a:r>
              <a:rPr lang="fr-FR" baseline="0" dirty="0" err="1" smtClean="0">
                <a:sym typeface="Wingdings" panose="05000000000000000000" pitchFamily="2" charset="2"/>
              </a:rPr>
              <a:t>identif</a:t>
            </a:r>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9</a:t>
            </a:fld>
            <a:endParaRPr lang="fr-FR"/>
          </a:p>
        </p:txBody>
      </p:sp>
    </p:spTree>
    <p:extLst>
      <p:ext uri="{BB962C8B-B14F-4D97-AF65-F5344CB8AC3E}">
        <p14:creationId xmlns:p14="http://schemas.microsoft.com/office/powerpoint/2010/main" val="375301283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Autre méthode d'exploration des communautés, le </a:t>
            </a:r>
            <a:r>
              <a:rPr lang="fr-FR" dirty="0" err="1" smtClean="0"/>
              <a:t>clustering</a:t>
            </a:r>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74</a:t>
            </a:fld>
            <a:endParaRPr lang="fr-FR"/>
          </a:p>
        </p:txBody>
      </p:sp>
    </p:spTree>
    <p:extLst>
      <p:ext uri="{BB962C8B-B14F-4D97-AF65-F5344CB8AC3E}">
        <p14:creationId xmlns:p14="http://schemas.microsoft.com/office/powerpoint/2010/main" val="427031480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10000"/>
          </a:bodyPr>
          <a:lstStyle/>
          <a:p>
            <a:r>
              <a:rPr lang="fr-FR" dirty="0" smtClean="0"/>
              <a:t>S'appuie également sur les matrice de matrice.</a:t>
            </a:r>
          </a:p>
          <a:p>
            <a:r>
              <a:rPr lang="fr-FR" dirty="0" smtClean="0"/>
              <a:t>On parle de classification hiérarchique</a:t>
            </a:r>
          </a:p>
          <a:p>
            <a:r>
              <a:rPr lang="fr-FR" dirty="0" smtClean="0"/>
              <a:t>Ce type de représentation permet de mettre en évidences des liens hiérarchiques entre les communautés ou des groupes de communautés</a:t>
            </a:r>
          </a:p>
          <a:p>
            <a:r>
              <a:rPr lang="fr-FR" dirty="0" smtClean="0"/>
              <a:t>Principe:</a:t>
            </a:r>
          </a:p>
          <a:p>
            <a:r>
              <a:rPr lang="fr-FR" dirty="0" smtClean="0"/>
              <a:t>On cherche les 2 points les plus proches selon la distance et on les regroupe dans un cluster. Les points sont remplacés par leur centre. puis on cherche à nouveau les points (ou clusters) les plus proches pour les regrouper en un cluster, et ceci de manière itérative. A chaque fois qu'on doit calculer la distance entre 2 clusters, on utilise une méthode d'agrégation "</a:t>
            </a:r>
            <a:r>
              <a:rPr lang="fr-FR" dirty="0" err="1" smtClean="0"/>
              <a:t>algo</a:t>
            </a:r>
            <a:r>
              <a:rPr lang="fr-FR" dirty="0" smtClean="0"/>
              <a:t>". On itère jusqu'à n'avoir plus qu'un seul cluster</a:t>
            </a:r>
          </a:p>
          <a:p>
            <a:endParaRPr lang="fr-FR" dirty="0" smtClean="0"/>
          </a:p>
          <a:p>
            <a:r>
              <a:rPr lang="fr-FR" dirty="0" smtClean="0"/>
              <a:t>On</a:t>
            </a:r>
            <a:r>
              <a:rPr lang="fr-FR" baseline="0" dirty="0" smtClean="0"/>
              <a:t> peut utiliser différents algorithmes pour construire un arbre</a:t>
            </a:r>
          </a:p>
          <a:p>
            <a:r>
              <a:rPr lang="fr-FR" baseline="0" dirty="0" smtClean="0"/>
              <a:t>3 </a:t>
            </a:r>
            <a:r>
              <a:rPr lang="fr-FR" baseline="0" dirty="0" err="1" smtClean="0"/>
              <a:t>algo</a:t>
            </a:r>
            <a:r>
              <a:rPr lang="fr-FR" baseline="0" dirty="0" smtClean="0"/>
              <a:t> disponibles: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Single: basée sur la distance la plus courte, </a:t>
            </a:r>
            <a:r>
              <a:rPr lang="fr-FR" dirty="0" smtClean="0"/>
              <a:t>on prend le minimum entre 2 points de chaque cluster et on les regroupe, </a:t>
            </a:r>
            <a:r>
              <a:rPr lang="fr-FR" baseline="0" dirty="0" smtClean="0"/>
              <a:t>elle </a:t>
            </a:r>
            <a:r>
              <a:rPr lang="fr-FR" dirty="0" smtClean="0"/>
              <a:t>correspond au choix du "meilleur des cas" (effet de chaîne),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050" dirty="0" smtClean="0"/>
              <a:t>NE PAS UTILISER: Si A et B sont similaires et B et C sont </a:t>
            </a:r>
            <a:r>
              <a:rPr lang="fr-FR" sz="1050" dirty="0" err="1" smtClean="0"/>
              <a:t>similiaires</a:t>
            </a:r>
            <a:r>
              <a:rPr lang="fr-FR" sz="1050" dirty="0" smtClean="0"/>
              <a:t>, cela ne veut pas dire que A et C sont similaire. Par exemple, un texte sur la voltige à cheval peut être similaire à un texte sur les chevaux de courses lui-même similaire à un texte sur les courses de vélo…</a:t>
            </a:r>
            <a:endParaRPr lang="fr-FR" sz="1050" baseline="0" dirty="0" smtClean="0"/>
          </a:p>
          <a:p>
            <a:r>
              <a:rPr lang="fr-FR" baseline="0" dirty="0" smtClean="0"/>
              <a:t>Complete: basée sur la distance la plus longue, </a:t>
            </a:r>
            <a:r>
              <a:rPr lang="fr-FR" dirty="0" smtClean="0"/>
              <a:t>on prend le maximum entre 2 points de chaque cluster, on regroupe les 2 clusters pour lesquels cette distance est la plus courte,</a:t>
            </a:r>
            <a:r>
              <a:rPr lang="fr-FR" baseline="0" dirty="0" smtClean="0"/>
              <a:t> elle </a:t>
            </a:r>
            <a:r>
              <a:rPr lang="fr-FR" dirty="0" smtClean="0"/>
              <a:t>correspond au choix du "pire des cas"</a:t>
            </a:r>
            <a:endParaRPr lang="fr-FR" baseline="0" dirty="0" smtClean="0"/>
          </a:p>
          <a:p>
            <a:r>
              <a:rPr lang="fr-FR" baseline="0" dirty="0" smtClean="0"/>
              <a:t>Ward: </a:t>
            </a:r>
            <a:r>
              <a:rPr lang="fr-FR" dirty="0" err="1" smtClean="0"/>
              <a:t>agrége</a:t>
            </a:r>
            <a:r>
              <a:rPr lang="fr-FR" dirty="0" smtClean="0"/>
              <a:t> deux clusters de manière à </a:t>
            </a:r>
            <a:r>
              <a:rPr lang="fr-FR" b="1" dirty="0" smtClean="0"/>
              <a:t>minimiser</a:t>
            </a:r>
            <a:r>
              <a:rPr lang="fr-FR" dirty="0" smtClean="0"/>
              <a:t> l'augmentation de la variance inter-cluster que cette agrégation entraîne, ainsi il </a:t>
            </a:r>
            <a:r>
              <a:rPr lang="fr-FR" baseline="0" dirty="0" smtClean="0"/>
              <a:t>regroupe les classes ayant des centres de gravités proches</a:t>
            </a:r>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75</a:t>
            </a:fld>
            <a:endParaRPr lang="fr-FR"/>
          </a:p>
        </p:txBody>
      </p:sp>
    </p:spTree>
    <p:extLst>
      <p:ext uri="{BB962C8B-B14F-4D97-AF65-F5344CB8AC3E}">
        <p14:creationId xmlns:p14="http://schemas.microsoft.com/office/powerpoint/2010/main" val="184867161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smtClean="0"/>
              <a:t>Tool</a:t>
            </a:r>
            <a:r>
              <a:rPr lang="fr-FR" dirty="0" smtClean="0"/>
              <a:t> Sam</a:t>
            </a:r>
          </a:p>
          <a:p>
            <a:r>
              <a:rPr lang="fr-FR" dirty="0" smtClean="0"/>
              <a:t>objet </a:t>
            </a:r>
            <a:r>
              <a:rPr lang="fr-FR" dirty="0" err="1" smtClean="0"/>
              <a:t>phyloseq</a:t>
            </a:r>
            <a:r>
              <a:rPr lang="fr-FR" dirty="0" smtClean="0"/>
              <a:t> </a:t>
            </a:r>
            <a:r>
              <a:rPr lang="fr-FR" dirty="0" err="1" smtClean="0"/>
              <a:t>food_normalized.rdata</a:t>
            </a:r>
            <a:r>
              <a:rPr lang="fr-FR" baseline="0" dirty="0" smtClean="0"/>
              <a:t> (raréfié)</a:t>
            </a:r>
          </a:p>
          <a:p>
            <a:r>
              <a:rPr lang="fr-FR" baseline="0" dirty="0" smtClean="0"/>
              <a:t>choisir une distance de beta-div</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choisir une variable pour organiser le graph de sortie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Les 3 </a:t>
            </a:r>
            <a:r>
              <a:rPr lang="fr-FR" baseline="0" dirty="0" err="1" smtClean="0"/>
              <a:t>algo</a:t>
            </a:r>
            <a:r>
              <a:rPr lang="fr-FR" baseline="0" dirty="0" smtClean="0"/>
              <a:t> sont lancés</a:t>
            </a:r>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76</a:t>
            </a:fld>
            <a:endParaRPr lang="fr-FR"/>
          </a:p>
        </p:txBody>
      </p:sp>
    </p:spTree>
    <p:extLst>
      <p:ext uri="{BB962C8B-B14F-4D97-AF65-F5344CB8AC3E}">
        <p14:creationId xmlns:p14="http://schemas.microsoft.com/office/powerpoint/2010/main" val="162961127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77</a:t>
            </a:fld>
            <a:endParaRPr lang="fr-FR"/>
          </a:p>
        </p:txBody>
      </p:sp>
    </p:spTree>
    <p:extLst>
      <p:ext uri="{BB962C8B-B14F-4D97-AF65-F5344CB8AC3E}">
        <p14:creationId xmlns:p14="http://schemas.microsoft.com/office/powerpoint/2010/main" val="111516426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a:t>
            </a:r>
            <a:r>
              <a:rPr lang="fr-FR" dirty="0" err="1" smtClean="0"/>
              <a:t>algo</a:t>
            </a:r>
            <a:r>
              <a:rPr lang="fr-FR" dirty="0" smtClean="0"/>
              <a:t> </a:t>
            </a:r>
            <a:r>
              <a:rPr lang="fr-FR" dirty="0" err="1" smtClean="0"/>
              <a:t>ward</a:t>
            </a:r>
            <a:r>
              <a:rPr lang="fr-FR" dirty="0" smtClean="0"/>
              <a:t> permet de bien classer les communauté en fonction des groupes </a:t>
            </a:r>
            <a:r>
              <a:rPr lang="fr-FR" dirty="0" err="1" smtClean="0"/>
              <a:t>EnvType</a:t>
            </a:r>
            <a:endParaRPr lang="fr-FR" dirty="0" smtClean="0"/>
          </a:p>
          <a:p>
            <a:r>
              <a:rPr lang="fr-FR" dirty="0" smtClean="0"/>
              <a:t>ATTENTION: représentation en dendrogramme, penser à un mobile</a:t>
            </a:r>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78</a:t>
            </a:fld>
            <a:endParaRPr lang="fr-FR"/>
          </a:p>
        </p:txBody>
      </p:sp>
    </p:spTree>
    <p:extLst>
      <p:ext uri="{BB962C8B-B14F-4D97-AF65-F5344CB8AC3E}">
        <p14:creationId xmlns:p14="http://schemas.microsoft.com/office/powerpoint/2010/main" val="33268086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Rejoint les méthodes d'ordinations </a:t>
            </a:r>
            <a:r>
              <a:rPr lang="fr-FR" dirty="0" err="1" smtClean="0"/>
              <a:t>Unifrac</a:t>
            </a:r>
            <a:r>
              <a:rPr lang="fr-FR" dirty="0" smtClean="0"/>
              <a:t> – Ward</a:t>
            </a:r>
          </a:p>
          <a:p>
            <a:r>
              <a:rPr lang="fr-FR" dirty="0" smtClean="0"/>
              <a:t>Les dés de lardons semblent plus proches des produits de la mer</a:t>
            </a:r>
          </a:p>
          <a:p>
            <a:r>
              <a:rPr lang="fr-FR" dirty="0" err="1" smtClean="0"/>
              <a:t>Clustering</a:t>
            </a:r>
            <a:r>
              <a:rPr lang="fr-FR" dirty="0" smtClean="0"/>
              <a:t> prend en compte toute l'information contrairement aux ordinations qui utilisent 2 dimensions</a:t>
            </a:r>
          </a:p>
          <a:p>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79</a:t>
            </a:fld>
            <a:endParaRPr lang="fr-FR"/>
          </a:p>
        </p:txBody>
      </p:sp>
    </p:spTree>
    <p:extLst>
      <p:ext uri="{BB962C8B-B14F-4D97-AF65-F5344CB8AC3E}">
        <p14:creationId xmlns:p14="http://schemas.microsoft.com/office/powerpoint/2010/main" val="249851909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80</a:t>
            </a:fld>
            <a:endParaRPr lang="fr-FR"/>
          </a:p>
        </p:txBody>
      </p:sp>
    </p:spTree>
    <p:extLst>
      <p:ext uri="{BB962C8B-B14F-4D97-AF65-F5344CB8AC3E}">
        <p14:creationId xmlns:p14="http://schemas.microsoft.com/office/powerpoint/2010/main" val="51244794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Maintenant</a:t>
            </a:r>
            <a:r>
              <a:rPr lang="fr-FR" baseline="0" dirty="0" smtClean="0"/>
              <a:t> on va utiliser des test statistiques pour relier nos communautés à nos </a:t>
            </a:r>
            <a:r>
              <a:rPr lang="fr-FR" baseline="0" dirty="0" err="1" smtClean="0"/>
              <a:t>metadata</a:t>
            </a:r>
            <a:endParaRPr lang="fr-FR" baseline="0" dirty="0" smtClean="0"/>
          </a:p>
          <a:p>
            <a:r>
              <a:rPr lang="fr-FR" sz="1200" kern="1200" dirty="0" smtClean="0">
                <a:solidFill>
                  <a:schemeClr val="tx1"/>
                </a:solidFill>
                <a:effectLst/>
                <a:latin typeface="+mn-lt"/>
                <a:ea typeface="+mn-ea"/>
                <a:cs typeface="+mn-cs"/>
              </a:rPr>
              <a:t>C'est la méthode de partitionnement de la diversité</a:t>
            </a:r>
            <a:endParaRPr lang="fr-FR" dirty="0" smtClean="0"/>
          </a:p>
          <a:p>
            <a:r>
              <a:rPr lang="fr-FR" dirty="0" smtClean="0"/>
              <a:t>Est-ce que nos communautés peuvent être expliquée par nos </a:t>
            </a:r>
            <a:r>
              <a:rPr lang="fr-FR" dirty="0" err="1" smtClean="0"/>
              <a:t>metadata</a:t>
            </a:r>
            <a:endParaRPr lang="fr-FR" dirty="0" smtClean="0"/>
          </a:p>
          <a:p>
            <a:r>
              <a:rPr lang="fr-FR" dirty="0" smtClean="0"/>
              <a:t>Quels sont les </a:t>
            </a:r>
            <a:r>
              <a:rPr lang="fr-FR" smtClean="0"/>
              <a:t>effets significatif</a:t>
            </a:r>
            <a:r>
              <a:rPr lang="fr-FR" baseline="0" smtClean="0"/>
              <a:t> sur </a:t>
            </a:r>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81</a:t>
            </a:fld>
            <a:endParaRPr lang="fr-FR"/>
          </a:p>
        </p:txBody>
      </p:sp>
    </p:spTree>
    <p:extLst>
      <p:ext uri="{BB962C8B-B14F-4D97-AF65-F5344CB8AC3E}">
        <p14:creationId xmlns:p14="http://schemas.microsoft.com/office/powerpoint/2010/main" val="242188098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effectLst/>
                <a:latin typeface="+mn-lt"/>
                <a:ea typeface="+mn-ea"/>
                <a:cs typeface="+mn-cs"/>
              </a:rPr>
              <a:t>Nous allons essayer de voir si les différences de composition entre les communautés de différents groupes sont plus fortes qu'attendues en utilisant une matrice de distance.</a:t>
            </a:r>
            <a:endParaRPr lang="fr-FR" dirty="0" smtClean="0"/>
          </a:p>
          <a:p>
            <a:r>
              <a:rPr lang="fr-FR" dirty="0" smtClean="0"/>
              <a:t>Ainsi, dans une situation de composition très différentes,</a:t>
            </a:r>
            <a:r>
              <a:rPr lang="fr-FR" baseline="0" dirty="0" smtClean="0"/>
              <a:t> les diversités intra-groupe doivent être faible et les diversité intergroupe doivent être forte.</a:t>
            </a:r>
            <a:endParaRPr lang="fr-FR" dirty="0" smtClean="0"/>
          </a:p>
          <a:p>
            <a:r>
              <a:rPr lang="fr-FR" dirty="0" smtClean="0"/>
              <a:t>Ex:</a:t>
            </a:r>
            <a:r>
              <a:rPr lang="fr-FR" baseline="0" dirty="0" smtClean="0"/>
              <a:t> 15 échantillons, 3 groupes, on calcule une matrice de distance</a:t>
            </a:r>
          </a:p>
          <a:p>
            <a:r>
              <a:rPr lang="fr-FR" baseline="0" dirty="0" smtClean="0"/>
              <a:t>On projette sur un espace à 2 dimensions, puis on </a:t>
            </a:r>
            <a:r>
              <a:rPr lang="fr-FR" sz="1200" kern="1200" dirty="0" smtClean="0">
                <a:solidFill>
                  <a:schemeClr val="tx1"/>
                </a:solidFill>
                <a:effectLst/>
                <a:latin typeface="+mn-lt"/>
                <a:ea typeface="+mn-ea"/>
                <a:cs typeface="+mn-cs"/>
              </a:rPr>
              <a:t>regarde si la variabilité totale de mes échantillons est plus grande entre groupes plutôt qu'au sein d'un groupe. </a:t>
            </a:r>
          </a:p>
          <a:p>
            <a:r>
              <a:rPr lang="fr-FR" sz="1200" kern="1200" dirty="0" smtClean="0">
                <a:solidFill>
                  <a:schemeClr val="tx1"/>
                </a:solidFill>
                <a:effectLst/>
                <a:latin typeface="+mn-lt"/>
                <a:ea typeface="+mn-ea"/>
                <a:cs typeface="+mn-cs"/>
              </a:rPr>
              <a:t>L'idée de comparer les distances intra-groupe avec les distances </a:t>
            </a:r>
            <a:r>
              <a:rPr lang="fr-FR" sz="1200" kern="1200" dirty="0" err="1" smtClean="0">
                <a:solidFill>
                  <a:schemeClr val="tx1"/>
                </a:solidFill>
                <a:effectLst/>
                <a:latin typeface="+mn-lt"/>
                <a:ea typeface="+mn-ea"/>
                <a:cs typeface="+mn-cs"/>
              </a:rPr>
              <a:t>inter-groupes</a:t>
            </a:r>
            <a:endParaRPr lang="fr-FR"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Pour cela on utilise </a:t>
            </a:r>
            <a:r>
              <a:rPr lang="fr-FR" sz="1200" kern="1200" dirty="0" smtClean="0">
                <a:solidFill>
                  <a:schemeClr val="tx1"/>
                </a:solidFill>
                <a:effectLst/>
                <a:latin typeface="+mn-lt"/>
                <a:ea typeface="+mn-ea"/>
                <a:cs typeface="+mn-cs"/>
              </a:rPr>
              <a:t>les méthodes de type ANOVA par permutation.</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82</a:t>
            </a:fld>
            <a:endParaRPr lang="fr-FR"/>
          </a:p>
        </p:txBody>
      </p:sp>
    </p:spTree>
    <p:extLst>
      <p:ext uri="{BB962C8B-B14F-4D97-AF65-F5344CB8AC3E}">
        <p14:creationId xmlns:p14="http://schemas.microsoft.com/office/powerpoint/2010/main" val="393546322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Méthode utilise la </a:t>
            </a:r>
            <a:r>
              <a:rPr lang="fr-FR" baseline="0" dirty="0" smtClean="0"/>
              <a:t>matrice de distance:</a:t>
            </a:r>
          </a:p>
          <a:p>
            <a:r>
              <a:rPr lang="fr-FR" baseline="0" dirty="0" smtClean="0"/>
              <a:t>Même principe qu'une ANOVA mais la variable réponse une matrice de distance entre les communautés</a:t>
            </a:r>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83</a:t>
            </a:fld>
            <a:endParaRPr lang="fr-FR"/>
          </a:p>
        </p:txBody>
      </p:sp>
    </p:spTree>
    <p:extLst>
      <p:ext uri="{BB962C8B-B14F-4D97-AF65-F5344CB8AC3E}">
        <p14:creationId xmlns:p14="http://schemas.microsoft.com/office/powerpoint/2010/main" val="3586618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Taxon </a:t>
            </a:r>
            <a:r>
              <a:rPr lang="fr-FR" dirty="0" err="1" smtClean="0"/>
              <a:t>greengenes</a:t>
            </a:r>
            <a:r>
              <a:rPr lang="fr-FR" dirty="0" smtClean="0"/>
              <a:t>, phylum </a:t>
            </a:r>
            <a:r>
              <a:rPr lang="fr-FR" dirty="0" smtClean="0">
                <a:sym typeface="Wingdings" panose="05000000000000000000" pitchFamily="2" charset="2"/>
              </a:rPr>
              <a:t> espèce</a:t>
            </a:r>
          </a:p>
          <a:p>
            <a:r>
              <a:rPr lang="fr-FR" dirty="0" smtClean="0">
                <a:sym typeface="Wingdings" panose="05000000000000000000" pitchFamily="2" charset="2"/>
              </a:rPr>
              <a:t>Beaucoup de petits clusters (</a:t>
            </a:r>
            <a:r>
              <a:rPr lang="fr-FR" dirty="0" err="1" smtClean="0">
                <a:sym typeface="Wingdings" panose="05000000000000000000" pitchFamily="2" charset="2"/>
              </a:rPr>
              <a:t>cf</a:t>
            </a:r>
            <a:r>
              <a:rPr lang="fr-FR" dirty="0" smtClean="0">
                <a:sym typeface="Wingdings" panose="05000000000000000000" pitchFamily="2" charset="2"/>
              </a:rPr>
              <a:t> </a:t>
            </a:r>
            <a:r>
              <a:rPr lang="fr-FR" dirty="0" err="1" smtClean="0">
                <a:sym typeface="Wingdings" panose="05000000000000000000" pitchFamily="2" charset="2"/>
              </a:rPr>
              <a:t>boxplot</a:t>
            </a:r>
            <a:r>
              <a:rPr lang="fr-FR" dirty="0" smtClean="0">
                <a:sym typeface="Wingdings" panose="05000000000000000000" pitchFamily="2" charset="2"/>
              </a:rPr>
              <a:t>)</a:t>
            </a:r>
          </a:p>
          <a:p>
            <a:r>
              <a:rPr lang="fr-FR" dirty="0" smtClean="0">
                <a:sym typeface="Wingdings" panose="05000000000000000000" pitchFamily="2" charset="2"/>
              </a:rPr>
              <a:t>Tailles de cluster taille entre 13 et</a:t>
            </a:r>
            <a:r>
              <a:rPr lang="fr-FR" baseline="0" dirty="0" smtClean="0">
                <a:sym typeface="Wingdings" panose="05000000000000000000" pitchFamily="2" charset="2"/>
              </a:rPr>
              <a:t> 112 000 très abondant</a:t>
            </a:r>
          </a:p>
          <a:p>
            <a:r>
              <a:rPr lang="fr-FR" baseline="0" dirty="0" smtClean="0">
                <a:sym typeface="Wingdings" panose="05000000000000000000" pitchFamily="2" charset="2"/>
              </a:rPr>
              <a:t>onglet </a:t>
            </a:r>
            <a:r>
              <a:rPr lang="fr-FR" baseline="0" dirty="0" err="1" smtClean="0">
                <a:sym typeface="Wingdings" panose="05000000000000000000" pitchFamily="2" charset="2"/>
              </a:rPr>
              <a:t>Sample</a:t>
            </a:r>
            <a:r>
              <a:rPr lang="fr-FR" baseline="0" dirty="0" smtClean="0">
                <a:sym typeface="Wingdings" panose="05000000000000000000" pitchFamily="2" charset="2"/>
              </a:rPr>
              <a:t> distribution: </a:t>
            </a:r>
          </a:p>
          <a:p>
            <a:pPr marL="171450" indent="-171450">
              <a:buFontTx/>
              <a:buChar char="-"/>
            </a:pPr>
            <a:r>
              <a:rPr lang="fr-FR" baseline="0" dirty="0" smtClean="0">
                <a:sym typeface="Wingdings" panose="05000000000000000000" pitchFamily="2" charset="2"/>
              </a:rPr>
              <a:t> total clusters: variables entre 70 et 281</a:t>
            </a:r>
          </a:p>
          <a:p>
            <a:pPr marL="171450" indent="-171450">
              <a:buFontTx/>
              <a:buChar char="-"/>
            </a:pPr>
            <a:r>
              <a:rPr lang="fr-FR" baseline="0" dirty="0" smtClean="0">
                <a:sym typeface="Wingdings" panose="05000000000000000000" pitchFamily="2" charset="2"/>
              </a:rPr>
              <a:t> total </a:t>
            </a:r>
            <a:r>
              <a:rPr lang="fr-FR" baseline="0" dirty="0" err="1" smtClean="0">
                <a:sym typeface="Wingdings" panose="05000000000000000000" pitchFamily="2" charset="2"/>
              </a:rPr>
              <a:t>sequences</a:t>
            </a:r>
            <a:r>
              <a:rPr lang="fr-FR" baseline="0" dirty="0" smtClean="0">
                <a:sym typeface="Wingdings" panose="05000000000000000000" pitchFamily="2" charset="2"/>
              </a:rPr>
              <a:t> profondeurs équivalentes</a:t>
            </a:r>
          </a:p>
          <a:p>
            <a:pPr marL="171450" indent="-171450">
              <a:buFontTx/>
              <a:buChar char="-"/>
            </a:pPr>
            <a:r>
              <a:rPr lang="fr-FR" baseline="0" dirty="0" smtClean="0">
                <a:sym typeface="Wingdings" panose="05000000000000000000" pitchFamily="2" charset="2"/>
              </a:rPr>
              <a:t> </a:t>
            </a:r>
            <a:r>
              <a:rPr lang="fr-FR" baseline="0" dirty="0" err="1" smtClean="0">
                <a:sym typeface="Wingdings" panose="05000000000000000000" pitchFamily="2" charset="2"/>
              </a:rPr>
              <a:t>owned</a:t>
            </a:r>
            <a:r>
              <a:rPr lang="fr-FR" baseline="0" dirty="0" smtClean="0">
                <a:sym typeface="Wingdings" panose="05000000000000000000" pitchFamily="2" charset="2"/>
              </a:rPr>
              <a:t> clusters, pas d'OTU spécifique à une communauté</a:t>
            </a:r>
          </a:p>
          <a:p>
            <a:r>
              <a:rPr lang="fr-FR" baseline="0" dirty="0" smtClean="0">
                <a:sym typeface="Wingdings" panose="05000000000000000000" pitchFamily="2" charset="2"/>
              </a:rPr>
              <a:t>Arbre: trop d'échantillon, manque </a:t>
            </a:r>
            <a:r>
              <a:rPr lang="fr-FR" baseline="0" dirty="0" err="1" smtClean="0">
                <a:sym typeface="Wingdings" panose="05000000000000000000" pitchFamily="2" charset="2"/>
              </a:rPr>
              <a:t>identif</a:t>
            </a:r>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10</a:t>
            </a:fld>
            <a:endParaRPr lang="fr-FR"/>
          </a:p>
        </p:txBody>
      </p:sp>
    </p:spTree>
    <p:extLst>
      <p:ext uri="{BB962C8B-B14F-4D97-AF65-F5344CB8AC3E}">
        <p14:creationId xmlns:p14="http://schemas.microsoft.com/office/powerpoint/2010/main" val="5990470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smtClean="0"/>
              <a:t>Tool</a:t>
            </a:r>
            <a:r>
              <a:rPr lang="fr-FR" dirty="0" smtClean="0"/>
              <a:t> </a:t>
            </a:r>
            <a:r>
              <a:rPr lang="fr-FR" dirty="0" err="1" smtClean="0"/>
              <a:t>Multivariate</a:t>
            </a:r>
            <a:r>
              <a:rPr lang="fr-FR" dirty="0" smtClean="0"/>
              <a:t> ANOVA</a:t>
            </a:r>
          </a:p>
          <a:p>
            <a:r>
              <a:rPr lang="fr-FR" dirty="0" smtClean="0"/>
              <a:t>objet </a:t>
            </a:r>
            <a:r>
              <a:rPr lang="fr-FR" dirty="0" err="1" smtClean="0"/>
              <a:t>phyloseq</a:t>
            </a:r>
            <a:r>
              <a:rPr lang="fr-FR" dirty="0" smtClean="0"/>
              <a:t> </a:t>
            </a:r>
            <a:r>
              <a:rPr lang="fr-FR" dirty="0" err="1" smtClean="0"/>
              <a:t>food_normalized.rdata</a:t>
            </a:r>
            <a:r>
              <a:rPr lang="fr-FR" baseline="0" dirty="0" smtClean="0"/>
              <a:t> (raréfié)</a:t>
            </a:r>
          </a:p>
          <a:p>
            <a:r>
              <a:rPr lang="fr-FR" baseline="0" dirty="0" smtClean="0"/>
              <a:t>choisir une distance de beta-div a priori "intéressante"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choisir la ou les variables explicatives (modèle)</a:t>
            </a:r>
          </a:p>
          <a:p>
            <a:r>
              <a:rPr lang="fr-FR" baseline="0" dirty="0" smtClean="0"/>
              <a:t>On veut par exemple savoir si le facteur </a:t>
            </a:r>
            <a:r>
              <a:rPr lang="fr-FR" baseline="0" dirty="0" err="1" smtClean="0"/>
              <a:t>EnvType</a:t>
            </a:r>
            <a:r>
              <a:rPr lang="fr-FR" baseline="0" dirty="0" smtClean="0"/>
              <a:t> a une influence sur la beta-div (variance) en </a:t>
            </a:r>
            <a:r>
              <a:rPr lang="fr-FR" baseline="0" dirty="0" err="1" smtClean="0"/>
              <a:t>prennant</a:t>
            </a:r>
            <a:r>
              <a:rPr lang="fr-FR" baseline="0" dirty="0" smtClean="0"/>
              <a:t> distance </a:t>
            </a:r>
            <a:r>
              <a:rPr lang="fr-FR" baseline="0" dirty="0" err="1" smtClean="0"/>
              <a:t>unifrac</a:t>
            </a:r>
            <a:endParaRPr lang="fr-FR"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84</a:t>
            </a:fld>
            <a:endParaRPr lang="fr-FR"/>
          </a:p>
        </p:txBody>
      </p:sp>
    </p:spTree>
    <p:extLst>
      <p:ext uri="{BB962C8B-B14F-4D97-AF65-F5344CB8AC3E}">
        <p14:creationId xmlns:p14="http://schemas.microsoft.com/office/powerpoint/2010/main" val="7146773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smtClean="0"/>
              <a:t>On peut faire des modèles plus complexes, attention chaque facteur est évalué séquentiellement, c'est ordre dépendant.</a:t>
            </a:r>
          </a:p>
          <a:p>
            <a:r>
              <a:rPr lang="fr-FR" baseline="0" dirty="0" smtClean="0"/>
              <a:t>Avec </a:t>
            </a:r>
            <a:r>
              <a:rPr lang="fr-FR" baseline="0" dirty="0" err="1" smtClean="0"/>
              <a:t>EnvType</a:t>
            </a:r>
            <a:r>
              <a:rPr lang="fr-FR" baseline="0" dirty="0" smtClean="0"/>
              <a:t> on a une p-value très basse 3*** donc effet significatif de </a:t>
            </a:r>
            <a:r>
              <a:rPr lang="fr-FR" baseline="0" dirty="0" err="1" smtClean="0"/>
              <a:t>EnvType</a:t>
            </a:r>
            <a:r>
              <a:rPr lang="fr-FR" baseline="0" dirty="0" smtClean="0"/>
              <a:t>. Il y a au moins un </a:t>
            </a:r>
            <a:r>
              <a:rPr lang="fr-FR" baseline="0" dirty="0" err="1" smtClean="0"/>
              <a:t>EnvType</a:t>
            </a:r>
            <a:r>
              <a:rPr lang="fr-FR" baseline="0" dirty="0" smtClean="0"/>
              <a:t> différent des autres. Ce facteur explique 62% de la variance du </a:t>
            </a:r>
            <a:r>
              <a:rPr lang="fr-FR" baseline="0" dirty="0" err="1" smtClean="0"/>
              <a:t>mdèle</a:t>
            </a:r>
            <a:r>
              <a:rPr lang="fr-FR"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Avec </a:t>
            </a:r>
            <a:r>
              <a:rPr lang="fr-FR" baseline="0" dirty="0" err="1" smtClean="0"/>
              <a:t>FoodType</a:t>
            </a:r>
            <a:r>
              <a:rPr lang="fr-FR" baseline="0" dirty="0" smtClean="0"/>
              <a:t> on a une p-value très basse 3*** donc effet significatif de </a:t>
            </a:r>
            <a:r>
              <a:rPr lang="fr-FR" baseline="0" dirty="0" err="1" smtClean="0"/>
              <a:t>FoodType</a:t>
            </a:r>
            <a:r>
              <a:rPr lang="fr-FR" baseline="0" dirty="0" smtClean="0"/>
              <a:t>. Il y a au moins un </a:t>
            </a:r>
            <a:r>
              <a:rPr lang="fr-FR" baseline="0" dirty="0" err="1" smtClean="0"/>
              <a:t>FoodType</a:t>
            </a:r>
            <a:r>
              <a:rPr lang="fr-FR" baseline="0" dirty="0" smtClean="0"/>
              <a:t> différent des autres. Ce facteur explique seulement 18% de la variance du modèle.</a:t>
            </a:r>
          </a:p>
          <a:p>
            <a:r>
              <a:rPr lang="fr-FR" baseline="0" dirty="0" smtClean="0"/>
              <a:t>Pas tous le même résultat à cause des permutations.</a:t>
            </a:r>
          </a:p>
          <a:p>
            <a:r>
              <a:rPr lang="fr-FR" baseline="0" dirty="0" smtClean="0"/>
              <a:t>Hypothèses:</a:t>
            </a:r>
          </a:p>
          <a:p>
            <a:r>
              <a:rPr lang="fr-FR" baseline="0" dirty="0" smtClean="0"/>
              <a:t>Test les moyennes des 2 groupes, ne teste pas les effets de dispersion. Pour cela fonction </a:t>
            </a:r>
            <a:r>
              <a:rPr lang="fr-FR" baseline="0" dirty="0" err="1" smtClean="0"/>
              <a:t>betadisper</a:t>
            </a:r>
            <a:r>
              <a:rPr lang="fr-FR" baseline="0" dirty="0" smtClean="0"/>
              <a:t>() package </a:t>
            </a:r>
            <a:r>
              <a:rPr lang="fr-FR" baseline="0" dirty="0" err="1" smtClean="0"/>
              <a:t>vegan</a:t>
            </a:r>
            <a:endParaRPr lang="fr-FR" baseline="0" dirty="0" smtClean="0"/>
          </a:p>
          <a:p>
            <a:endParaRPr lang="fr-FR" baseline="0" dirty="0" smtClean="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85</a:t>
            </a:fld>
            <a:endParaRPr lang="fr-FR"/>
          </a:p>
        </p:txBody>
      </p:sp>
    </p:spTree>
    <p:extLst>
      <p:ext uri="{BB962C8B-B14F-4D97-AF65-F5344CB8AC3E}">
        <p14:creationId xmlns:p14="http://schemas.microsoft.com/office/powerpoint/2010/main" val="390306339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err="1" smtClean="0">
                <a:latin typeface="+mn-lt"/>
              </a:rPr>
              <a:t>sample</a:t>
            </a:r>
            <a:r>
              <a:rPr lang="fr-FR" sz="1200" dirty="0" smtClean="0">
                <a:latin typeface="+mn-lt"/>
              </a:rPr>
              <a:t> composition : </a:t>
            </a:r>
            <a:r>
              <a:rPr lang="fr-FR" sz="1200" dirty="0" err="1" smtClean="0">
                <a:latin typeface="+mn-lt"/>
              </a:rPr>
              <a:t>barplot</a:t>
            </a:r>
            <a:endParaRPr lang="fr-FR" sz="1200" dirty="0" smtClean="0">
              <a:latin typeface="+mn-lt"/>
            </a:endParaRPr>
          </a:p>
          <a:p>
            <a:r>
              <a:rPr lang="fr-FR" sz="1000" kern="1200" spc="-50" dirty="0" err="1" smtClean="0">
                <a:solidFill>
                  <a:schemeClr val="tx1">
                    <a:lumMod val="75000"/>
                    <a:lumOff val="25000"/>
                  </a:schemeClr>
                </a:solidFill>
                <a:latin typeface="+mn-lt"/>
                <a:ea typeface="+mn-ea"/>
                <a:cs typeface="+mn-cs"/>
              </a:rPr>
              <a:t>sample</a:t>
            </a:r>
            <a:r>
              <a:rPr lang="fr-FR" sz="1000" kern="1200" spc="-50" dirty="0" smtClean="0">
                <a:solidFill>
                  <a:schemeClr val="tx1">
                    <a:lumMod val="75000"/>
                    <a:lumOff val="25000"/>
                  </a:schemeClr>
                </a:solidFill>
                <a:latin typeface="+mn-lt"/>
                <a:ea typeface="+mn-ea"/>
                <a:cs typeface="+mn-cs"/>
              </a:rPr>
              <a:t> </a:t>
            </a:r>
            <a:r>
              <a:rPr lang="fr-FR" sz="1000" kern="1200" spc="-50" dirty="0" err="1" smtClean="0">
                <a:solidFill>
                  <a:schemeClr val="tx1">
                    <a:lumMod val="75000"/>
                    <a:lumOff val="25000"/>
                  </a:schemeClr>
                </a:solidFill>
                <a:latin typeface="+mn-lt"/>
                <a:ea typeface="+mn-ea"/>
                <a:cs typeface="+mn-cs"/>
              </a:rPr>
              <a:t>diversities</a:t>
            </a:r>
            <a:r>
              <a:rPr lang="fr-FR" sz="1000" kern="1200" spc="-50" dirty="0" smtClean="0">
                <a:solidFill>
                  <a:schemeClr val="tx1">
                    <a:lumMod val="75000"/>
                    <a:lumOff val="25000"/>
                  </a:schemeClr>
                </a:solidFill>
                <a:latin typeface="+mn-lt"/>
                <a:ea typeface="+mn-ea"/>
                <a:cs typeface="+mn-cs"/>
              </a:rPr>
              <a:t> : alpha div</a:t>
            </a:r>
          </a:p>
          <a:p>
            <a:r>
              <a:rPr lang="fr-FR" sz="1000" kern="1200" spc="-50" dirty="0" err="1" smtClean="0">
                <a:solidFill>
                  <a:schemeClr val="tx1">
                    <a:lumMod val="75000"/>
                    <a:lumOff val="25000"/>
                  </a:schemeClr>
                </a:solidFill>
                <a:latin typeface="+mn-lt"/>
                <a:ea typeface="+mn-ea"/>
                <a:cs typeface="+mn-cs"/>
              </a:rPr>
              <a:t>samples</a:t>
            </a:r>
            <a:r>
              <a:rPr lang="fr-FR" sz="1000" kern="1200" spc="-50" dirty="0" smtClean="0">
                <a:solidFill>
                  <a:schemeClr val="tx1">
                    <a:lumMod val="75000"/>
                    <a:lumOff val="25000"/>
                  </a:schemeClr>
                </a:solidFill>
                <a:latin typeface="+mn-lt"/>
                <a:ea typeface="+mn-ea"/>
                <a:cs typeface="+mn-cs"/>
              </a:rPr>
              <a:t> </a:t>
            </a:r>
            <a:r>
              <a:rPr lang="fr-FR" sz="1000" kern="1200" spc="-50" dirty="0" err="1" smtClean="0">
                <a:solidFill>
                  <a:schemeClr val="tx1">
                    <a:lumMod val="75000"/>
                    <a:lumOff val="25000"/>
                  </a:schemeClr>
                </a:solidFill>
                <a:latin typeface="+mn-lt"/>
                <a:ea typeface="+mn-ea"/>
                <a:cs typeface="+mn-cs"/>
              </a:rPr>
              <a:t>dissimilarity</a:t>
            </a:r>
            <a:r>
              <a:rPr lang="fr-FR" sz="1000" kern="1200" spc="-50" dirty="0" smtClean="0">
                <a:solidFill>
                  <a:schemeClr val="tx1">
                    <a:lumMod val="75000"/>
                    <a:lumOff val="25000"/>
                  </a:schemeClr>
                </a:solidFill>
                <a:latin typeface="+mn-lt"/>
                <a:ea typeface="+mn-ea"/>
                <a:cs typeface="+mn-cs"/>
              </a:rPr>
              <a:t> :  beta div</a:t>
            </a:r>
          </a:p>
          <a:p>
            <a:r>
              <a:rPr lang="en-US" sz="1000" kern="1200" spc="-50" dirty="0" smtClean="0">
                <a:solidFill>
                  <a:schemeClr val="tx1">
                    <a:lumMod val="75000"/>
                    <a:lumOff val="25000"/>
                  </a:schemeClr>
                </a:solidFill>
                <a:latin typeface="+mn-lt"/>
                <a:ea typeface="+mn-ea"/>
                <a:cs typeface="+mn-cs"/>
              </a:rPr>
              <a:t>relation between species or communities: ordination plot</a:t>
            </a:r>
          </a:p>
          <a:p>
            <a:r>
              <a:rPr lang="en-US" sz="800" kern="1200" spc="-50" dirty="0" smtClean="0">
                <a:solidFill>
                  <a:schemeClr val="tx1">
                    <a:lumMod val="75000"/>
                    <a:lumOff val="25000"/>
                  </a:schemeClr>
                </a:solidFill>
                <a:latin typeface="+mn-lt"/>
                <a:ea typeface="+mn-ea"/>
                <a:cs typeface="+mn-cs"/>
              </a:rPr>
              <a:t>communities cluster : clustering</a:t>
            </a:r>
          </a:p>
          <a:p>
            <a:r>
              <a:rPr lang="en-US" sz="1000" kern="1200" spc="-50" dirty="0" smtClean="0">
                <a:solidFill>
                  <a:schemeClr val="tx1">
                    <a:lumMod val="75000"/>
                    <a:lumOff val="25000"/>
                  </a:schemeClr>
                </a:solidFill>
                <a:latin typeface="+mn-lt"/>
                <a:ea typeface="+mn-ea"/>
                <a:cs typeface="+mn-cs"/>
              </a:rPr>
              <a:t>variable influence the diversity : Multivariate </a:t>
            </a:r>
            <a:r>
              <a:rPr lang="en-US" sz="1000" kern="1200" spc="-50" dirty="0" err="1" smtClean="0">
                <a:solidFill>
                  <a:schemeClr val="tx1">
                    <a:lumMod val="75000"/>
                    <a:lumOff val="25000"/>
                  </a:schemeClr>
                </a:solidFill>
                <a:latin typeface="+mn-lt"/>
                <a:ea typeface="+mn-ea"/>
                <a:cs typeface="+mn-cs"/>
              </a:rPr>
              <a:t>anova</a:t>
            </a:r>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86</a:t>
            </a:fld>
            <a:endParaRPr lang="fr-FR"/>
          </a:p>
        </p:txBody>
      </p:sp>
    </p:spTree>
    <p:extLst>
      <p:ext uri="{BB962C8B-B14F-4D97-AF65-F5344CB8AC3E}">
        <p14:creationId xmlns:p14="http://schemas.microsoft.com/office/powerpoint/2010/main" val="373175318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Jeu</a:t>
            </a:r>
            <a:r>
              <a:rPr lang="fr-FR" baseline="0" dirty="0" smtClean="0"/>
              <a:t> de données réel </a:t>
            </a:r>
            <a:r>
              <a:rPr lang="fr-FR" baseline="0" dirty="0" err="1" smtClean="0"/>
              <a:t>publi</a:t>
            </a:r>
            <a:r>
              <a:rPr lang="fr-FR" baseline="0" dirty="0" smtClean="0"/>
              <a:t> de Mach 2015</a:t>
            </a:r>
          </a:p>
          <a:p>
            <a:r>
              <a:rPr lang="fr-FR" baseline="0" dirty="0" smtClean="0"/>
              <a:t>16S sur microbiote intestinal de porcelets, étude de l'impact du sevrage sur communautés bactériennes</a:t>
            </a:r>
          </a:p>
          <a:p>
            <a:r>
              <a:rPr lang="fr-FR" baseline="0" dirty="0" smtClean="0"/>
              <a:t>roche 454, </a:t>
            </a:r>
          </a:p>
          <a:p>
            <a:r>
              <a:rPr lang="fr-FR" baseline="0" dirty="0" smtClean="0"/>
              <a:t>31 porcelets suivis dans le temps</a:t>
            </a:r>
          </a:p>
          <a:p>
            <a:r>
              <a:rPr lang="fr-FR" baseline="0" dirty="0" smtClean="0"/>
              <a:t>variable temps: 4 de prélèvements dont un avant sevrage D14</a:t>
            </a:r>
          </a:p>
          <a:p>
            <a:r>
              <a:rPr lang="fr-FR" baseline="0" dirty="0" smtClean="0"/>
              <a:t>variable sevré/non sevré</a:t>
            </a:r>
          </a:p>
          <a:p>
            <a:r>
              <a:rPr lang="fr-FR" baseline="0" dirty="0" smtClean="0"/>
              <a:t>variable </a:t>
            </a:r>
            <a:r>
              <a:rPr lang="fr-FR" baseline="0" dirty="0" err="1" smtClean="0"/>
              <a:t>sex</a:t>
            </a:r>
            <a:endParaRPr lang="fr-FR" baseline="0" dirty="0" smtClean="0"/>
          </a:p>
          <a:p>
            <a:pPr marL="171450" indent="-171450">
              <a:buFont typeface="Symbol" panose="05050102010706020507" pitchFamily="18" charset="2"/>
              <a:buChar char="Þ"/>
            </a:pPr>
            <a:r>
              <a:rPr lang="fr-FR" baseline="0" dirty="0" smtClean="0"/>
              <a:t>155 échantillons</a:t>
            </a:r>
          </a:p>
          <a:p>
            <a:pPr marL="171450" indent="-171450">
              <a:buFont typeface="Symbol" panose="05050102010706020507" pitchFamily="18" charset="2"/>
              <a:buChar char="Þ"/>
            </a:pPr>
            <a:r>
              <a:rPr lang="fr-FR" baseline="0" dirty="0" smtClean="0"/>
              <a:t>Affiliation sur </a:t>
            </a:r>
            <a:r>
              <a:rPr lang="fr-FR" baseline="0" dirty="0" err="1" smtClean="0"/>
              <a:t>greengenes</a:t>
            </a:r>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90</a:t>
            </a:fld>
            <a:endParaRPr lang="fr-FR"/>
          </a:p>
        </p:txBody>
      </p:sp>
    </p:spTree>
    <p:extLst>
      <p:ext uri="{BB962C8B-B14F-4D97-AF65-F5344CB8AC3E}">
        <p14:creationId xmlns:p14="http://schemas.microsoft.com/office/powerpoint/2010/main" val="75795585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smtClean="0"/>
              <a:t>dataset</a:t>
            </a:r>
            <a:r>
              <a:rPr lang="fr-FR" dirty="0" smtClean="0"/>
              <a:t> dispo dans espace formation</a:t>
            </a:r>
          </a:p>
          <a:p>
            <a:r>
              <a:rPr lang="fr-FR" dirty="0" err="1" smtClean="0"/>
              <a:t>biom</a:t>
            </a:r>
            <a:r>
              <a:rPr lang="fr-FR" dirty="0" smtClean="0"/>
              <a:t>,</a:t>
            </a:r>
            <a:r>
              <a:rPr lang="fr-FR" baseline="0" dirty="0" smtClean="0"/>
              <a:t> </a:t>
            </a:r>
            <a:r>
              <a:rPr lang="fr-FR" baseline="0" dirty="0" err="1" smtClean="0"/>
              <a:t>metadata</a:t>
            </a:r>
            <a:r>
              <a:rPr lang="fr-FR" baseline="0" dirty="0" smtClean="0"/>
              <a:t>, </a:t>
            </a:r>
            <a:r>
              <a:rPr lang="fr-FR" baseline="0" dirty="0" err="1" smtClean="0"/>
              <a:t>tree</a:t>
            </a:r>
            <a:endParaRPr lang="fr-FR" baseline="0" dirty="0" smtClean="0"/>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91</a:t>
            </a:fld>
            <a:endParaRPr lang="fr-FR"/>
          </a:p>
        </p:txBody>
      </p:sp>
    </p:spTree>
    <p:extLst>
      <p:ext uri="{BB962C8B-B14F-4D97-AF65-F5344CB8AC3E}">
        <p14:creationId xmlns:p14="http://schemas.microsoft.com/office/powerpoint/2010/main" val="41689252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Attention au nombre de rangs</a:t>
            </a:r>
            <a:r>
              <a:rPr lang="fr-FR" baseline="0" dirty="0" smtClean="0"/>
              <a:t> </a:t>
            </a:r>
            <a:r>
              <a:rPr lang="fr-FR" baseline="0" dirty="0" err="1" smtClean="0"/>
              <a:t>taxo</a:t>
            </a:r>
            <a:r>
              <a:rPr lang="fr-FR" baseline="0" dirty="0" smtClean="0"/>
              <a:t>, s'arrête au genre voir fichier </a:t>
            </a:r>
            <a:r>
              <a:rPr lang="fr-FR" baseline="0" dirty="0" err="1" smtClean="0"/>
              <a:t>biom</a:t>
            </a:r>
            <a:r>
              <a:rPr lang="fr-FR" baseline="0" dirty="0" smtClean="0"/>
              <a:t> to </a:t>
            </a:r>
            <a:r>
              <a:rPr lang="fr-FR" baseline="0" dirty="0" err="1" smtClean="0"/>
              <a:t>tsv</a:t>
            </a:r>
            <a:endParaRPr lang="fr-FR" baseline="0" dirty="0" smtClean="0"/>
          </a:p>
          <a:p>
            <a:r>
              <a:rPr lang="fr-FR" baseline="0" dirty="0" smtClean="0"/>
              <a:t>forte variabilité dans le nombre de clusters par </a:t>
            </a:r>
            <a:r>
              <a:rPr lang="fr-FR" baseline="0" dirty="0" err="1" smtClean="0"/>
              <a:t>éch</a:t>
            </a:r>
            <a:r>
              <a:rPr lang="fr-FR" baseline="0" dirty="0" smtClean="0"/>
              <a:t> (57 à 453)</a:t>
            </a:r>
          </a:p>
          <a:p>
            <a:r>
              <a:rPr lang="fr-FR" baseline="0" dirty="0" smtClean="0"/>
              <a:t>30% des OTU ont 1 </a:t>
            </a:r>
            <a:r>
              <a:rPr lang="fr-FR" baseline="0" dirty="0" err="1" smtClean="0"/>
              <a:t>séq</a:t>
            </a:r>
            <a:endParaRPr lang="fr-FR" baseline="0" dirty="0" smtClean="0"/>
          </a:p>
          <a:p>
            <a:r>
              <a:rPr lang="fr-FR" baseline="0" dirty="0" smtClean="0"/>
              <a:t>peu d'OTU spécifique à chaque échantillon</a:t>
            </a:r>
          </a:p>
          <a:p>
            <a:r>
              <a:rPr lang="fr-FR" baseline="0" dirty="0" smtClean="0"/>
              <a:t>arbre </a:t>
            </a:r>
            <a:r>
              <a:rPr lang="fr-FR" baseline="0" dirty="0" err="1" smtClean="0"/>
              <a:t>clustering</a:t>
            </a:r>
            <a:r>
              <a:rPr lang="fr-FR" baseline="0" dirty="0" smtClean="0"/>
              <a:t> </a:t>
            </a:r>
            <a:r>
              <a:rPr lang="fr-FR" baseline="0" dirty="0" err="1" smtClean="0"/>
              <a:t>hierarchique</a:t>
            </a:r>
            <a:r>
              <a:rPr lang="fr-FR" baseline="0" dirty="0" smtClean="0"/>
              <a:t>: SF4481</a:t>
            </a:r>
          </a:p>
          <a:p>
            <a:endParaRPr lang="fr-FR" baseline="0" dirty="0" smtClean="0"/>
          </a:p>
          <a:p>
            <a:r>
              <a:rPr lang="fr-FR" baseline="0" dirty="0" smtClean="0"/>
              <a:t>6 rangs </a:t>
            </a:r>
            <a:r>
              <a:rPr lang="fr-FR" baseline="0" dirty="0" err="1" smtClean="0"/>
              <a:t>taxo</a:t>
            </a:r>
            <a:r>
              <a:rPr lang="fr-FR" baseline="0" dirty="0" smtClean="0"/>
              <a:t> pas d'espèce</a:t>
            </a:r>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92</a:t>
            </a:fld>
            <a:endParaRPr lang="fr-FR"/>
          </a:p>
        </p:txBody>
      </p:sp>
    </p:spTree>
    <p:extLst>
      <p:ext uri="{BB962C8B-B14F-4D97-AF65-F5344CB8AC3E}">
        <p14:creationId xmlns:p14="http://schemas.microsoft.com/office/powerpoint/2010/main" val="145026476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Nb </a:t>
            </a:r>
            <a:r>
              <a:rPr lang="fr-FR" baseline="0" dirty="0" err="1" smtClean="0"/>
              <a:t>séq</a:t>
            </a:r>
            <a:r>
              <a:rPr lang="fr-FR" baseline="0" dirty="0" smtClean="0"/>
              <a:t> total entre 1 056 et 3 298, =&gt; 454 profondeur de séquençage pas homogène, perd la moitié des séquences</a:t>
            </a:r>
          </a:p>
          <a:p>
            <a:r>
              <a:rPr lang="fr-FR" dirty="0" smtClean="0"/>
              <a:t>La raréfaction</a:t>
            </a:r>
            <a:r>
              <a:rPr lang="fr-FR" baseline="0" dirty="0" smtClean="0"/>
              <a:t> enlève 1029 OTU, probablement que des singletons</a:t>
            </a:r>
          </a:p>
          <a:p>
            <a:endParaRPr lang="fr-FR" baseline="0" dirty="0" smtClean="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93</a:t>
            </a:fld>
            <a:endParaRPr lang="fr-FR"/>
          </a:p>
        </p:txBody>
      </p:sp>
    </p:spTree>
    <p:extLst>
      <p:ext uri="{BB962C8B-B14F-4D97-AF65-F5344CB8AC3E}">
        <p14:creationId xmlns:p14="http://schemas.microsoft.com/office/powerpoint/2010/main" val="304269971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94</a:t>
            </a:fld>
            <a:endParaRPr lang="fr-FR"/>
          </a:p>
        </p:txBody>
      </p:sp>
    </p:spTree>
    <p:extLst>
      <p:ext uri="{BB962C8B-B14F-4D97-AF65-F5344CB8AC3E}">
        <p14:creationId xmlns:p14="http://schemas.microsoft.com/office/powerpoint/2010/main" val="166528504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Top 5 phylum.html</a:t>
            </a:r>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95</a:t>
            </a:fld>
            <a:endParaRPr lang="fr-FR"/>
          </a:p>
        </p:txBody>
      </p:sp>
    </p:spTree>
    <p:extLst>
      <p:ext uri="{BB962C8B-B14F-4D97-AF65-F5344CB8AC3E}">
        <p14:creationId xmlns:p14="http://schemas.microsoft.com/office/powerpoint/2010/main" val="22503775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Top 5 phylum</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smtClean="0"/>
              <a:t>Firmicutes</a:t>
            </a:r>
            <a:r>
              <a:rPr lang="fr-FR" dirty="0" smtClean="0"/>
              <a:t> </a:t>
            </a:r>
            <a:r>
              <a:rPr lang="fr-FR" dirty="0" err="1" smtClean="0"/>
              <a:t>bacteroidetes</a:t>
            </a: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D14 phylum</a:t>
            </a:r>
            <a:r>
              <a:rPr lang="fr-FR" baseline="0" dirty="0" smtClean="0"/>
              <a:t> majoritaires dans </a:t>
            </a:r>
            <a:r>
              <a:rPr lang="fr-FR" baseline="0" dirty="0" err="1" smtClean="0"/>
              <a:t>other</a:t>
            </a:r>
            <a:r>
              <a:rPr lang="fr-FR" baseline="0" dirty="0" smtClean="0"/>
              <a:t> pas présents aux autres stades</a:t>
            </a:r>
            <a:endParaRPr lang="fr-FR" dirty="0" smtClean="0"/>
          </a:p>
          <a:p>
            <a:r>
              <a:rPr lang="fr-FR" dirty="0" smtClean="0"/>
              <a:t>augmentation des </a:t>
            </a:r>
            <a:r>
              <a:rPr lang="fr-FR" dirty="0" err="1" smtClean="0"/>
              <a:t>bacteroidetes</a:t>
            </a:r>
            <a:r>
              <a:rPr lang="fr-FR" dirty="0" smtClean="0"/>
              <a:t> dans</a:t>
            </a:r>
            <a:r>
              <a:rPr lang="fr-FR" baseline="0" dirty="0" smtClean="0"/>
              <a:t> le temps</a:t>
            </a:r>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96</a:t>
            </a:fld>
            <a:endParaRPr lang="fr-FR"/>
          </a:p>
        </p:txBody>
      </p:sp>
    </p:spTree>
    <p:extLst>
      <p:ext uri="{BB962C8B-B14F-4D97-AF65-F5344CB8AC3E}">
        <p14:creationId xmlns:p14="http://schemas.microsoft.com/office/powerpoint/2010/main" val="2425997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Création objet R pour utiliser package </a:t>
            </a:r>
            <a:r>
              <a:rPr lang="fr-FR" dirty="0" err="1" smtClean="0"/>
              <a:t>phyloseq</a:t>
            </a:r>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11</a:t>
            </a:fld>
            <a:endParaRPr lang="fr-FR"/>
          </a:p>
        </p:txBody>
      </p:sp>
    </p:spTree>
    <p:extLst>
      <p:ext uri="{BB962C8B-B14F-4D97-AF65-F5344CB8AC3E}">
        <p14:creationId xmlns:p14="http://schemas.microsoft.com/office/powerpoint/2010/main" val="322376011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Top 9 </a:t>
            </a:r>
            <a:r>
              <a:rPr lang="fr-FR" dirty="0" err="1" smtClean="0"/>
              <a:t>Firmicutes</a:t>
            </a:r>
            <a:r>
              <a:rPr lang="fr-FR" dirty="0" smtClean="0"/>
              <a:t> </a:t>
            </a:r>
            <a:r>
              <a:rPr lang="fr-FR" dirty="0" err="1" smtClean="0"/>
              <a:t>Family</a:t>
            </a:r>
            <a:endParaRPr lang="fr-FR" dirty="0" smtClean="0"/>
          </a:p>
          <a:p>
            <a:r>
              <a:rPr lang="fr-FR" dirty="0" smtClean="0"/>
              <a:t>différence D14 – reste</a:t>
            </a:r>
          </a:p>
          <a:p>
            <a:r>
              <a:rPr lang="fr-FR" dirty="0" smtClean="0"/>
              <a:t>légère augmentation des </a:t>
            </a:r>
            <a:r>
              <a:rPr lang="fr-FR" dirty="0" err="1" smtClean="0"/>
              <a:t>veillonellaceae</a:t>
            </a:r>
            <a:r>
              <a:rPr lang="fr-FR" dirty="0" smtClean="0"/>
              <a:t> après D14</a:t>
            </a:r>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97</a:t>
            </a:fld>
            <a:endParaRPr lang="fr-FR"/>
          </a:p>
        </p:txBody>
      </p:sp>
    </p:spTree>
    <p:extLst>
      <p:ext uri="{BB962C8B-B14F-4D97-AF65-F5344CB8AC3E}">
        <p14:creationId xmlns:p14="http://schemas.microsoft.com/office/powerpoint/2010/main" val="102702442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Top 9 </a:t>
            </a:r>
            <a:r>
              <a:rPr lang="fr-FR" dirty="0" err="1" smtClean="0"/>
              <a:t>Bacteroidetes</a:t>
            </a:r>
            <a:r>
              <a:rPr lang="fr-FR" baseline="0" dirty="0" smtClean="0"/>
              <a:t> </a:t>
            </a:r>
            <a:r>
              <a:rPr lang="fr-FR" baseline="0" dirty="0" err="1" smtClean="0"/>
              <a:t>Familly</a:t>
            </a:r>
            <a:endParaRPr lang="fr-FR" baseline="0" dirty="0" smtClean="0"/>
          </a:p>
          <a:p>
            <a:r>
              <a:rPr lang="fr-FR" baseline="0" dirty="0" smtClean="0"/>
              <a:t>En revanche chez </a:t>
            </a:r>
            <a:r>
              <a:rPr lang="fr-FR" baseline="0" dirty="0" err="1" smtClean="0"/>
              <a:t>bacteroidetes</a:t>
            </a:r>
            <a:r>
              <a:rPr lang="fr-FR" baseline="0" dirty="0" smtClean="0"/>
              <a:t> fort changement après D14 apparition des </a:t>
            </a:r>
            <a:r>
              <a:rPr lang="fr-FR" baseline="0" dirty="0" err="1" smtClean="0"/>
              <a:t>prevotella</a:t>
            </a:r>
            <a:r>
              <a:rPr lang="fr-FR" baseline="0" dirty="0" smtClean="0"/>
              <a:t> au dépend des </a:t>
            </a:r>
            <a:r>
              <a:rPr lang="fr-FR" baseline="0" dirty="0" err="1" smtClean="0"/>
              <a:t>Bacteroidaceae</a:t>
            </a:r>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98</a:t>
            </a:fld>
            <a:endParaRPr lang="fr-FR"/>
          </a:p>
        </p:txBody>
      </p:sp>
    </p:spTree>
    <p:extLst>
      <p:ext uri="{BB962C8B-B14F-4D97-AF65-F5344CB8AC3E}">
        <p14:creationId xmlns:p14="http://schemas.microsoft.com/office/powerpoint/2010/main" val="57499545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Alpha-div</a:t>
            </a:r>
          </a:p>
          <a:p>
            <a:r>
              <a:rPr lang="fr-FR" dirty="0" smtClean="0"/>
              <a:t>Normalement sur non raréfié,</a:t>
            </a:r>
            <a:r>
              <a:rPr lang="fr-FR" baseline="0" dirty="0" smtClean="0"/>
              <a:t> supprimé plein de singletons</a:t>
            </a:r>
          </a:p>
          <a:p>
            <a:r>
              <a:rPr lang="fr-FR" baseline="0" dirty="0" err="1" smtClean="0"/>
              <a:t>Observed</a:t>
            </a:r>
            <a:r>
              <a:rPr lang="fr-FR" baseline="0" dirty="0" smtClean="0"/>
              <a:t>: richesse plus faible à D14</a:t>
            </a:r>
          </a:p>
          <a:p>
            <a:r>
              <a:rPr lang="fr-FR" baseline="0" dirty="0" smtClean="0"/>
              <a:t>Chao1 pas fiable, séquençage très insuffisant, car ne tiens pas compte de tous les singletons éliminés</a:t>
            </a:r>
          </a:p>
          <a:p>
            <a:r>
              <a:rPr lang="fr-FR" baseline="0" dirty="0" smtClean="0"/>
              <a:t>Shannon et </a:t>
            </a:r>
            <a:r>
              <a:rPr lang="fr-FR" baseline="0" dirty="0" err="1" smtClean="0"/>
              <a:t>InvSimpson</a:t>
            </a:r>
            <a:r>
              <a:rPr lang="fr-FR" baseline="0" dirty="0" smtClean="0"/>
              <a:t>, augmentation diversité dans le temps</a:t>
            </a:r>
          </a:p>
          <a:p>
            <a:r>
              <a:rPr lang="fr-FR" baseline="0" dirty="0" smtClean="0"/>
              <a:t>difficile de conclure biaisé</a:t>
            </a:r>
          </a:p>
          <a:p>
            <a:r>
              <a:rPr lang="fr-FR" baseline="0" dirty="0" smtClean="0"/>
              <a:t>les OTU abondants ne le sont pas énormément, </a:t>
            </a:r>
            <a:r>
              <a:rPr lang="fr-FR" baseline="0" dirty="0" err="1" smtClean="0"/>
              <a:t>InvSimpson</a:t>
            </a:r>
            <a:r>
              <a:rPr lang="fr-FR" baseline="0" dirty="0" smtClean="0"/>
              <a:t> avoisine les 50, pas une vrai </a:t>
            </a:r>
            <a:r>
              <a:rPr lang="fr-FR" baseline="0" dirty="0" err="1" smtClean="0"/>
              <a:t>powerlaw</a:t>
            </a:r>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99</a:t>
            </a:fld>
            <a:endParaRPr lang="fr-FR"/>
          </a:p>
        </p:txBody>
      </p:sp>
    </p:spTree>
    <p:extLst>
      <p:ext uri="{BB962C8B-B14F-4D97-AF65-F5344CB8AC3E}">
        <p14:creationId xmlns:p14="http://schemas.microsoft.com/office/powerpoint/2010/main" val="366770329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La raréfaction</a:t>
            </a:r>
            <a:r>
              <a:rPr lang="fr-FR" baseline="0" dirty="0" smtClean="0"/>
              <a:t> entraîne une forte diminution de la richesse</a:t>
            </a:r>
          </a:p>
          <a:p>
            <a:r>
              <a:rPr lang="fr-FR" baseline="0" dirty="0" smtClean="0"/>
              <a:t>Sans effet sur la diversité</a:t>
            </a:r>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100</a:t>
            </a:fld>
            <a:endParaRPr lang="fr-FR"/>
          </a:p>
        </p:txBody>
      </p:sp>
    </p:spTree>
    <p:extLst>
      <p:ext uri="{BB962C8B-B14F-4D97-AF65-F5344CB8AC3E}">
        <p14:creationId xmlns:p14="http://schemas.microsoft.com/office/powerpoint/2010/main" val="203435394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101</a:t>
            </a:fld>
            <a:endParaRPr lang="fr-FR"/>
          </a:p>
        </p:txBody>
      </p:sp>
    </p:spTree>
    <p:extLst>
      <p:ext uri="{BB962C8B-B14F-4D97-AF65-F5344CB8AC3E}">
        <p14:creationId xmlns:p14="http://schemas.microsoft.com/office/powerpoint/2010/main" val="232051874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102</a:t>
            </a:fld>
            <a:endParaRPr lang="fr-FR"/>
          </a:p>
        </p:txBody>
      </p:sp>
    </p:spTree>
    <p:extLst>
      <p:ext uri="{BB962C8B-B14F-4D97-AF65-F5344CB8AC3E}">
        <p14:creationId xmlns:p14="http://schemas.microsoft.com/office/powerpoint/2010/main" val="88831415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matrice </a:t>
            </a:r>
            <a:r>
              <a:rPr lang="fr-FR" dirty="0" err="1" smtClean="0"/>
              <a:t>bray</a:t>
            </a:r>
            <a:r>
              <a:rPr lang="fr-FR" dirty="0" smtClean="0"/>
              <a:t> plus claire</a:t>
            </a:r>
          </a:p>
          <a:p>
            <a:r>
              <a:rPr lang="fr-FR" dirty="0" smtClean="0"/>
              <a:t>En tenant compte de l'abondance on diminue la distance, les échantillons sont plus similaires, les OTU les plus abondants sont partagés</a:t>
            </a:r>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103</a:t>
            </a:fld>
            <a:endParaRPr lang="fr-FR"/>
          </a:p>
        </p:txBody>
      </p:sp>
    </p:spTree>
    <p:extLst>
      <p:ext uri="{BB962C8B-B14F-4D97-AF65-F5344CB8AC3E}">
        <p14:creationId xmlns:p14="http://schemas.microsoft.com/office/powerpoint/2010/main" val="209651419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Matrice </a:t>
            </a:r>
            <a:r>
              <a:rPr lang="fr-FR" dirty="0" err="1" smtClean="0"/>
              <a:t>Unifrac</a:t>
            </a:r>
            <a:r>
              <a:rPr lang="fr-FR" dirty="0" smtClean="0"/>
              <a:t> plus claire que </a:t>
            </a:r>
            <a:r>
              <a:rPr lang="fr-FR" dirty="0" err="1" smtClean="0"/>
              <a:t>Jac</a:t>
            </a: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En tenant compte de la phylogénie on diminue la distance, les échantillons sont plus similaires, les communautés sont </a:t>
            </a:r>
            <a:r>
              <a:rPr lang="fr-FR" dirty="0" err="1" smtClean="0"/>
              <a:t>phylogénétiquement</a:t>
            </a:r>
            <a:r>
              <a:rPr lang="fr-FR" dirty="0" smtClean="0"/>
              <a:t> liées</a:t>
            </a:r>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104</a:t>
            </a:fld>
            <a:endParaRPr lang="fr-FR"/>
          </a:p>
        </p:txBody>
      </p:sp>
    </p:spTree>
    <p:extLst>
      <p:ext uri="{BB962C8B-B14F-4D97-AF65-F5344CB8AC3E}">
        <p14:creationId xmlns:p14="http://schemas.microsoft.com/office/powerpoint/2010/main" val="316936905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Matrice </a:t>
            </a:r>
            <a:r>
              <a:rPr lang="fr-FR" dirty="0" err="1" smtClean="0"/>
              <a:t>WUnifrac</a:t>
            </a:r>
            <a:r>
              <a:rPr lang="fr-FR" dirty="0" smtClean="0"/>
              <a:t> plus claire que </a:t>
            </a:r>
            <a:r>
              <a:rPr lang="fr-FR" dirty="0" err="1" smtClean="0"/>
              <a:t>Unifrac</a:t>
            </a:r>
            <a:r>
              <a:rPr lang="fr-FR" dirty="0" smtClean="0"/>
              <a:t>,</a:t>
            </a:r>
            <a:r>
              <a:rPr lang="fr-FR" baseline="0" dirty="0" smtClean="0"/>
              <a:t> les OTU les plus abondants sont aussi les plus proches </a:t>
            </a:r>
            <a:r>
              <a:rPr lang="fr-FR" baseline="0" dirty="0" err="1" smtClean="0"/>
              <a:t>phylogénétiquement</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105</a:t>
            </a:fld>
            <a:endParaRPr lang="fr-FR"/>
          </a:p>
        </p:txBody>
      </p:sp>
    </p:spTree>
    <p:extLst>
      <p:ext uri="{BB962C8B-B14F-4D97-AF65-F5344CB8AC3E}">
        <p14:creationId xmlns:p14="http://schemas.microsoft.com/office/powerpoint/2010/main" val="91596298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0019E1E-EC0E-451A-8D20-CBB20107BF70}" type="slidenum">
              <a:rPr lang="fr-FR" smtClean="0"/>
              <a:pPr/>
              <a:t>106</a:t>
            </a:fld>
            <a:endParaRPr lang="fr-FR"/>
          </a:p>
        </p:txBody>
      </p:sp>
    </p:spTree>
    <p:extLst>
      <p:ext uri="{BB962C8B-B14F-4D97-AF65-F5344CB8AC3E}">
        <p14:creationId xmlns:p14="http://schemas.microsoft.com/office/powerpoint/2010/main" val="3546963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0BFFD7DB-5792-479E-B311-B4AE601EB239}" type="datetime1">
              <a:rPr lang="fr-FR" smtClean="0"/>
              <a:pPr/>
              <a:t>13/01/2020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664AC5F-3F38-4704-86B1-1827B55652FA}" type="slidenum">
              <a:rPr lang="fr-FR" smtClean="0"/>
              <a:pPr/>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118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E68529F-183F-4972-BDD0-615D28882897}" type="datetime1">
              <a:rPr lang="fr-FR" smtClean="0"/>
              <a:pPr/>
              <a:t>13/01/2020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664AC5F-3F38-4704-86B1-1827B55652FA}" type="slidenum">
              <a:rPr lang="fr-FR" smtClean="0"/>
              <a:pPr/>
              <a:t>‹N°›</a:t>
            </a:fld>
            <a:endParaRPr lang="fr-FR"/>
          </a:p>
        </p:txBody>
      </p:sp>
    </p:spTree>
    <p:extLst>
      <p:ext uri="{BB962C8B-B14F-4D97-AF65-F5344CB8AC3E}">
        <p14:creationId xmlns:p14="http://schemas.microsoft.com/office/powerpoint/2010/main" val="3552921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B787655-FD0B-4174-932F-62C4349EFA63}" type="datetime1">
              <a:rPr lang="fr-FR" smtClean="0"/>
              <a:pPr/>
              <a:t>13/01/2020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664AC5F-3F38-4704-86B1-1827B55652FA}" type="slidenum">
              <a:rPr lang="fr-FR" smtClean="0"/>
              <a:pPr/>
              <a:t>‹N°›</a:t>
            </a:fld>
            <a:endParaRPr lang="fr-FR"/>
          </a:p>
        </p:txBody>
      </p:sp>
    </p:spTree>
    <p:extLst>
      <p:ext uri="{BB962C8B-B14F-4D97-AF65-F5344CB8AC3E}">
        <p14:creationId xmlns:p14="http://schemas.microsoft.com/office/powerpoint/2010/main" val="3077059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Diapositive de titre">
    <p:spTree>
      <p:nvGrpSpPr>
        <p:cNvPr id="1" name=""/>
        <p:cNvGrpSpPr/>
        <p:nvPr/>
      </p:nvGrpSpPr>
      <p:grpSpPr>
        <a:xfrm>
          <a:off x="0" y="0"/>
          <a:ext cx="0" cy="0"/>
          <a:chOff x="0" y="0"/>
          <a:chExt cx="0" cy="0"/>
        </a:xfrm>
      </p:grpSpPr>
      <p:pic>
        <p:nvPicPr>
          <p:cNvPr id="2" name="Image 4" descr="logo_sigenae_cercle_small.png"/>
          <p:cNvPicPr>
            <a:picLocks noChangeAspect="1"/>
          </p:cNvPicPr>
          <p:nvPr/>
        </p:nvPicPr>
        <p:blipFill>
          <a:blip r:embed="rId2" cstate="print"/>
          <a:stretch>
            <a:fillRect/>
          </a:stretch>
        </p:blipFill>
        <p:spPr>
          <a:xfrm>
            <a:off x="47330" y="44623"/>
            <a:ext cx="635556" cy="476667"/>
          </a:xfrm>
          <a:prstGeom prst="rect">
            <a:avLst/>
          </a:prstGeom>
          <a:noFill/>
          <a:ln>
            <a:noFill/>
          </a:ln>
          <a:effectLst>
            <a:outerShdw dist="12724" dir="2700000" algn="tl">
              <a:srgbClr val="FF9933">
                <a:alpha val="50000"/>
              </a:srgbClr>
            </a:outerShdw>
          </a:effectLst>
        </p:spPr>
      </p:pic>
      <p:sp>
        <p:nvSpPr>
          <p:cNvPr id="3" name="AutoShape 3"/>
          <p:cNvSpPr/>
          <p:nvPr/>
        </p:nvSpPr>
        <p:spPr>
          <a:xfrm>
            <a:off x="1847857" y="0"/>
            <a:ext cx="44452" cy="6858000"/>
          </a:xfrm>
          <a:custGeom>
            <a:avLst/>
            <a:gdLst>
              <a:gd name="f0" fmla="val 10800000"/>
              <a:gd name="f1" fmla="val 5400000"/>
              <a:gd name="f2" fmla="val 16200000"/>
              <a:gd name="f3" fmla="val w"/>
              <a:gd name="f4" fmla="val h"/>
              <a:gd name="f5" fmla="val ss"/>
              <a:gd name="f6" fmla="val 0"/>
              <a:gd name="f7" fmla="*/ 5419351 1 1725033"/>
              <a:gd name="f8" fmla="val 45"/>
              <a:gd name="f9" fmla="val 9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0000">
              <a:alpha val="50000"/>
            </a:srgbClr>
          </a:solidFill>
          <a:ln>
            <a:noFill/>
            <a:prstDash val="solid"/>
          </a:ln>
        </p:spPr>
        <p:txBody>
          <a:bodyPr vert="horz" wrap="none" lIns="82798" tIns="41404" rIns="82798" bIns="41404"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Arial" pitchFamily="18"/>
              <a:ea typeface="Microsoft YaHei" pitchFamily="2"/>
              <a:cs typeface="Mangal" pitchFamily="2"/>
            </a:endParaRPr>
          </a:p>
        </p:txBody>
      </p:sp>
      <p:sp>
        <p:nvSpPr>
          <p:cNvPr id="4" name="Line 7"/>
          <p:cNvSpPr/>
          <p:nvPr/>
        </p:nvSpPr>
        <p:spPr>
          <a:xfrm flipV="1">
            <a:off x="980018" y="641351"/>
            <a:ext cx="10231964" cy="0"/>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 f7 f0 1"/>
              <a:gd name="f12" fmla="?: f8 f3 1"/>
              <a:gd name="f13" fmla="?: f9 f4 1"/>
              <a:gd name="f14" fmla="?: f10 f5 1"/>
              <a:gd name="f15" fmla="*/ f11 1 f2"/>
              <a:gd name="f16" fmla="*/ f12 1 21600"/>
              <a:gd name="f17" fmla="*/ f13 1 21600"/>
              <a:gd name="f18" fmla="*/ 21600 f12 1"/>
              <a:gd name="f19" fmla="*/ 21600 f13 1"/>
              <a:gd name="f20" fmla="+- f15 0 f1"/>
              <a:gd name="f21" fmla="min f17 f16"/>
              <a:gd name="f22" fmla="*/ f18 1 f14"/>
              <a:gd name="f23" fmla="*/ f19 1 f14"/>
              <a:gd name="f24" fmla="val f22"/>
              <a:gd name="f25" fmla="val f23"/>
              <a:gd name="f26" fmla="*/ f6 f21 1"/>
              <a:gd name="f27" fmla="*/ f24 f21 1"/>
              <a:gd name="f28" fmla="*/ f25 f21 1"/>
            </a:gdLst>
            <a:ahLst/>
            <a:cxnLst>
              <a:cxn ang="3cd4">
                <a:pos x="hc" y="t"/>
              </a:cxn>
              <a:cxn ang="0">
                <a:pos x="r" y="vc"/>
              </a:cxn>
              <a:cxn ang="cd4">
                <a:pos x="hc" y="b"/>
              </a:cxn>
              <a:cxn ang="cd2">
                <a:pos x="l" y="vc"/>
              </a:cxn>
              <a:cxn ang="f20">
                <a:pos x="f26" y="f26"/>
              </a:cxn>
              <a:cxn ang="f20">
                <a:pos x="f27" y="f28"/>
              </a:cxn>
            </a:cxnLst>
            <a:rect l="f26" t="f26" r="f27" b="f28"/>
            <a:pathLst>
              <a:path>
                <a:moveTo>
                  <a:pt x="f26" y="f26"/>
                </a:moveTo>
                <a:lnTo>
                  <a:pt x="f27" y="f28"/>
                </a:lnTo>
              </a:path>
            </a:pathLst>
          </a:custGeom>
          <a:noFill/>
          <a:ln w="9363">
            <a:solidFill>
              <a:srgbClr val="FFFFFF"/>
            </a:solidFill>
            <a:prstDash val="solid"/>
            <a:round/>
          </a:ln>
        </p:spPr>
        <p:txBody>
          <a:bodyPr vert="horz" wrap="none" lIns="82798" tIns="41404" rIns="82798" bIns="41404"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Arial" pitchFamily="18"/>
              <a:ea typeface="Microsoft YaHei" pitchFamily="2"/>
              <a:cs typeface="Mangal" pitchFamily="2"/>
            </a:endParaRPr>
          </a:p>
        </p:txBody>
      </p:sp>
      <p:sp>
        <p:nvSpPr>
          <p:cNvPr id="5" name="Line 4"/>
          <p:cNvSpPr/>
          <p:nvPr/>
        </p:nvSpPr>
        <p:spPr>
          <a:xfrm>
            <a:off x="1818217" y="3039359"/>
            <a:ext cx="0" cy="349074"/>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 f7 f0 1"/>
              <a:gd name="f12" fmla="?: f8 f3 1"/>
              <a:gd name="f13" fmla="?: f9 f4 1"/>
              <a:gd name="f14" fmla="?: f10 f5 1"/>
              <a:gd name="f15" fmla="*/ f11 1 f2"/>
              <a:gd name="f16" fmla="*/ f12 1 21600"/>
              <a:gd name="f17" fmla="*/ f13 1 21600"/>
              <a:gd name="f18" fmla="*/ 21600 f12 1"/>
              <a:gd name="f19" fmla="*/ 21600 f13 1"/>
              <a:gd name="f20" fmla="+- f15 0 f1"/>
              <a:gd name="f21" fmla="min f17 f16"/>
              <a:gd name="f22" fmla="*/ f18 1 f14"/>
              <a:gd name="f23" fmla="*/ f19 1 f14"/>
              <a:gd name="f24" fmla="val f22"/>
              <a:gd name="f25" fmla="val f23"/>
              <a:gd name="f26" fmla="*/ f6 f21 1"/>
              <a:gd name="f27" fmla="*/ f24 f21 1"/>
              <a:gd name="f28" fmla="*/ f25 f21 1"/>
            </a:gdLst>
            <a:ahLst/>
            <a:cxnLst>
              <a:cxn ang="3cd4">
                <a:pos x="hc" y="t"/>
              </a:cxn>
              <a:cxn ang="0">
                <a:pos x="r" y="vc"/>
              </a:cxn>
              <a:cxn ang="cd4">
                <a:pos x="hc" y="b"/>
              </a:cxn>
              <a:cxn ang="cd2">
                <a:pos x="l" y="vc"/>
              </a:cxn>
              <a:cxn ang="f20">
                <a:pos x="f26" y="f26"/>
              </a:cxn>
              <a:cxn ang="f20">
                <a:pos x="f27" y="f28"/>
              </a:cxn>
            </a:cxnLst>
            <a:rect l="f26" t="f26" r="f27" b="f28"/>
            <a:pathLst>
              <a:path>
                <a:moveTo>
                  <a:pt x="f26" y="f26"/>
                </a:moveTo>
                <a:lnTo>
                  <a:pt x="f27" y="f28"/>
                </a:lnTo>
              </a:path>
            </a:pathLst>
          </a:custGeom>
          <a:noFill/>
          <a:ln w="9363">
            <a:solidFill>
              <a:srgbClr val="FFFFFF"/>
            </a:solidFill>
            <a:prstDash val="solid"/>
            <a:round/>
          </a:ln>
        </p:spPr>
        <p:txBody>
          <a:bodyPr vert="horz" wrap="square" lIns="82798" tIns="41404" rIns="82798" bIns="41404" anchor="ctr"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Arial" pitchFamily="18"/>
              <a:ea typeface="Microsoft YaHei" pitchFamily="2"/>
              <a:cs typeface="Mangal" pitchFamily="2"/>
            </a:endParaRPr>
          </a:p>
        </p:txBody>
      </p:sp>
      <p:sp>
        <p:nvSpPr>
          <p:cNvPr id="6" name="Line 5"/>
          <p:cNvSpPr/>
          <p:nvPr/>
        </p:nvSpPr>
        <p:spPr>
          <a:xfrm>
            <a:off x="1913461" y="2763127"/>
            <a:ext cx="2121" cy="349074"/>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 f7 f0 1"/>
              <a:gd name="f12" fmla="?: f8 f3 1"/>
              <a:gd name="f13" fmla="?: f9 f4 1"/>
              <a:gd name="f14" fmla="?: f10 f5 1"/>
              <a:gd name="f15" fmla="*/ f11 1 f2"/>
              <a:gd name="f16" fmla="*/ f12 1 21600"/>
              <a:gd name="f17" fmla="*/ f13 1 21600"/>
              <a:gd name="f18" fmla="*/ 21600 f12 1"/>
              <a:gd name="f19" fmla="*/ 21600 f13 1"/>
              <a:gd name="f20" fmla="+- f15 0 f1"/>
              <a:gd name="f21" fmla="min f17 f16"/>
              <a:gd name="f22" fmla="*/ f18 1 f14"/>
              <a:gd name="f23" fmla="*/ f19 1 f14"/>
              <a:gd name="f24" fmla="val f22"/>
              <a:gd name="f25" fmla="val f23"/>
              <a:gd name="f26" fmla="*/ f6 f21 1"/>
              <a:gd name="f27" fmla="*/ f24 f21 1"/>
              <a:gd name="f28" fmla="*/ f25 f21 1"/>
            </a:gdLst>
            <a:ahLst/>
            <a:cxnLst>
              <a:cxn ang="3cd4">
                <a:pos x="hc" y="t"/>
              </a:cxn>
              <a:cxn ang="0">
                <a:pos x="r" y="vc"/>
              </a:cxn>
              <a:cxn ang="cd4">
                <a:pos x="hc" y="b"/>
              </a:cxn>
              <a:cxn ang="cd2">
                <a:pos x="l" y="vc"/>
              </a:cxn>
              <a:cxn ang="f20">
                <a:pos x="f26" y="f26"/>
              </a:cxn>
              <a:cxn ang="f20">
                <a:pos x="f27" y="f28"/>
              </a:cxn>
            </a:cxnLst>
            <a:rect l="f26" t="f26" r="f27" b="f28"/>
            <a:pathLst>
              <a:path>
                <a:moveTo>
                  <a:pt x="f26" y="f26"/>
                </a:moveTo>
                <a:lnTo>
                  <a:pt x="f27" y="f28"/>
                </a:lnTo>
              </a:path>
            </a:pathLst>
          </a:custGeom>
          <a:noFill/>
          <a:ln w="9363">
            <a:solidFill>
              <a:srgbClr val="FFFFFF"/>
            </a:solidFill>
            <a:prstDash val="solid"/>
            <a:round/>
          </a:ln>
        </p:spPr>
        <p:txBody>
          <a:bodyPr vert="horz" wrap="square" lIns="82798" tIns="41404" rIns="82798" bIns="41404" anchor="ctr"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Arial" pitchFamily="18"/>
              <a:ea typeface="Microsoft YaHei" pitchFamily="2"/>
              <a:cs typeface="Mangal" pitchFamily="2"/>
            </a:endParaRPr>
          </a:p>
        </p:txBody>
      </p:sp>
      <p:pic>
        <p:nvPicPr>
          <p:cNvPr id="7" name="Image 13" descr="LogoINRA-Transparent.png"/>
          <p:cNvPicPr>
            <a:picLocks noChangeAspect="1"/>
          </p:cNvPicPr>
          <p:nvPr/>
        </p:nvPicPr>
        <p:blipFill>
          <a:blip r:embed="rId3" cstate="print"/>
          <a:srcRect/>
          <a:stretch>
            <a:fillRect/>
          </a:stretch>
        </p:blipFill>
        <p:spPr>
          <a:xfrm>
            <a:off x="10367429" y="107955"/>
            <a:ext cx="1659464" cy="431797"/>
          </a:xfrm>
          <a:prstGeom prst="rect">
            <a:avLst/>
          </a:prstGeom>
          <a:noFill/>
          <a:ln>
            <a:noFill/>
          </a:ln>
        </p:spPr>
      </p:pic>
      <p:sp>
        <p:nvSpPr>
          <p:cNvPr id="8" name="Sous-titre 2"/>
          <p:cNvSpPr txBox="1">
            <a:spLocks noGrp="1"/>
          </p:cNvSpPr>
          <p:nvPr>
            <p:ph type="subTitle" sz="quarter" idx="4294967295"/>
          </p:nvPr>
        </p:nvSpPr>
        <p:spPr>
          <a:xfrm>
            <a:off x="2762402" y="4071960"/>
            <a:ext cx="8561759" cy="1285920"/>
          </a:xfrm>
          <a:prstGeom prst="rect">
            <a:avLst/>
          </a:prstGeom>
          <a:noFill/>
          <a:ln>
            <a:noFill/>
          </a:ln>
        </p:spPr>
        <p:txBody>
          <a:bodyPr vert="horz" wrap="square" lIns="91440" tIns="45720" rIns="91440" bIns="45720" anchor="t" anchorCtr="0" compatLnSpc="1">
            <a:noAutofit/>
          </a:bodyPr>
          <a:lstStyle>
            <a:lvl1pPr marL="0" marR="0" lvl="0" indent="0" algn="r" fontAlgn="auto">
              <a:lnSpc>
                <a:spcPct val="100000"/>
              </a:lnSpc>
              <a:spcBef>
                <a:spcPts val="1295"/>
              </a:spcBef>
              <a:spcAft>
                <a:spcPts val="1030"/>
              </a:spcAft>
              <a:buNone/>
              <a:tabLst/>
              <a:defRPr lang="fr-FR" b="0" i="0" u="none" strike="noStrike" cap="none" spc="0" baseline="0">
                <a:solidFill>
                  <a:srgbClr val="FF9933"/>
                </a:solidFill>
                <a:effectLst>
                  <a:outerShdw dist="17962" dir="2700000">
                    <a:srgbClr val="000000"/>
                  </a:outerShdw>
                </a:effectLst>
                <a:uFillTx/>
                <a:latin typeface="Century" pitchFamily="18"/>
                <a:ea typeface="Microsoft YaHei" pitchFamily="2"/>
                <a:cs typeface="Mangal" pitchFamily="2"/>
              </a:defRPr>
            </a:lvl1pPr>
          </a:lstStyle>
          <a:p>
            <a:pPr lvl="0"/>
            <a:r>
              <a:rPr lang="fr-FR"/>
              <a:t>Cliquez pour modifier le style des sous-titres du masque</a:t>
            </a:r>
          </a:p>
        </p:txBody>
      </p:sp>
      <p:sp>
        <p:nvSpPr>
          <p:cNvPr id="9" name="Titre 1"/>
          <p:cNvSpPr txBox="1">
            <a:spLocks noGrp="1"/>
          </p:cNvSpPr>
          <p:nvPr>
            <p:ph type="title"/>
          </p:nvPr>
        </p:nvSpPr>
        <p:spPr>
          <a:xfrm>
            <a:off x="2762402" y="1095845"/>
            <a:ext cx="8572804" cy="2761561"/>
          </a:xfrm>
          <a:prstGeom prst="rect">
            <a:avLst/>
          </a:prstGeom>
          <a:noFill/>
          <a:ln>
            <a:noFill/>
          </a:ln>
        </p:spPr>
        <p:txBody>
          <a:bodyPr vert="horz" wrap="square" lIns="91440" tIns="45720" rIns="91440" bIns="45720" anchor="ctr" anchorCtr="0" compatLnSpc="1">
            <a:noAutofit/>
          </a:bodyPr>
          <a:lstStyle>
            <a:lvl1pPr marL="0" marR="0" lvl="0" indent="0" algn="r" fontAlgn="auto">
              <a:lnSpc>
                <a:spcPct val="100000"/>
              </a:lnSpc>
              <a:spcBef>
                <a:spcPts val="0"/>
              </a:spcBef>
              <a:spcAft>
                <a:spcPts val="0"/>
              </a:spcAft>
              <a:tabLst/>
              <a:defRPr lang="fr-FR" sz="4000" b="0" i="0" u="none" strike="noStrike" cap="none" spc="0" baseline="0">
                <a:solidFill>
                  <a:srgbClr val="FF9933"/>
                </a:solidFill>
                <a:effectLst>
                  <a:outerShdw dist="17962" dir="2700000">
                    <a:srgbClr val="000000"/>
                  </a:outerShdw>
                </a:effectLst>
                <a:uFillTx/>
                <a:latin typeface="Century" pitchFamily="18"/>
                <a:ea typeface="Microsoft YaHei" pitchFamily="2"/>
                <a:cs typeface="Mangal" pitchFamily="2"/>
              </a:defRPr>
            </a:lvl1pPr>
          </a:lstStyle>
          <a:p>
            <a:pPr lvl="0"/>
            <a:r>
              <a:rPr lang="fr-FR"/>
              <a:t>Cliquez pour modifier le style du titre</a:t>
            </a:r>
          </a:p>
        </p:txBody>
      </p:sp>
      <p:sp>
        <p:nvSpPr>
          <p:cNvPr id="10" name="Espace réservé du texte 9"/>
          <p:cNvSpPr txBox="1">
            <a:spLocks noGrp="1"/>
          </p:cNvSpPr>
          <p:nvPr>
            <p:ph type="body" sz="quarter" idx="4294967295"/>
          </p:nvPr>
        </p:nvSpPr>
        <p:spPr>
          <a:xfrm>
            <a:off x="609601" y="1604516"/>
            <a:ext cx="10972324" cy="4525923"/>
          </a:xfrm>
          <a:prstGeom prst="rect">
            <a:avLst/>
          </a:prstGeom>
          <a:noFill/>
          <a:ln>
            <a:noFill/>
          </a:ln>
        </p:spPr>
        <p:txBody>
          <a:bodyPr vert="horz" wrap="square" lIns="0" tIns="0" rIns="0" bIns="0" anchor="t" anchorCtr="0" compatLnSpc="1">
            <a:noAutofit/>
          </a:bodyPr>
          <a:lstStyle>
            <a:lvl1pPr marL="342900" marR="0" lvl="0" indent="-342900" fontAlgn="auto" hangingPunct="0">
              <a:lnSpc>
                <a:spcPct val="100000"/>
              </a:lnSpc>
              <a:spcBef>
                <a:spcPts val="0"/>
              </a:spcBef>
              <a:spcAft>
                <a:spcPts val="1415"/>
              </a:spcAft>
              <a:buSzPct val="100000"/>
              <a:tabLst/>
              <a:defRPr lang="fr-FR" sz="3200" b="0" i="0" u="none" strike="noStrike" cap="none" spc="0" baseline="0">
                <a:solidFill>
                  <a:srgbClr val="000000"/>
                </a:solidFill>
                <a:uFillTx/>
                <a:latin typeface="Arial" pitchFamily="18"/>
                <a:ea typeface="Microsoft YaHei" pitchFamily="2"/>
                <a:cs typeface="Mangal" pitchFamily="2"/>
              </a:defRPr>
            </a:lvl1pPr>
          </a:lstStyle>
          <a:p>
            <a:pPr lvl="0"/>
            <a:endParaRPr lang="fr-FR"/>
          </a:p>
        </p:txBody>
      </p:sp>
      <p:pic>
        <p:nvPicPr>
          <p:cNvPr id="11" name="Picture 2" descr="P:\images\logo_genotoul.jpg"/>
          <p:cNvPicPr>
            <a:picLocks noChangeAspect="1"/>
          </p:cNvPicPr>
          <p:nvPr/>
        </p:nvPicPr>
        <p:blipFill>
          <a:blip r:embed="rId4" cstate="print"/>
          <a:srcRect/>
          <a:stretch>
            <a:fillRect/>
          </a:stretch>
        </p:blipFill>
        <p:spPr>
          <a:xfrm>
            <a:off x="719401" y="167838"/>
            <a:ext cx="1056119" cy="308838"/>
          </a:xfrm>
          <a:prstGeom prst="rect">
            <a:avLst/>
          </a:prstGeom>
          <a:noFill/>
          <a:ln>
            <a:noFill/>
          </a:ln>
        </p:spPr>
      </p:pic>
    </p:spTree>
    <p:extLst>
      <p:ext uri="{BB962C8B-B14F-4D97-AF65-F5344CB8AC3E}">
        <p14:creationId xmlns:p14="http://schemas.microsoft.com/office/powerpoint/2010/main" val="2528199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Diapositive de titre">
    <p:spTree>
      <p:nvGrpSpPr>
        <p:cNvPr id="1" name=""/>
        <p:cNvGrpSpPr/>
        <p:nvPr/>
      </p:nvGrpSpPr>
      <p:grpSpPr>
        <a:xfrm>
          <a:off x="0" y="0"/>
          <a:ext cx="0" cy="0"/>
          <a:chOff x="0" y="0"/>
          <a:chExt cx="0" cy="0"/>
        </a:xfrm>
      </p:grpSpPr>
      <p:pic>
        <p:nvPicPr>
          <p:cNvPr id="2" name="Image 4" descr="logo_sigenae_cercle_small.png"/>
          <p:cNvPicPr>
            <a:picLocks noChangeAspect="1"/>
          </p:cNvPicPr>
          <p:nvPr/>
        </p:nvPicPr>
        <p:blipFill>
          <a:blip r:embed="rId2" cstate="print"/>
          <a:stretch>
            <a:fillRect/>
          </a:stretch>
        </p:blipFill>
        <p:spPr>
          <a:xfrm>
            <a:off x="47330" y="44623"/>
            <a:ext cx="635556" cy="476667"/>
          </a:xfrm>
          <a:prstGeom prst="rect">
            <a:avLst/>
          </a:prstGeom>
          <a:noFill/>
          <a:ln>
            <a:noFill/>
          </a:ln>
          <a:effectLst>
            <a:outerShdw dist="12724" dir="2700000" algn="tl">
              <a:srgbClr val="FF9933">
                <a:alpha val="50000"/>
              </a:srgbClr>
            </a:outerShdw>
          </a:effectLst>
        </p:spPr>
      </p:pic>
      <p:sp>
        <p:nvSpPr>
          <p:cNvPr id="3" name="AutoShape 3"/>
          <p:cNvSpPr/>
          <p:nvPr/>
        </p:nvSpPr>
        <p:spPr>
          <a:xfrm>
            <a:off x="1847857" y="0"/>
            <a:ext cx="44452" cy="6858000"/>
          </a:xfrm>
          <a:custGeom>
            <a:avLst/>
            <a:gdLst>
              <a:gd name="f0" fmla="val 10800000"/>
              <a:gd name="f1" fmla="val 5400000"/>
              <a:gd name="f2" fmla="val 16200000"/>
              <a:gd name="f3" fmla="val w"/>
              <a:gd name="f4" fmla="val h"/>
              <a:gd name="f5" fmla="val ss"/>
              <a:gd name="f6" fmla="val 0"/>
              <a:gd name="f7" fmla="*/ 5419351 1 1725033"/>
              <a:gd name="f8" fmla="val 45"/>
              <a:gd name="f9" fmla="val 9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0000">
              <a:alpha val="50000"/>
            </a:srgbClr>
          </a:solidFill>
          <a:ln>
            <a:noFill/>
            <a:prstDash val="solid"/>
          </a:ln>
        </p:spPr>
        <p:txBody>
          <a:bodyPr vert="horz" wrap="none" lIns="82798" tIns="41404" rIns="82798" bIns="41404"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Arial" pitchFamily="18"/>
              <a:ea typeface="Microsoft YaHei" pitchFamily="2"/>
              <a:cs typeface="Mangal" pitchFamily="2"/>
            </a:endParaRPr>
          </a:p>
        </p:txBody>
      </p:sp>
      <p:sp>
        <p:nvSpPr>
          <p:cNvPr id="4" name="Line 7"/>
          <p:cNvSpPr/>
          <p:nvPr/>
        </p:nvSpPr>
        <p:spPr>
          <a:xfrm flipV="1">
            <a:off x="980018" y="641351"/>
            <a:ext cx="10231964" cy="0"/>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 f7 f0 1"/>
              <a:gd name="f12" fmla="?: f8 f3 1"/>
              <a:gd name="f13" fmla="?: f9 f4 1"/>
              <a:gd name="f14" fmla="?: f10 f5 1"/>
              <a:gd name="f15" fmla="*/ f11 1 f2"/>
              <a:gd name="f16" fmla="*/ f12 1 21600"/>
              <a:gd name="f17" fmla="*/ f13 1 21600"/>
              <a:gd name="f18" fmla="*/ 21600 f12 1"/>
              <a:gd name="f19" fmla="*/ 21600 f13 1"/>
              <a:gd name="f20" fmla="+- f15 0 f1"/>
              <a:gd name="f21" fmla="min f17 f16"/>
              <a:gd name="f22" fmla="*/ f18 1 f14"/>
              <a:gd name="f23" fmla="*/ f19 1 f14"/>
              <a:gd name="f24" fmla="val f22"/>
              <a:gd name="f25" fmla="val f23"/>
              <a:gd name="f26" fmla="*/ f6 f21 1"/>
              <a:gd name="f27" fmla="*/ f24 f21 1"/>
              <a:gd name="f28" fmla="*/ f25 f21 1"/>
            </a:gdLst>
            <a:ahLst/>
            <a:cxnLst>
              <a:cxn ang="3cd4">
                <a:pos x="hc" y="t"/>
              </a:cxn>
              <a:cxn ang="0">
                <a:pos x="r" y="vc"/>
              </a:cxn>
              <a:cxn ang="cd4">
                <a:pos x="hc" y="b"/>
              </a:cxn>
              <a:cxn ang="cd2">
                <a:pos x="l" y="vc"/>
              </a:cxn>
              <a:cxn ang="f20">
                <a:pos x="f26" y="f26"/>
              </a:cxn>
              <a:cxn ang="f20">
                <a:pos x="f27" y="f28"/>
              </a:cxn>
            </a:cxnLst>
            <a:rect l="f26" t="f26" r="f27" b="f28"/>
            <a:pathLst>
              <a:path>
                <a:moveTo>
                  <a:pt x="f26" y="f26"/>
                </a:moveTo>
                <a:lnTo>
                  <a:pt x="f27" y="f28"/>
                </a:lnTo>
              </a:path>
            </a:pathLst>
          </a:custGeom>
          <a:noFill/>
          <a:ln w="9363">
            <a:solidFill>
              <a:srgbClr val="FFFFFF"/>
            </a:solidFill>
            <a:prstDash val="solid"/>
            <a:round/>
          </a:ln>
        </p:spPr>
        <p:txBody>
          <a:bodyPr vert="horz" wrap="none" lIns="82798" tIns="41404" rIns="82798" bIns="41404"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Arial" pitchFamily="18"/>
              <a:ea typeface="Microsoft YaHei" pitchFamily="2"/>
              <a:cs typeface="Mangal" pitchFamily="2"/>
            </a:endParaRPr>
          </a:p>
        </p:txBody>
      </p:sp>
      <p:sp>
        <p:nvSpPr>
          <p:cNvPr id="5" name="Line 4"/>
          <p:cNvSpPr/>
          <p:nvPr/>
        </p:nvSpPr>
        <p:spPr>
          <a:xfrm>
            <a:off x="1818217" y="3039359"/>
            <a:ext cx="0" cy="349074"/>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 f7 f0 1"/>
              <a:gd name="f12" fmla="?: f8 f3 1"/>
              <a:gd name="f13" fmla="?: f9 f4 1"/>
              <a:gd name="f14" fmla="?: f10 f5 1"/>
              <a:gd name="f15" fmla="*/ f11 1 f2"/>
              <a:gd name="f16" fmla="*/ f12 1 21600"/>
              <a:gd name="f17" fmla="*/ f13 1 21600"/>
              <a:gd name="f18" fmla="*/ 21600 f12 1"/>
              <a:gd name="f19" fmla="*/ 21600 f13 1"/>
              <a:gd name="f20" fmla="+- f15 0 f1"/>
              <a:gd name="f21" fmla="min f17 f16"/>
              <a:gd name="f22" fmla="*/ f18 1 f14"/>
              <a:gd name="f23" fmla="*/ f19 1 f14"/>
              <a:gd name="f24" fmla="val f22"/>
              <a:gd name="f25" fmla="val f23"/>
              <a:gd name="f26" fmla="*/ f6 f21 1"/>
              <a:gd name="f27" fmla="*/ f24 f21 1"/>
              <a:gd name="f28" fmla="*/ f25 f21 1"/>
            </a:gdLst>
            <a:ahLst/>
            <a:cxnLst>
              <a:cxn ang="3cd4">
                <a:pos x="hc" y="t"/>
              </a:cxn>
              <a:cxn ang="0">
                <a:pos x="r" y="vc"/>
              </a:cxn>
              <a:cxn ang="cd4">
                <a:pos x="hc" y="b"/>
              </a:cxn>
              <a:cxn ang="cd2">
                <a:pos x="l" y="vc"/>
              </a:cxn>
              <a:cxn ang="f20">
                <a:pos x="f26" y="f26"/>
              </a:cxn>
              <a:cxn ang="f20">
                <a:pos x="f27" y="f28"/>
              </a:cxn>
            </a:cxnLst>
            <a:rect l="f26" t="f26" r="f27" b="f28"/>
            <a:pathLst>
              <a:path>
                <a:moveTo>
                  <a:pt x="f26" y="f26"/>
                </a:moveTo>
                <a:lnTo>
                  <a:pt x="f27" y="f28"/>
                </a:lnTo>
              </a:path>
            </a:pathLst>
          </a:custGeom>
          <a:noFill/>
          <a:ln w="9363">
            <a:solidFill>
              <a:srgbClr val="FFFFFF"/>
            </a:solidFill>
            <a:prstDash val="solid"/>
            <a:round/>
          </a:ln>
        </p:spPr>
        <p:txBody>
          <a:bodyPr vert="horz" wrap="square" lIns="82798" tIns="41404" rIns="82798" bIns="41404" anchor="ctr"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Arial" pitchFamily="18"/>
              <a:ea typeface="Microsoft YaHei" pitchFamily="2"/>
              <a:cs typeface="Mangal" pitchFamily="2"/>
            </a:endParaRPr>
          </a:p>
        </p:txBody>
      </p:sp>
      <p:sp>
        <p:nvSpPr>
          <p:cNvPr id="6" name="Line 5"/>
          <p:cNvSpPr/>
          <p:nvPr/>
        </p:nvSpPr>
        <p:spPr>
          <a:xfrm>
            <a:off x="1913461" y="2763127"/>
            <a:ext cx="2121" cy="349074"/>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 f7 f0 1"/>
              <a:gd name="f12" fmla="?: f8 f3 1"/>
              <a:gd name="f13" fmla="?: f9 f4 1"/>
              <a:gd name="f14" fmla="?: f10 f5 1"/>
              <a:gd name="f15" fmla="*/ f11 1 f2"/>
              <a:gd name="f16" fmla="*/ f12 1 21600"/>
              <a:gd name="f17" fmla="*/ f13 1 21600"/>
              <a:gd name="f18" fmla="*/ 21600 f12 1"/>
              <a:gd name="f19" fmla="*/ 21600 f13 1"/>
              <a:gd name="f20" fmla="+- f15 0 f1"/>
              <a:gd name="f21" fmla="min f17 f16"/>
              <a:gd name="f22" fmla="*/ f18 1 f14"/>
              <a:gd name="f23" fmla="*/ f19 1 f14"/>
              <a:gd name="f24" fmla="val f22"/>
              <a:gd name="f25" fmla="val f23"/>
              <a:gd name="f26" fmla="*/ f6 f21 1"/>
              <a:gd name="f27" fmla="*/ f24 f21 1"/>
              <a:gd name="f28" fmla="*/ f25 f21 1"/>
            </a:gdLst>
            <a:ahLst/>
            <a:cxnLst>
              <a:cxn ang="3cd4">
                <a:pos x="hc" y="t"/>
              </a:cxn>
              <a:cxn ang="0">
                <a:pos x="r" y="vc"/>
              </a:cxn>
              <a:cxn ang="cd4">
                <a:pos x="hc" y="b"/>
              </a:cxn>
              <a:cxn ang="cd2">
                <a:pos x="l" y="vc"/>
              </a:cxn>
              <a:cxn ang="f20">
                <a:pos x="f26" y="f26"/>
              </a:cxn>
              <a:cxn ang="f20">
                <a:pos x="f27" y="f28"/>
              </a:cxn>
            </a:cxnLst>
            <a:rect l="f26" t="f26" r="f27" b="f28"/>
            <a:pathLst>
              <a:path>
                <a:moveTo>
                  <a:pt x="f26" y="f26"/>
                </a:moveTo>
                <a:lnTo>
                  <a:pt x="f27" y="f28"/>
                </a:lnTo>
              </a:path>
            </a:pathLst>
          </a:custGeom>
          <a:noFill/>
          <a:ln w="9363">
            <a:solidFill>
              <a:srgbClr val="FFFFFF"/>
            </a:solidFill>
            <a:prstDash val="solid"/>
            <a:round/>
          </a:ln>
        </p:spPr>
        <p:txBody>
          <a:bodyPr vert="horz" wrap="square" lIns="82798" tIns="41404" rIns="82798" bIns="41404" anchor="ctr"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Arial" pitchFamily="18"/>
              <a:ea typeface="Microsoft YaHei" pitchFamily="2"/>
              <a:cs typeface="Mangal" pitchFamily="2"/>
            </a:endParaRPr>
          </a:p>
        </p:txBody>
      </p:sp>
      <p:pic>
        <p:nvPicPr>
          <p:cNvPr id="7" name="Image 13" descr="LogoINRA-Transparent.png"/>
          <p:cNvPicPr>
            <a:picLocks noChangeAspect="1"/>
          </p:cNvPicPr>
          <p:nvPr/>
        </p:nvPicPr>
        <p:blipFill>
          <a:blip r:embed="rId3" cstate="print"/>
          <a:srcRect/>
          <a:stretch>
            <a:fillRect/>
          </a:stretch>
        </p:blipFill>
        <p:spPr>
          <a:xfrm>
            <a:off x="10367429" y="107955"/>
            <a:ext cx="1659464" cy="431797"/>
          </a:xfrm>
          <a:prstGeom prst="rect">
            <a:avLst/>
          </a:prstGeom>
          <a:noFill/>
          <a:ln>
            <a:noFill/>
          </a:ln>
        </p:spPr>
      </p:pic>
      <p:sp>
        <p:nvSpPr>
          <p:cNvPr id="8" name="Sous-titre 2"/>
          <p:cNvSpPr txBox="1">
            <a:spLocks noGrp="1"/>
          </p:cNvSpPr>
          <p:nvPr>
            <p:ph type="subTitle" sz="quarter" idx="4294967295"/>
          </p:nvPr>
        </p:nvSpPr>
        <p:spPr>
          <a:xfrm>
            <a:off x="2762402" y="4071960"/>
            <a:ext cx="8561759" cy="1285920"/>
          </a:xfrm>
          <a:prstGeom prst="rect">
            <a:avLst/>
          </a:prstGeom>
          <a:noFill/>
          <a:ln>
            <a:noFill/>
          </a:ln>
        </p:spPr>
        <p:txBody>
          <a:bodyPr vert="horz" wrap="square" lIns="91440" tIns="45720" rIns="91440" bIns="45720" anchor="t" anchorCtr="0" compatLnSpc="1">
            <a:noAutofit/>
          </a:bodyPr>
          <a:lstStyle>
            <a:lvl1pPr marL="0" marR="0" lvl="0" indent="0" algn="r" fontAlgn="auto">
              <a:lnSpc>
                <a:spcPct val="100000"/>
              </a:lnSpc>
              <a:spcBef>
                <a:spcPts val="1295"/>
              </a:spcBef>
              <a:spcAft>
                <a:spcPts val="1030"/>
              </a:spcAft>
              <a:buNone/>
              <a:tabLst/>
              <a:defRPr lang="fr-FR" b="0" i="0" u="none" strike="noStrike" cap="none" spc="0" baseline="0">
                <a:solidFill>
                  <a:srgbClr val="FF9933"/>
                </a:solidFill>
                <a:effectLst>
                  <a:outerShdw dist="17962" dir="2700000">
                    <a:srgbClr val="000000"/>
                  </a:outerShdw>
                </a:effectLst>
                <a:uFillTx/>
                <a:latin typeface="Century" pitchFamily="18"/>
                <a:ea typeface="Microsoft YaHei" pitchFamily="2"/>
                <a:cs typeface="Mangal" pitchFamily="2"/>
              </a:defRPr>
            </a:lvl1pPr>
          </a:lstStyle>
          <a:p>
            <a:pPr lvl="0"/>
            <a:r>
              <a:rPr lang="fr-FR"/>
              <a:t>Cliquez pour modifier le style des sous-titres du masque</a:t>
            </a:r>
          </a:p>
        </p:txBody>
      </p:sp>
      <p:sp>
        <p:nvSpPr>
          <p:cNvPr id="9" name="Titre 1"/>
          <p:cNvSpPr txBox="1">
            <a:spLocks noGrp="1"/>
          </p:cNvSpPr>
          <p:nvPr>
            <p:ph type="title"/>
          </p:nvPr>
        </p:nvSpPr>
        <p:spPr>
          <a:xfrm>
            <a:off x="2762402" y="1095845"/>
            <a:ext cx="8572804" cy="2761561"/>
          </a:xfrm>
          <a:prstGeom prst="rect">
            <a:avLst/>
          </a:prstGeom>
          <a:noFill/>
          <a:ln>
            <a:noFill/>
          </a:ln>
        </p:spPr>
        <p:txBody>
          <a:bodyPr vert="horz" wrap="square" lIns="91440" tIns="45720" rIns="91440" bIns="45720" anchor="ctr" anchorCtr="0" compatLnSpc="1">
            <a:noAutofit/>
          </a:bodyPr>
          <a:lstStyle>
            <a:lvl1pPr marL="0" marR="0" lvl="0" indent="0" algn="r" fontAlgn="auto">
              <a:lnSpc>
                <a:spcPct val="100000"/>
              </a:lnSpc>
              <a:spcBef>
                <a:spcPts val="0"/>
              </a:spcBef>
              <a:spcAft>
                <a:spcPts val="0"/>
              </a:spcAft>
              <a:tabLst/>
              <a:defRPr lang="fr-FR" sz="4000" b="0" i="0" u="none" strike="noStrike" cap="none" spc="0" baseline="0">
                <a:solidFill>
                  <a:srgbClr val="FF9933"/>
                </a:solidFill>
                <a:effectLst>
                  <a:outerShdw dist="17962" dir="2700000">
                    <a:srgbClr val="000000"/>
                  </a:outerShdw>
                </a:effectLst>
                <a:uFillTx/>
                <a:latin typeface="Century" pitchFamily="18"/>
                <a:ea typeface="Microsoft YaHei" pitchFamily="2"/>
                <a:cs typeface="Mangal" pitchFamily="2"/>
              </a:defRPr>
            </a:lvl1pPr>
          </a:lstStyle>
          <a:p>
            <a:pPr lvl="0"/>
            <a:r>
              <a:rPr lang="fr-FR"/>
              <a:t>Cliquez pour modifier le style du titre</a:t>
            </a:r>
          </a:p>
        </p:txBody>
      </p:sp>
      <p:sp>
        <p:nvSpPr>
          <p:cNvPr id="10" name="Espace réservé du texte 9"/>
          <p:cNvSpPr txBox="1">
            <a:spLocks noGrp="1"/>
          </p:cNvSpPr>
          <p:nvPr>
            <p:ph type="body" sz="quarter" idx="4294967295"/>
          </p:nvPr>
        </p:nvSpPr>
        <p:spPr>
          <a:xfrm>
            <a:off x="609601" y="1604516"/>
            <a:ext cx="10972324" cy="4525923"/>
          </a:xfrm>
          <a:prstGeom prst="rect">
            <a:avLst/>
          </a:prstGeom>
          <a:noFill/>
          <a:ln>
            <a:noFill/>
          </a:ln>
        </p:spPr>
        <p:txBody>
          <a:bodyPr vert="horz" wrap="square" lIns="0" tIns="0" rIns="0" bIns="0" anchor="t" anchorCtr="0" compatLnSpc="1">
            <a:noAutofit/>
          </a:bodyPr>
          <a:lstStyle>
            <a:lvl1pPr marL="342900" marR="0" lvl="0" indent="-342900" fontAlgn="auto" hangingPunct="0">
              <a:lnSpc>
                <a:spcPct val="100000"/>
              </a:lnSpc>
              <a:spcBef>
                <a:spcPts val="0"/>
              </a:spcBef>
              <a:spcAft>
                <a:spcPts val="1415"/>
              </a:spcAft>
              <a:buSzPct val="100000"/>
              <a:tabLst/>
              <a:defRPr lang="fr-FR" sz="3200" b="0" i="0" u="none" strike="noStrike" cap="none" spc="0" baseline="0">
                <a:solidFill>
                  <a:srgbClr val="000000"/>
                </a:solidFill>
                <a:uFillTx/>
                <a:latin typeface="Arial" pitchFamily="18"/>
                <a:ea typeface="Microsoft YaHei" pitchFamily="2"/>
                <a:cs typeface="Mangal" pitchFamily="2"/>
              </a:defRPr>
            </a:lvl1pPr>
          </a:lstStyle>
          <a:p>
            <a:pPr lvl="0"/>
            <a:endParaRPr lang="fr-FR"/>
          </a:p>
        </p:txBody>
      </p:sp>
      <p:pic>
        <p:nvPicPr>
          <p:cNvPr id="11" name="Picture 2" descr="P:\images\logo_genotoul.jpg"/>
          <p:cNvPicPr>
            <a:picLocks noChangeAspect="1"/>
          </p:cNvPicPr>
          <p:nvPr/>
        </p:nvPicPr>
        <p:blipFill>
          <a:blip r:embed="rId4" cstate="print"/>
          <a:srcRect/>
          <a:stretch>
            <a:fillRect/>
          </a:stretch>
        </p:blipFill>
        <p:spPr>
          <a:xfrm>
            <a:off x="719401" y="167838"/>
            <a:ext cx="1056119" cy="308838"/>
          </a:xfrm>
          <a:prstGeom prst="rect">
            <a:avLst/>
          </a:prstGeom>
          <a:noFill/>
          <a:ln>
            <a:noFill/>
          </a:ln>
        </p:spPr>
      </p:pic>
    </p:spTree>
    <p:extLst>
      <p:ext uri="{BB962C8B-B14F-4D97-AF65-F5344CB8AC3E}">
        <p14:creationId xmlns:p14="http://schemas.microsoft.com/office/powerpoint/2010/main" val="3920230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998C6B0-44FC-4673-A996-455F476E5A94}" type="datetime1">
              <a:rPr lang="fr-FR" smtClean="0"/>
              <a:pPr/>
              <a:t>13/01/2020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664AC5F-3F38-4704-86B1-1827B55652FA}" type="slidenum">
              <a:rPr lang="fr-FR" smtClean="0"/>
              <a:pPr/>
              <a:t>‹N°›</a:t>
            </a:fld>
            <a:endParaRPr lang="fr-FR"/>
          </a:p>
        </p:txBody>
      </p:sp>
    </p:spTree>
    <p:extLst>
      <p:ext uri="{BB962C8B-B14F-4D97-AF65-F5344CB8AC3E}">
        <p14:creationId xmlns:p14="http://schemas.microsoft.com/office/powerpoint/2010/main" val="324960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77EF7153-484D-489B-BD5A-016C5CEDA46B}" type="datetime1">
              <a:rPr lang="fr-FR" smtClean="0"/>
              <a:pPr/>
              <a:t>13/01/2020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664AC5F-3F38-4704-86B1-1827B55652FA}" type="slidenum">
              <a:rPr lang="fr-FR" smtClean="0"/>
              <a:pPr/>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561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C89EFB6B-5E3F-49A9-B564-FADCB5B7B7E1}" type="datetime1">
              <a:rPr lang="fr-FR" smtClean="0"/>
              <a:pPr/>
              <a:t>13/01/2020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664AC5F-3F38-4704-86B1-1827B55652FA}" type="slidenum">
              <a:rPr lang="fr-FR" smtClean="0"/>
              <a:pPr/>
              <a:t>‹N°›</a:t>
            </a:fld>
            <a:endParaRPr lang="fr-FR"/>
          </a:p>
        </p:txBody>
      </p:sp>
    </p:spTree>
    <p:extLst>
      <p:ext uri="{BB962C8B-B14F-4D97-AF65-F5344CB8AC3E}">
        <p14:creationId xmlns:p14="http://schemas.microsoft.com/office/powerpoint/2010/main" val="3183105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15F48D4E-B40E-4AA9-B2C7-047094EDA1B6}" type="datetime1">
              <a:rPr lang="fr-FR" smtClean="0"/>
              <a:pPr/>
              <a:t>13/01/2020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664AC5F-3F38-4704-86B1-1827B55652FA}" type="slidenum">
              <a:rPr lang="fr-FR" smtClean="0"/>
              <a:pPr/>
              <a:t>‹N°›</a:t>
            </a:fld>
            <a:endParaRPr lang="fr-FR"/>
          </a:p>
        </p:txBody>
      </p:sp>
    </p:spTree>
    <p:extLst>
      <p:ext uri="{BB962C8B-B14F-4D97-AF65-F5344CB8AC3E}">
        <p14:creationId xmlns:p14="http://schemas.microsoft.com/office/powerpoint/2010/main" val="2471765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E2EA93D-70EC-4038-B2DD-B31BA6D3DFD1}" type="datetime1">
              <a:rPr lang="fr-FR" smtClean="0"/>
              <a:pPr/>
              <a:t>13/01/2020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664AC5F-3F38-4704-86B1-1827B55652FA}" type="slidenum">
              <a:rPr lang="fr-FR" smtClean="0"/>
              <a:pPr/>
              <a:t>‹N°›</a:t>
            </a:fld>
            <a:endParaRPr lang="fr-FR"/>
          </a:p>
        </p:txBody>
      </p:sp>
    </p:spTree>
    <p:extLst>
      <p:ext uri="{BB962C8B-B14F-4D97-AF65-F5344CB8AC3E}">
        <p14:creationId xmlns:p14="http://schemas.microsoft.com/office/powerpoint/2010/main" val="2419651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DD93382-52B7-4605-BFD1-B0E2ED5720E8}" type="datetime1">
              <a:rPr lang="fr-FR" smtClean="0"/>
              <a:pPr/>
              <a:t>13/01/2020</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E664AC5F-3F38-4704-86B1-1827B55652FA}" type="slidenum">
              <a:rPr lang="fr-FR" smtClean="0"/>
              <a:pPr/>
              <a:t>‹N°›</a:t>
            </a:fld>
            <a:endParaRPr lang="fr-FR"/>
          </a:p>
        </p:txBody>
      </p:sp>
    </p:spTree>
    <p:extLst>
      <p:ext uri="{BB962C8B-B14F-4D97-AF65-F5344CB8AC3E}">
        <p14:creationId xmlns:p14="http://schemas.microsoft.com/office/powerpoint/2010/main" val="359576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4266569-32F4-4060-BE6D-BCE9C254CD32}" type="datetime1">
              <a:rPr lang="fr-FR" smtClean="0"/>
              <a:pPr/>
              <a:t>13/01/2020</a:t>
            </a:fld>
            <a:endParaRPr lang="fr-F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664AC5F-3F38-4704-86B1-1827B55652FA}" type="slidenum">
              <a:rPr lang="fr-FR" smtClean="0"/>
              <a:pPr/>
              <a:t>‹N°›</a:t>
            </a:fld>
            <a:endParaRPr lang="fr-FR"/>
          </a:p>
        </p:txBody>
      </p:sp>
    </p:spTree>
    <p:extLst>
      <p:ext uri="{BB962C8B-B14F-4D97-AF65-F5344CB8AC3E}">
        <p14:creationId xmlns:p14="http://schemas.microsoft.com/office/powerpoint/2010/main" val="163763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EADF8FD-2C8A-4CD5-9691-A986F44DEBEA}" type="datetime1">
              <a:rPr lang="fr-FR" smtClean="0"/>
              <a:pPr/>
              <a:t>13/01/2020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664AC5F-3F38-4704-86B1-1827B55652FA}" type="slidenum">
              <a:rPr lang="fr-FR" smtClean="0"/>
              <a:pPr/>
              <a:t>‹N°›</a:t>
            </a:fld>
            <a:endParaRPr lang="fr-FR"/>
          </a:p>
        </p:txBody>
      </p:sp>
    </p:spTree>
    <p:extLst>
      <p:ext uri="{BB962C8B-B14F-4D97-AF65-F5344CB8AC3E}">
        <p14:creationId xmlns:p14="http://schemas.microsoft.com/office/powerpoint/2010/main" val="1056831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13C3A99-9FF3-4BCB-85E7-9DF99690DA32}" type="datetime1">
              <a:rPr lang="fr-FR" smtClean="0"/>
              <a:pPr/>
              <a:t>13/01/2020</a:t>
            </a:fld>
            <a:endParaRPr lang="fr-F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664AC5F-3F38-4704-86B1-1827B55652FA}" type="slidenum">
              <a:rPr lang="fr-FR" smtClean="0"/>
              <a:pPr/>
              <a:t>‹N°›</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0320631"/>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4" r:id="rId13"/>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00.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93.xml"/><Relationship Id="rId1" Type="http://schemas.openxmlformats.org/officeDocument/2006/relationships/slideLayout" Target="../slideLayouts/slideLayout4.xml"/><Relationship Id="rId4" Type="http://schemas.openxmlformats.org/officeDocument/2006/relationships/image" Target="../media/image118.png"/></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96.xml"/><Relationship Id="rId1" Type="http://schemas.openxmlformats.org/officeDocument/2006/relationships/slideLayout" Target="../slideLayouts/slideLayout2.xml"/><Relationship Id="rId5" Type="http://schemas.openxmlformats.org/officeDocument/2006/relationships/image" Target="../media/image122.png"/><Relationship Id="rId4" Type="http://schemas.openxmlformats.org/officeDocument/2006/relationships/image" Target="../media/image121.png"/></Relationships>
</file>

<file path=ppt/slides/_rels/slide104.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105.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124.png"/></Relationships>
</file>

<file path=ppt/slides/_rels/slide106.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99.xml"/><Relationship Id="rId1" Type="http://schemas.openxmlformats.org/officeDocument/2006/relationships/slideLayout" Target="../slideLayouts/slideLayout2.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103.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image" Target="../media/image133.png"/></Relationships>
</file>

<file path=ppt/slides/_rels/slide112.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135.png"/></Relationships>
</file>

<file path=ppt/slides/_rels/slide113.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137.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github.com/mahendra-mariadassou/phyloseq-extended" TargetMode="External"/><Relationship Id="rId7"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55.png"/><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6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5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7.png"/></Relationships>
</file>

<file path=ppt/slides/_rels/slide5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71.png"/></Relationships>
</file>

<file path=ppt/slides/_rels/slide5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55.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67.png"/><Relationship Id="rId7" Type="http://schemas.openxmlformats.org/officeDocument/2006/relationships/image" Target="../media/image77.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5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60.png"/><Relationship Id="rId4" Type="http://schemas.openxmlformats.org/officeDocument/2006/relationships/image" Target="../media/image79.png"/></Relationships>
</file>

<file path=ppt/slides/_rels/slide5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bioconductor.org/packages/devel/bioc/manuals/phyloseq/man/phyloseq.pdf"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g"/><Relationship Id="rId4" Type="http://schemas.openxmlformats.org/officeDocument/2006/relationships/image" Target="../media/image13.jpeg"/><Relationship Id="rId9" Type="http://schemas.openxmlformats.org/officeDocument/2006/relationships/image" Target="../media/image18.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7.xml"/><Relationship Id="rId1" Type="http://schemas.openxmlformats.org/officeDocument/2006/relationships/slideLayout" Target="../slideLayouts/slideLayout4.xml"/><Relationship Id="rId5" Type="http://schemas.openxmlformats.org/officeDocument/2006/relationships/image" Target="../media/image85.png"/><Relationship Id="rId4" Type="http://schemas.openxmlformats.org/officeDocument/2006/relationships/image" Target="../media/image84.png"/></Relationships>
</file>

<file path=ppt/slides/_rels/slide6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8.xml"/><Relationship Id="rId1" Type="http://schemas.openxmlformats.org/officeDocument/2006/relationships/slideLayout" Target="../slideLayouts/slideLayout6.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67.xml"/><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image" Target="../media/image101.png"/><Relationship Id="rId4" Type="http://schemas.openxmlformats.org/officeDocument/2006/relationships/image" Target="../media/image100.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8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107.png"/></Relationships>
</file>

<file path=ppt/slides/_rels/slide8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109.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85.xml"/><Relationship Id="rId1" Type="http://schemas.openxmlformats.org/officeDocument/2006/relationships/slideLayout" Target="../slideLayouts/slideLayout4.xml"/><Relationship Id="rId4" Type="http://schemas.openxmlformats.org/officeDocument/2006/relationships/image" Target="../media/image111.png"/></Relationships>
</file>

<file path=ppt/slides/_rels/slide93.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86.xml"/><Relationship Id="rId1" Type="http://schemas.openxmlformats.org/officeDocument/2006/relationships/slideLayout" Target="../slideLayouts/slideLayout4.xml"/><Relationship Id="rId4" Type="http://schemas.openxmlformats.org/officeDocument/2006/relationships/image" Target="../media/image113.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97280" y="1981200"/>
            <a:ext cx="10058400" cy="2524814"/>
          </a:xfrm>
        </p:spPr>
        <p:txBody>
          <a:bodyPr>
            <a:normAutofit fontScale="90000"/>
          </a:bodyPr>
          <a:lstStyle/>
          <a:p>
            <a:r>
              <a:rPr lang="en-US" sz="6600" dirty="0" smtClean="0">
                <a:solidFill>
                  <a:schemeClr val="accent4"/>
                </a:solidFill>
                <a:latin typeface="Gill Sans MT Condensed" panose="020B0506020104020203" pitchFamily="34" charset="0"/>
              </a:rPr>
              <a:t>C </a:t>
            </a:r>
            <a:r>
              <a:rPr lang="en-US" sz="6600" dirty="0">
                <a:solidFill>
                  <a:schemeClr val="accent4"/>
                </a:solidFill>
                <a:latin typeface="Gill Sans MT Condensed" panose="020B0506020104020203" pitchFamily="34" charset="0"/>
              </a:rPr>
              <a:t>-</a:t>
            </a:r>
            <a:r>
              <a:rPr lang="en-US" sz="6600" dirty="0">
                <a:solidFill>
                  <a:schemeClr val="accent6"/>
                </a:solidFill>
                <a:latin typeface="Gill Sans MT Condensed" panose="020B0506020104020203" pitchFamily="34" charset="0"/>
              </a:rPr>
              <a:t> </a:t>
            </a:r>
            <a:r>
              <a:rPr lang="en-US" sz="6600" dirty="0">
                <a:latin typeface="Gill Sans MT Condensed" panose="020B0506020104020203" pitchFamily="34" charset="0"/>
              </a:rPr>
              <a:t>T</a:t>
            </a:r>
            <a:r>
              <a:rPr lang="en-US" sz="5400" dirty="0">
                <a:latin typeface="Gill Sans MT Condensed" panose="020B0506020104020203" pitchFamily="34" charset="0"/>
              </a:rPr>
              <a:t>raining</a:t>
            </a:r>
            <a:r>
              <a:rPr lang="en-US" sz="6600" dirty="0">
                <a:latin typeface="Gill Sans MT Condensed" panose="020B0506020104020203" pitchFamily="34" charset="0"/>
              </a:rPr>
              <a:t> </a:t>
            </a:r>
            <a:r>
              <a:rPr lang="en-US" sz="5400" dirty="0">
                <a:latin typeface="Gill Sans MT Condensed" panose="020B0506020104020203" pitchFamily="34" charset="0"/>
              </a:rPr>
              <a:t>on </a:t>
            </a:r>
            <a:r>
              <a:rPr lang="en-US" sz="6600" dirty="0">
                <a:latin typeface="Gill Sans MT Condensed" panose="020B0506020104020203" pitchFamily="34" charset="0"/>
              </a:rPr>
              <a:t>G</a:t>
            </a:r>
            <a:r>
              <a:rPr lang="en-US" sz="5400" dirty="0">
                <a:latin typeface="Gill Sans MT Condensed" panose="020B0506020104020203" pitchFamily="34" charset="0"/>
              </a:rPr>
              <a:t>alaxy</a:t>
            </a:r>
            <a:r>
              <a:rPr lang="en-US" sz="6600" dirty="0">
                <a:latin typeface="Gill Sans MT Condensed" panose="020B0506020104020203" pitchFamily="34" charset="0"/>
              </a:rPr>
              <a:t>: </a:t>
            </a:r>
            <a:r>
              <a:rPr lang="en-US" sz="6600" dirty="0" err="1">
                <a:latin typeface="Gill Sans MT Condensed" panose="020B0506020104020203" pitchFamily="34" charset="0"/>
              </a:rPr>
              <a:t>M</a:t>
            </a:r>
            <a:r>
              <a:rPr lang="en-US" sz="5400" dirty="0" err="1">
                <a:latin typeface="Gill Sans MT Condensed" panose="020B0506020104020203" pitchFamily="34" charset="0"/>
              </a:rPr>
              <a:t>etabarcoding</a:t>
            </a:r>
            <a:r>
              <a:rPr lang="en-US" sz="5400" dirty="0">
                <a:latin typeface="Gill Sans MT Condensed" panose="020B0506020104020203" pitchFamily="34" charset="0"/>
              </a:rPr>
              <a:t/>
            </a:r>
            <a:br>
              <a:rPr lang="en-US" sz="5400" dirty="0">
                <a:latin typeface="Gill Sans MT Condensed" panose="020B0506020104020203" pitchFamily="34" charset="0"/>
              </a:rPr>
            </a:br>
            <a:r>
              <a:rPr lang="en-US" sz="3200" dirty="0">
                <a:latin typeface="Gill Sans MT Condensed" panose="020B0506020104020203" pitchFamily="34" charset="0"/>
              </a:rPr>
              <a:t>January 2020</a:t>
            </a:r>
            <a:r>
              <a:rPr lang="en-US" sz="2400" dirty="0">
                <a:latin typeface="Gill Sans MT Condensed" panose="020B0506020104020203" pitchFamily="34" charset="0"/>
              </a:rPr>
              <a:t/>
            </a:r>
            <a:br>
              <a:rPr lang="en-US" sz="2400" dirty="0">
                <a:latin typeface="Gill Sans MT Condensed" panose="020B0506020104020203" pitchFamily="34" charset="0"/>
              </a:rPr>
            </a:br>
            <a:r>
              <a:rPr lang="en-US" sz="2800" dirty="0" smtClean="0">
                <a:latin typeface="Gill Sans MT Condensed" panose="020B0506020104020203" pitchFamily="34" charset="0"/>
              </a:rPr>
              <a:t/>
            </a:r>
            <a:br>
              <a:rPr lang="en-US" sz="2800" dirty="0" smtClean="0">
                <a:latin typeface="Gill Sans MT Condensed" panose="020B0506020104020203" pitchFamily="34" charset="0"/>
              </a:rPr>
            </a:br>
            <a:r>
              <a:rPr lang="en-US" sz="7300" dirty="0" smtClean="0">
                <a:latin typeface="Gill Sans MT Condensed" panose="020B0506020104020203" pitchFamily="34" charset="0"/>
              </a:rPr>
              <a:t>STATISTICS Practice</a:t>
            </a:r>
            <a:endParaRPr lang="en-US" sz="4400" dirty="0">
              <a:latin typeface="Gill Sans MT Condensed" panose="020B0506020104020203" pitchFamily="34" charset="0"/>
            </a:endParaRPr>
          </a:p>
        </p:txBody>
      </p:sp>
      <p:sp>
        <p:nvSpPr>
          <p:cNvPr id="3" name="Sous-titre 2"/>
          <p:cNvSpPr>
            <a:spLocks noGrp="1"/>
          </p:cNvSpPr>
          <p:nvPr>
            <p:ph type="subTitle" idx="1"/>
          </p:nvPr>
        </p:nvSpPr>
        <p:spPr>
          <a:xfrm>
            <a:off x="2589213" y="5209775"/>
            <a:ext cx="9176963" cy="945136"/>
          </a:xfrm>
        </p:spPr>
        <p:txBody>
          <a:bodyPr>
            <a:normAutofit/>
          </a:bodyPr>
          <a:lstStyle/>
          <a:p>
            <a:r>
              <a:rPr lang="fr-FR" sz="1400" b="1" dirty="0"/>
              <a:t>Maria </a:t>
            </a:r>
            <a:r>
              <a:rPr lang="fr-FR" sz="1400" b="1" dirty="0"/>
              <a:t>B</a:t>
            </a:r>
            <a:r>
              <a:rPr lang="fr-FR" sz="1200" b="1" dirty="0"/>
              <a:t>ernard</a:t>
            </a:r>
            <a:r>
              <a:rPr lang="fr-FR" sz="1400" b="1" dirty="0" smtClean="0"/>
              <a:t>, </a:t>
            </a:r>
            <a:r>
              <a:rPr lang="fr-FR" sz="1400" b="1" dirty="0">
                <a:solidFill>
                  <a:schemeClr val="accent6"/>
                </a:solidFill>
              </a:rPr>
              <a:t>Géraldine </a:t>
            </a:r>
            <a:r>
              <a:rPr lang="fr-FR" sz="1400" b="1" cap="small" dirty="0">
                <a:solidFill>
                  <a:schemeClr val="accent6"/>
                </a:solidFill>
              </a:rPr>
              <a:t>Pascal</a:t>
            </a:r>
            <a:r>
              <a:rPr lang="fr-FR" sz="1400" b="1" dirty="0" smtClean="0"/>
              <a:t>, </a:t>
            </a:r>
            <a:r>
              <a:rPr lang="fr-FR" sz="1400" b="1" dirty="0" err="1"/>
              <a:t>mAHENDRA</a:t>
            </a:r>
            <a:r>
              <a:rPr lang="fr-FR" sz="1400" b="1" dirty="0"/>
              <a:t> </a:t>
            </a:r>
            <a:r>
              <a:rPr lang="fr-FR" sz="1400" b="1" dirty="0" err="1"/>
              <a:t>m</a:t>
            </a:r>
            <a:r>
              <a:rPr lang="fr-FR" sz="1050" b="1" dirty="0" err="1"/>
              <a:t>ARIAdAssou</a:t>
            </a:r>
            <a:r>
              <a:rPr lang="fr-FR" sz="1400" b="1" dirty="0"/>
              <a:t>, </a:t>
            </a:r>
            <a:r>
              <a:rPr lang="fr-FR" sz="1400" b="1" dirty="0">
                <a:solidFill>
                  <a:schemeClr val="accent6"/>
                </a:solidFill>
              </a:rPr>
              <a:t>Laurent </a:t>
            </a:r>
            <a:r>
              <a:rPr lang="fr-FR" sz="1400" b="1" cap="small" dirty="0" err="1">
                <a:solidFill>
                  <a:schemeClr val="accent6"/>
                </a:solidFill>
              </a:rPr>
              <a:t>Cauquil</a:t>
            </a:r>
            <a:r>
              <a:rPr lang="fr-FR" sz="1400" b="1" dirty="0" smtClean="0"/>
              <a:t>, </a:t>
            </a:r>
            <a:r>
              <a:rPr lang="fr-FR" sz="1400" b="1" dirty="0"/>
              <a:t>STEPHANE </a:t>
            </a:r>
            <a:r>
              <a:rPr lang="fr-FR" sz="1400" b="1" dirty="0" smtClean="0"/>
              <a:t>C</a:t>
            </a:r>
            <a:r>
              <a:rPr lang="fr-FR" sz="1100" b="1" dirty="0" smtClean="0"/>
              <a:t>HAILLOU</a:t>
            </a:r>
            <a:endParaRPr lang="fr-FR" sz="1100" b="1" dirty="0"/>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1</a:t>
            </a:fld>
            <a:endParaRPr lang="fr-FR"/>
          </a:p>
        </p:txBody>
      </p:sp>
      <p:pic>
        <p:nvPicPr>
          <p:cNvPr id="8" name="Image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37109" y="-8864"/>
            <a:ext cx="1754891" cy="2278020"/>
          </a:xfrm>
          <a:prstGeom prst="rect">
            <a:avLst/>
          </a:prstGeom>
        </p:spPr>
      </p:pic>
      <p:sp>
        <p:nvSpPr>
          <p:cNvPr id="32" name="Rectangle 31"/>
          <p:cNvSpPr/>
          <p:nvPr/>
        </p:nvSpPr>
        <p:spPr>
          <a:xfrm>
            <a:off x="1319007" y="6478387"/>
            <a:ext cx="720000" cy="297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3" name="Imag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9007" y="6478387"/>
            <a:ext cx="720000" cy="297436"/>
          </a:xfrm>
          <a:prstGeom prst="rect">
            <a:avLst/>
          </a:prstGeom>
        </p:spPr>
      </p:pic>
      <p:pic>
        <p:nvPicPr>
          <p:cNvPr id="34" name="Imag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1476" y="6437079"/>
            <a:ext cx="720000" cy="380053"/>
          </a:xfrm>
          <a:prstGeom prst="rect">
            <a:avLst/>
          </a:prstGeom>
        </p:spPr>
      </p:pic>
      <p:pic>
        <p:nvPicPr>
          <p:cNvPr id="35" name="Imag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68883" y="6463516"/>
            <a:ext cx="327178" cy="327178"/>
          </a:xfrm>
          <a:prstGeom prst="rect">
            <a:avLst/>
          </a:prstGeom>
        </p:spPr>
      </p:pic>
      <p:sp>
        <p:nvSpPr>
          <p:cNvPr id="36" name="Rectangle 35"/>
          <p:cNvSpPr/>
          <p:nvPr/>
        </p:nvSpPr>
        <p:spPr>
          <a:xfrm>
            <a:off x="4028184" y="6536165"/>
            <a:ext cx="748227" cy="193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7" name="Image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56414" y="6564705"/>
            <a:ext cx="720000" cy="124800"/>
          </a:xfrm>
          <a:prstGeom prst="rect">
            <a:avLst/>
          </a:prstGeom>
        </p:spPr>
      </p:pic>
      <p:pic>
        <p:nvPicPr>
          <p:cNvPr id="38" name="Image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88533" y="6524111"/>
            <a:ext cx="720000" cy="205989"/>
          </a:xfrm>
          <a:prstGeom prst="rect">
            <a:avLst/>
          </a:prstGeom>
        </p:spPr>
      </p:pic>
      <p:pic>
        <p:nvPicPr>
          <p:cNvPr id="39" name="Image 3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43945" y="6536166"/>
            <a:ext cx="720000" cy="181879"/>
          </a:xfrm>
          <a:prstGeom prst="rect">
            <a:avLst/>
          </a:prstGeom>
        </p:spPr>
      </p:pic>
      <p:pic>
        <p:nvPicPr>
          <p:cNvPr id="40" name="Image 3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5654" y="6500587"/>
            <a:ext cx="960881" cy="253035"/>
          </a:xfrm>
          <a:prstGeom prst="rect">
            <a:avLst/>
          </a:prstGeom>
        </p:spPr>
      </p:pic>
    </p:spTree>
    <p:extLst>
      <p:ext uri="{BB962C8B-B14F-4D97-AF65-F5344CB8AC3E}">
        <p14:creationId xmlns:p14="http://schemas.microsoft.com/office/powerpoint/2010/main" val="3226660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solidFill>
                  <a:schemeClr val="accent6"/>
                </a:solidFill>
              </a:rPr>
              <a:t>Exercise</a:t>
            </a:r>
            <a:r>
              <a:rPr lang="fr-FR" dirty="0">
                <a:solidFill>
                  <a:schemeClr val="accent6"/>
                </a:solidFill>
              </a:rPr>
              <a:t> A-1</a:t>
            </a:r>
          </a:p>
        </p:txBody>
      </p:sp>
      <p:sp>
        <p:nvSpPr>
          <p:cNvPr id="3" name="Espace réservé du contenu 2"/>
          <p:cNvSpPr>
            <a:spLocks noGrp="1"/>
          </p:cNvSpPr>
          <p:nvPr>
            <p:ph sz="half" idx="1"/>
          </p:nvPr>
        </p:nvSpPr>
        <p:spPr>
          <a:xfrm>
            <a:off x="1127760" y="1887297"/>
            <a:ext cx="4937760" cy="4023360"/>
          </a:xfrm>
        </p:spPr>
        <p:txBody>
          <a:bodyPr>
            <a:normAutofit/>
          </a:bodyPr>
          <a:lstStyle/>
          <a:p>
            <a:pPr algn="just">
              <a:buClrTx/>
              <a:buFont typeface="Wingdings" panose="05000000000000000000" pitchFamily="2" charset="2"/>
              <a:buChar char="è"/>
            </a:pPr>
            <a:r>
              <a:rPr lang="fr-FR" dirty="0" smtClean="0">
                <a:solidFill>
                  <a:schemeClr val="accent1">
                    <a:lumMod val="50000"/>
                  </a:schemeClr>
                </a:solidFill>
              </a:rPr>
              <a:t> How </a:t>
            </a:r>
            <a:r>
              <a:rPr lang="fr-FR" dirty="0" err="1" smtClean="0">
                <a:solidFill>
                  <a:schemeClr val="accent1">
                    <a:lumMod val="50000"/>
                  </a:schemeClr>
                </a:solidFill>
              </a:rPr>
              <a:t>many</a:t>
            </a:r>
            <a:r>
              <a:rPr lang="fr-FR" dirty="0" smtClean="0">
                <a:solidFill>
                  <a:schemeClr val="accent1">
                    <a:lumMod val="50000"/>
                  </a:schemeClr>
                </a:solidFill>
              </a:rPr>
              <a:t> </a:t>
            </a:r>
            <a:r>
              <a:rPr lang="fr-FR" dirty="0" err="1" smtClean="0">
                <a:solidFill>
                  <a:schemeClr val="accent1">
                    <a:lumMod val="50000"/>
                  </a:schemeClr>
                </a:solidFill>
              </a:rPr>
              <a:t>OTUs</a:t>
            </a:r>
            <a:r>
              <a:rPr lang="fr-FR" dirty="0" smtClean="0">
                <a:solidFill>
                  <a:schemeClr val="accent1">
                    <a:lumMod val="50000"/>
                  </a:schemeClr>
                </a:solidFill>
              </a:rPr>
              <a:t> do </a:t>
            </a:r>
            <a:r>
              <a:rPr lang="fr-FR" dirty="0" err="1" smtClean="0">
                <a:solidFill>
                  <a:schemeClr val="accent1">
                    <a:lumMod val="50000"/>
                  </a:schemeClr>
                </a:solidFill>
              </a:rPr>
              <a:t>we</a:t>
            </a:r>
            <a:r>
              <a:rPr lang="fr-FR" dirty="0" smtClean="0">
                <a:solidFill>
                  <a:schemeClr val="accent1">
                    <a:lumMod val="50000"/>
                  </a:schemeClr>
                </a:solidFill>
              </a:rPr>
              <a:t> have </a:t>
            </a:r>
            <a:r>
              <a:rPr lang="fr-FR" dirty="0" err="1" smtClean="0">
                <a:solidFill>
                  <a:schemeClr val="accent1">
                    <a:lumMod val="50000"/>
                  </a:schemeClr>
                </a:solidFill>
              </a:rPr>
              <a:t>here</a:t>
            </a:r>
            <a:r>
              <a:rPr lang="fr-FR" dirty="0" smtClean="0">
                <a:solidFill>
                  <a:schemeClr val="accent1">
                    <a:lumMod val="50000"/>
                  </a:schemeClr>
                </a:solidFill>
              </a:rPr>
              <a:t> ?</a:t>
            </a:r>
            <a:endParaRPr lang="fr-FR" dirty="0">
              <a:solidFill>
                <a:schemeClr val="tx1"/>
              </a:solidFill>
            </a:endParaRPr>
          </a:p>
        </p:txBody>
      </p:sp>
      <p:sp>
        <p:nvSpPr>
          <p:cNvPr id="6" name="Espace réservé du contenu 5"/>
          <p:cNvSpPr>
            <a:spLocks noGrp="1"/>
          </p:cNvSpPr>
          <p:nvPr>
            <p:ph sz="half" idx="2"/>
          </p:nvPr>
        </p:nvSpPr>
        <p:spPr>
          <a:xfrm>
            <a:off x="6168046" y="1887298"/>
            <a:ext cx="5018116" cy="4023360"/>
          </a:xfrm>
        </p:spPr>
        <p:txBody>
          <a:bodyPr/>
          <a:lstStyle/>
          <a:p>
            <a:pPr marL="0" indent="0">
              <a:buNone/>
            </a:pPr>
            <a:r>
              <a:rPr lang="fr-FR" dirty="0">
                <a:solidFill>
                  <a:schemeClr val="accent1">
                    <a:lumMod val="50000"/>
                  </a:schemeClr>
                </a:solidFill>
                <a:sym typeface="Wingdings" panose="05000000000000000000" pitchFamily="2" charset="2"/>
              </a:rPr>
              <a:t> </a:t>
            </a:r>
            <a:r>
              <a:rPr lang="fr-FR" dirty="0" smtClean="0">
                <a:solidFill>
                  <a:schemeClr val="accent1">
                    <a:lumMod val="50000"/>
                  </a:schemeClr>
                </a:solidFill>
                <a:sym typeface="Wingdings" panose="05000000000000000000" pitchFamily="2" charset="2"/>
              </a:rPr>
              <a:t> How </a:t>
            </a:r>
            <a:r>
              <a:rPr lang="fr-FR" dirty="0" err="1" smtClean="0">
                <a:solidFill>
                  <a:schemeClr val="accent1">
                    <a:lumMod val="50000"/>
                  </a:schemeClr>
                </a:solidFill>
                <a:sym typeface="Wingdings" panose="05000000000000000000" pitchFamily="2" charset="2"/>
              </a:rPr>
              <a:t>many</a:t>
            </a:r>
            <a:r>
              <a:rPr lang="fr-FR" dirty="0" smtClean="0">
                <a:solidFill>
                  <a:schemeClr val="accent1">
                    <a:lumMod val="50000"/>
                  </a:schemeClr>
                </a:solidFill>
                <a:sym typeface="Wingdings" panose="05000000000000000000" pitchFamily="2" charset="2"/>
              </a:rPr>
              <a:t> </a:t>
            </a:r>
            <a:r>
              <a:rPr lang="fr-FR" dirty="0" err="1" smtClean="0">
                <a:solidFill>
                  <a:schemeClr val="accent1">
                    <a:lumMod val="50000"/>
                  </a:schemeClr>
                </a:solidFill>
                <a:sym typeface="Wingdings" panose="05000000000000000000" pitchFamily="2" charset="2"/>
              </a:rPr>
              <a:t>taxonomic</a:t>
            </a:r>
            <a:r>
              <a:rPr lang="fr-FR" dirty="0" smtClean="0">
                <a:solidFill>
                  <a:schemeClr val="accent1">
                    <a:lumMod val="50000"/>
                  </a:schemeClr>
                </a:solidFill>
                <a:sym typeface="Wingdings" panose="05000000000000000000" pitchFamily="2" charset="2"/>
              </a:rPr>
              <a:t> </a:t>
            </a:r>
            <a:r>
              <a:rPr lang="fr-FR" dirty="0" err="1" smtClean="0">
                <a:solidFill>
                  <a:schemeClr val="accent1">
                    <a:lumMod val="50000"/>
                  </a:schemeClr>
                </a:solidFill>
                <a:sym typeface="Wingdings" panose="05000000000000000000" pitchFamily="2" charset="2"/>
              </a:rPr>
              <a:t>levels</a:t>
            </a:r>
            <a:r>
              <a:rPr lang="fr-FR" dirty="0" smtClean="0">
                <a:solidFill>
                  <a:schemeClr val="accent1">
                    <a:lumMod val="50000"/>
                  </a:schemeClr>
                </a:solidFill>
                <a:sym typeface="Wingdings" panose="05000000000000000000" pitchFamily="2" charset="2"/>
              </a:rPr>
              <a:t> do </a:t>
            </a:r>
            <a:r>
              <a:rPr lang="fr-FR" dirty="0" err="1" smtClean="0">
                <a:solidFill>
                  <a:schemeClr val="accent1">
                    <a:lumMod val="50000"/>
                  </a:schemeClr>
                </a:solidFill>
                <a:sym typeface="Wingdings" panose="05000000000000000000" pitchFamily="2" charset="2"/>
              </a:rPr>
              <a:t>we</a:t>
            </a:r>
            <a:r>
              <a:rPr lang="fr-FR" dirty="0" smtClean="0">
                <a:solidFill>
                  <a:schemeClr val="accent1">
                    <a:lumMod val="50000"/>
                  </a:schemeClr>
                </a:solidFill>
                <a:sym typeface="Wingdings" panose="05000000000000000000" pitchFamily="2" charset="2"/>
              </a:rPr>
              <a:t> have </a:t>
            </a:r>
            <a:r>
              <a:rPr lang="fr-FR" dirty="0" err="1" smtClean="0">
                <a:solidFill>
                  <a:schemeClr val="accent1">
                    <a:lumMod val="50000"/>
                  </a:schemeClr>
                </a:solidFill>
                <a:sym typeface="Wingdings" panose="05000000000000000000" pitchFamily="2" charset="2"/>
              </a:rPr>
              <a:t>here</a:t>
            </a:r>
            <a:r>
              <a:rPr lang="fr-FR" dirty="0" smtClean="0">
                <a:solidFill>
                  <a:schemeClr val="accent1">
                    <a:lumMod val="50000"/>
                  </a:schemeClr>
                </a:solidFill>
                <a:sym typeface="Wingdings" panose="05000000000000000000" pitchFamily="2" charset="2"/>
              </a:rPr>
              <a:t>?</a:t>
            </a:r>
            <a:endParaRPr lang="fr-FR" dirty="0">
              <a:solidFill>
                <a:schemeClr val="tx1"/>
              </a:solidFill>
            </a:endParaRPr>
          </a:p>
          <a:p>
            <a:endParaRPr lang="fr-FR" dirty="0"/>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10</a:t>
            </a:fld>
            <a:endParaRPr lang="fr-FR"/>
          </a:p>
        </p:txBody>
      </p:sp>
      <p:pic>
        <p:nvPicPr>
          <p:cNvPr id="9" name="Image 8"/>
          <p:cNvPicPr>
            <a:picLocks noChangeAspect="1"/>
          </p:cNvPicPr>
          <p:nvPr/>
        </p:nvPicPr>
        <p:blipFill>
          <a:blip r:embed="rId3"/>
          <a:stretch>
            <a:fillRect/>
          </a:stretch>
        </p:blipFill>
        <p:spPr>
          <a:xfrm>
            <a:off x="238557" y="2512002"/>
            <a:ext cx="2238375" cy="476250"/>
          </a:xfrm>
          <a:prstGeom prst="rect">
            <a:avLst/>
          </a:prstGeom>
        </p:spPr>
      </p:pic>
      <p:pic>
        <p:nvPicPr>
          <p:cNvPr id="10" name="Image 9"/>
          <p:cNvPicPr>
            <a:picLocks noChangeAspect="1"/>
          </p:cNvPicPr>
          <p:nvPr/>
        </p:nvPicPr>
        <p:blipFill>
          <a:blip r:embed="rId4"/>
          <a:stretch>
            <a:fillRect/>
          </a:stretch>
        </p:blipFill>
        <p:spPr>
          <a:xfrm>
            <a:off x="238557" y="3433264"/>
            <a:ext cx="5514975" cy="1333500"/>
          </a:xfrm>
          <a:prstGeom prst="rect">
            <a:avLst/>
          </a:prstGeom>
          <a:ln w="19050">
            <a:solidFill>
              <a:schemeClr val="accent1"/>
            </a:solidFill>
          </a:ln>
        </p:spPr>
      </p:pic>
      <p:cxnSp>
        <p:nvCxnSpPr>
          <p:cNvPr id="12" name="Connecteur en angle 11"/>
          <p:cNvCxnSpPr>
            <a:stCxn id="9" idx="2"/>
            <a:endCxn id="10" idx="0"/>
          </p:cNvCxnSpPr>
          <p:nvPr/>
        </p:nvCxnSpPr>
        <p:spPr>
          <a:xfrm rot="16200000" flipH="1">
            <a:off x="1954389" y="2391608"/>
            <a:ext cx="445012" cy="1638300"/>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3" name="Image 12"/>
          <p:cNvPicPr>
            <a:picLocks noChangeAspect="1"/>
          </p:cNvPicPr>
          <p:nvPr/>
        </p:nvPicPr>
        <p:blipFill>
          <a:blip r:embed="rId5"/>
          <a:stretch>
            <a:fillRect/>
          </a:stretch>
        </p:blipFill>
        <p:spPr>
          <a:xfrm>
            <a:off x="8928737" y="2512002"/>
            <a:ext cx="2257425" cy="466725"/>
          </a:xfrm>
          <a:prstGeom prst="rect">
            <a:avLst/>
          </a:prstGeom>
        </p:spPr>
      </p:pic>
      <p:pic>
        <p:nvPicPr>
          <p:cNvPr id="14" name="Image 13"/>
          <p:cNvPicPr>
            <a:picLocks noChangeAspect="1"/>
          </p:cNvPicPr>
          <p:nvPr/>
        </p:nvPicPr>
        <p:blipFill rotWithShape="1">
          <a:blip r:embed="rId6"/>
          <a:srcRect t="4447"/>
          <a:stretch/>
        </p:blipFill>
        <p:spPr>
          <a:xfrm>
            <a:off x="272071" y="5113020"/>
            <a:ext cx="11791950" cy="682611"/>
          </a:xfrm>
          <a:prstGeom prst="rect">
            <a:avLst/>
          </a:prstGeom>
          <a:ln w="19050">
            <a:solidFill>
              <a:schemeClr val="accent1"/>
            </a:solidFill>
          </a:ln>
        </p:spPr>
      </p:pic>
      <p:cxnSp>
        <p:nvCxnSpPr>
          <p:cNvPr id="23" name="Connecteur en angle 22"/>
          <p:cNvCxnSpPr>
            <a:stCxn id="13" idx="2"/>
            <a:endCxn id="14" idx="0"/>
          </p:cNvCxnSpPr>
          <p:nvPr/>
        </p:nvCxnSpPr>
        <p:spPr>
          <a:xfrm rot="5400000">
            <a:off x="7045602" y="2101171"/>
            <a:ext cx="2134293" cy="3889404"/>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5" name="Image 4"/>
          <p:cNvPicPr>
            <a:picLocks noChangeAspect="1"/>
          </p:cNvPicPr>
          <p:nvPr/>
        </p:nvPicPr>
        <p:blipFill>
          <a:blip r:embed="rId7"/>
          <a:stretch>
            <a:fillRect/>
          </a:stretch>
        </p:blipFill>
        <p:spPr>
          <a:xfrm>
            <a:off x="258567" y="3464366"/>
            <a:ext cx="5460675" cy="1295400"/>
          </a:xfrm>
          <a:prstGeom prst="rect">
            <a:avLst/>
          </a:prstGeom>
          <a:ln w="19050">
            <a:noFill/>
          </a:ln>
        </p:spPr>
      </p:pic>
    </p:spTree>
    <p:extLst>
      <p:ext uri="{BB962C8B-B14F-4D97-AF65-F5344CB8AC3E}">
        <p14:creationId xmlns:p14="http://schemas.microsoft.com/office/powerpoint/2010/main" val="269915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err="1">
                <a:solidFill>
                  <a:schemeClr val="accent6"/>
                </a:solidFill>
              </a:rPr>
              <a:t>Exercise</a:t>
            </a:r>
            <a:r>
              <a:rPr lang="fr-FR" dirty="0">
                <a:solidFill>
                  <a:schemeClr val="accent6"/>
                </a:solidFill>
              </a:rPr>
              <a:t> </a:t>
            </a:r>
            <a:r>
              <a:rPr lang="fr-FR" dirty="0" smtClean="0">
                <a:solidFill>
                  <a:schemeClr val="accent6"/>
                </a:solidFill>
              </a:rPr>
              <a:t>B-2</a:t>
            </a:r>
            <a:endParaRPr lang="fr-FR" dirty="0"/>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100</a:t>
            </a:fld>
            <a:endParaRPr lang="fr-FR"/>
          </a:p>
        </p:txBody>
      </p:sp>
      <p:pic>
        <p:nvPicPr>
          <p:cNvPr id="2" name="Espace réservé du contenu 1"/>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72054" y="2383121"/>
            <a:ext cx="4938395" cy="3950715"/>
          </a:xfrm>
        </p:spPr>
      </p:pic>
      <p:pic>
        <p:nvPicPr>
          <p:cNvPr id="9" name="Espace réservé du contenu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482503" y="2383881"/>
            <a:ext cx="4937442" cy="3949954"/>
          </a:xfrm>
        </p:spPr>
      </p:pic>
      <p:sp>
        <p:nvSpPr>
          <p:cNvPr id="10" name="ZoneTexte 9"/>
          <p:cNvSpPr txBox="1"/>
          <p:nvPr/>
        </p:nvSpPr>
        <p:spPr>
          <a:xfrm>
            <a:off x="6482502" y="6455578"/>
            <a:ext cx="4937443" cy="369332"/>
          </a:xfrm>
          <a:prstGeom prst="rect">
            <a:avLst/>
          </a:prstGeom>
          <a:noFill/>
        </p:spPr>
        <p:txBody>
          <a:bodyPr wrap="square" rtlCol="0">
            <a:spAutoFit/>
          </a:bodyPr>
          <a:lstStyle/>
          <a:p>
            <a:pPr algn="ctr"/>
            <a:r>
              <a:rPr lang="fr-FR" dirty="0" smtClean="0">
                <a:solidFill>
                  <a:schemeClr val="accent1">
                    <a:lumMod val="40000"/>
                    <a:lumOff val="60000"/>
                  </a:schemeClr>
                </a:solidFill>
              </a:rPr>
              <a:t>Alpha </a:t>
            </a:r>
            <a:r>
              <a:rPr lang="fr-FR" dirty="0" err="1" smtClean="0">
                <a:solidFill>
                  <a:schemeClr val="accent1">
                    <a:lumMod val="40000"/>
                    <a:lumOff val="60000"/>
                  </a:schemeClr>
                </a:solidFill>
              </a:rPr>
              <a:t>diversity</a:t>
            </a:r>
            <a:r>
              <a:rPr lang="fr-FR" dirty="0" smtClean="0">
                <a:solidFill>
                  <a:schemeClr val="accent1">
                    <a:lumMod val="40000"/>
                    <a:lumOff val="60000"/>
                  </a:schemeClr>
                </a:solidFill>
              </a:rPr>
              <a:t> indices on </a:t>
            </a:r>
            <a:r>
              <a:rPr lang="fr-FR" dirty="0" err="1" smtClean="0">
                <a:solidFill>
                  <a:schemeClr val="accent1">
                    <a:lumMod val="40000"/>
                    <a:lumOff val="60000"/>
                  </a:schemeClr>
                </a:solidFill>
              </a:rPr>
              <a:t>rarefied</a:t>
            </a:r>
            <a:r>
              <a:rPr lang="fr-FR" dirty="0" smtClean="0">
                <a:solidFill>
                  <a:schemeClr val="accent1">
                    <a:lumMod val="40000"/>
                    <a:lumOff val="60000"/>
                  </a:schemeClr>
                </a:solidFill>
              </a:rPr>
              <a:t> </a:t>
            </a:r>
            <a:r>
              <a:rPr lang="fr-FR" dirty="0" err="1" smtClean="0">
                <a:solidFill>
                  <a:schemeClr val="accent1">
                    <a:lumMod val="40000"/>
                    <a:lumOff val="60000"/>
                  </a:schemeClr>
                </a:solidFill>
              </a:rPr>
              <a:t>counts</a:t>
            </a:r>
            <a:endParaRPr lang="fr-FR" dirty="0">
              <a:solidFill>
                <a:schemeClr val="accent1">
                  <a:lumMod val="40000"/>
                  <a:lumOff val="60000"/>
                </a:schemeClr>
              </a:solidFill>
            </a:endParaRPr>
          </a:p>
        </p:txBody>
      </p:sp>
      <p:sp>
        <p:nvSpPr>
          <p:cNvPr id="11" name="ZoneTexte 10"/>
          <p:cNvSpPr txBox="1"/>
          <p:nvPr/>
        </p:nvSpPr>
        <p:spPr>
          <a:xfrm>
            <a:off x="772053" y="6455578"/>
            <a:ext cx="4938395" cy="369332"/>
          </a:xfrm>
          <a:prstGeom prst="rect">
            <a:avLst/>
          </a:prstGeom>
          <a:noFill/>
        </p:spPr>
        <p:txBody>
          <a:bodyPr wrap="square" rtlCol="0">
            <a:spAutoFit/>
          </a:bodyPr>
          <a:lstStyle/>
          <a:p>
            <a:pPr algn="ctr"/>
            <a:r>
              <a:rPr lang="fr-FR" dirty="0" smtClean="0">
                <a:solidFill>
                  <a:schemeClr val="accent1">
                    <a:lumMod val="40000"/>
                    <a:lumOff val="60000"/>
                  </a:schemeClr>
                </a:solidFill>
              </a:rPr>
              <a:t>Alpha </a:t>
            </a:r>
            <a:r>
              <a:rPr lang="fr-FR" dirty="0" err="1" smtClean="0">
                <a:solidFill>
                  <a:schemeClr val="accent1">
                    <a:lumMod val="40000"/>
                    <a:lumOff val="60000"/>
                  </a:schemeClr>
                </a:solidFill>
              </a:rPr>
              <a:t>diversity</a:t>
            </a:r>
            <a:r>
              <a:rPr lang="fr-FR" dirty="0" smtClean="0">
                <a:solidFill>
                  <a:schemeClr val="accent1">
                    <a:lumMod val="40000"/>
                    <a:lumOff val="60000"/>
                  </a:schemeClr>
                </a:solidFill>
              </a:rPr>
              <a:t> indices on </a:t>
            </a:r>
            <a:r>
              <a:rPr lang="fr-FR" dirty="0" err="1" smtClean="0">
                <a:solidFill>
                  <a:schemeClr val="accent1">
                    <a:lumMod val="40000"/>
                    <a:lumOff val="60000"/>
                  </a:schemeClr>
                </a:solidFill>
              </a:rPr>
              <a:t>raw</a:t>
            </a:r>
            <a:r>
              <a:rPr lang="fr-FR" dirty="0" smtClean="0">
                <a:solidFill>
                  <a:schemeClr val="accent1">
                    <a:lumMod val="40000"/>
                    <a:lumOff val="60000"/>
                  </a:schemeClr>
                </a:solidFill>
              </a:rPr>
              <a:t> </a:t>
            </a:r>
            <a:r>
              <a:rPr lang="fr-FR" dirty="0" err="1" smtClean="0">
                <a:solidFill>
                  <a:schemeClr val="accent1">
                    <a:lumMod val="40000"/>
                    <a:lumOff val="60000"/>
                  </a:schemeClr>
                </a:solidFill>
              </a:rPr>
              <a:t>counts</a:t>
            </a:r>
            <a:endParaRPr lang="fr-FR" dirty="0">
              <a:solidFill>
                <a:schemeClr val="accent1">
                  <a:lumMod val="40000"/>
                  <a:lumOff val="60000"/>
                </a:schemeClr>
              </a:solidFill>
            </a:endParaRPr>
          </a:p>
        </p:txBody>
      </p:sp>
      <p:sp>
        <p:nvSpPr>
          <p:cNvPr id="5" name="Rectangle 4"/>
          <p:cNvSpPr/>
          <p:nvPr/>
        </p:nvSpPr>
        <p:spPr>
          <a:xfrm>
            <a:off x="900546" y="2521527"/>
            <a:ext cx="2193769" cy="3812308"/>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6606021" y="2521527"/>
            <a:ext cx="2195079" cy="3812308"/>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1097280" y="1737360"/>
            <a:ext cx="10115204" cy="646331"/>
          </a:xfrm>
          <a:prstGeom prst="rect">
            <a:avLst/>
          </a:prstGeom>
          <a:noFill/>
        </p:spPr>
        <p:txBody>
          <a:bodyPr wrap="square" rtlCol="0">
            <a:spAutoFit/>
          </a:bodyPr>
          <a:lstStyle/>
          <a:p>
            <a:r>
              <a:rPr lang="en-GB" smtClean="0">
                <a:solidFill>
                  <a:schemeClr val="accent1">
                    <a:lumMod val="75000"/>
                  </a:schemeClr>
                </a:solidFill>
              </a:rPr>
              <a:t>Effective</a:t>
            </a:r>
            <a:r>
              <a:rPr lang="en-GB" smtClean="0">
                <a:solidFill>
                  <a:schemeClr val="tx1">
                    <a:lumMod val="75000"/>
                    <a:lumOff val="25000"/>
                  </a:schemeClr>
                </a:solidFill>
              </a:rPr>
              <a:t> diversities are more robust to depth bias</a:t>
            </a:r>
          </a:p>
          <a:p>
            <a:r>
              <a:rPr lang="en-GB" smtClean="0">
                <a:solidFill>
                  <a:schemeClr val="accent2">
                    <a:lumMod val="75000"/>
                  </a:schemeClr>
                </a:solidFill>
                <a:sym typeface="Wingdings" panose="05000000000000000000" pitchFamily="2" charset="2"/>
              </a:rPr>
              <a:t></a:t>
            </a:r>
            <a:r>
              <a:rPr lang="en-GB" smtClean="0">
                <a:solidFill>
                  <a:schemeClr val="accent2">
                    <a:lumMod val="50000"/>
                  </a:schemeClr>
                </a:solidFill>
              </a:rPr>
              <a:t>Either correct for depth or perform rarefaction before comparing diversities</a:t>
            </a:r>
            <a:endParaRPr lang="en-GB" dirty="0">
              <a:solidFill>
                <a:schemeClr val="accent2">
                  <a:lumMod val="50000"/>
                </a:schemeClr>
              </a:solidFill>
              <a:sym typeface="Wingdings" panose="05000000000000000000" pitchFamily="2" charset="2"/>
            </a:endParaRPr>
          </a:p>
        </p:txBody>
      </p:sp>
      <p:sp>
        <p:nvSpPr>
          <p:cNvPr id="7" name="Flèche droite 6"/>
          <p:cNvSpPr/>
          <p:nvPr/>
        </p:nvSpPr>
        <p:spPr>
          <a:xfrm rot="2981451">
            <a:off x="5721928" y="4181666"/>
            <a:ext cx="772054" cy="241300"/>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droite 12"/>
          <p:cNvSpPr/>
          <p:nvPr/>
        </p:nvSpPr>
        <p:spPr>
          <a:xfrm>
            <a:off x="5721993" y="4697772"/>
            <a:ext cx="748011" cy="241300"/>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3124798" y="2521527"/>
            <a:ext cx="2211168" cy="381230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8833919" y="2521527"/>
            <a:ext cx="2199997" cy="381230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1257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6" grpId="0"/>
      <p:bldP spid="7" grpId="0" animBg="1"/>
      <p:bldP spid="13" grpId="0" animBg="1"/>
      <p:bldP spid="15" grpId="0" animBg="1"/>
      <p:bldP spid="16"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err="1">
                <a:solidFill>
                  <a:schemeClr val="accent6"/>
                </a:solidFill>
              </a:rPr>
              <a:t>Exercise</a:t>
            </a:r>
            <a:r>
              <a:rPr lang="fr-FR" dirty="0">
                <a:solidFill>
                  <a:schemeClr val="accent6"/>
                </a:solidFill>
              </a:rPr>
              <a:t> </a:t>
            </a:r>
            <a:r>
              <a:rPr lang="fr-FR" dirty="0" smtClean="0">
                <a:solidFill>
                  <a:schemeClr val="accent6"/>
                </a:solidFill>
              </a:rPr>
              <a:t>B-3</a:t>
            </a:r>
            <a:endParaRPr lang="fr-FR" dirty="0"/>
          </a:p>
        </p:txBody>
      </p:sp>
      <p:sp>
        <p:nvSpPr>
          <p:cNvPr id="2" name="Espace réservé du contenu 1"/>
          <p:cNvSpPr>
            <a:spLocks noGrp="1"/>
          </p:cNvSpPr>
          <p:nvPr>
            <p:ph idx="1"/>
          </p:nvPr>
        </p:nvSpPr>
        <p:spPr/>
        <p:txBody>
          <a:bodyPr anchor="t">
            <a:normAutofit/>
          </a:bodyPr>
          <a:lstStyle/>
          <a:p>
            <a:pPr>
              <a:spcBef>
                <a:spcPts val="600"/>
              </a:spcBef>
              <a:spcAft>
                <a:spcPts val="1200"/>
              </a:spcAft>
              <a:buFont typeface="Wingdings" panose="05000000000000000000" pitchFamily="2" charset="2"/>
              <a:buChar char="è"/>
            </a:pPr>
            <a:r>
              <a:rPr lang="fr-FR" dirty="0">
                <a:solidFill>
                  <a:schemeClr val="accent1">
                    <a:lumMod val="50000"/>
                  </a:schemeClr>
                </a:solidFill>
                <a:sym typeface="Wingdings" panose="05000000000000000000" pitchFamily="2" charset="2"/>
              </a:rPr>
              <a:t>Now, how to analyse the OTU/</a:t>
            </a:r>
            <a:r>
              <a:rPr lang="fr-FR" dirty="0" err="1">
                <a:solidFill>
                  <a:schemeClr val="accent1">
                    <a:lumMod val="50000"/>
                  </a:schemeClr>
                </a:solidFill>
                <a:sym typeface="Wingdings" panose="05000000000000000000" pitchFamily="2" charset="2"/>
              </a:rPr>
              <a:t>sample</a:t>
            </a:r>
            <a:r>
              <a:rPr lang="fr-FR" dirty="0">
                <a:solidFill>
                  <a:schemeClr val="accent1">
                    <a:lumMod val="50000"/>
                  </a:schemeClr>
                </a:solidFill>
                <a:sym typeface="Wingdings" panose="05000000000000000000" pitchFamily="2" charset="2"/>
              </a:rPr>
              <a:t> structure? </a:t>
            </a:r>
          </a:p>
          <a:p>
            <a:pPr lvl="2">
              <a:spcBef>
                <a:spcPts val="600"/>
              </a:spcBef>
              <a:spcAft>
                <a:spcPts val="1200"/>
              </a:spcAft>
              <a:buFont typeface="Wingdings" panose="05000000000000000000" pitchFamily="2" charset="2"/>
              <a:buChar char="è"/>
            </a:pPr>
            <a:r>
              <a:rPr lang="fr-FR" sz="2000" dirty="0">
                <a:solidFill>
                  <a:schemeClr val="accent1">
                    <a:lumMod val="50000"/>
                  </a:schemeClr>
                </a:solidFill>
                <a:sym typeface="Wingdings" panose="05000000000000000000" pitchFamily="2" charset="2"/>
              </a:rPr>
              <a:t>First </a:t>
            </a:r>
            <a:r>
              <a:rPr lang="fr-FR" sz="2000" dirty="0" err="1">
                <a:solidFill>
                  <a:schemeClr val="accent1">
                    <a:lumMod val="50000"/>
                  </a:schemeClr>
                </a:solidFill>
                <a:sym typeface="Wingdings" panose="05000000000000000000" pitchFamily="2" charset="2"/>
              </a:rPr>
              <a:t>step</a:t>
            </a:r>
            <a:r>
              <a:rPr lang="fr-FR" sz="2000" dirty="0">
                <a:solidFill>
                  <a:schemeClr val="accent1">
                    <a:lumMod val="50000"/>
                  </a:schemeClr>
                </a:solidFill>
                <a:sym typeface="Wingdings" panose="05000000000000000000" pitchFamily="2" charset="2"/>
              </a:rPr>
              <a:t> </a:t>
            </a:r>
            <a:r>
              <a:rPr lang="fr-FR" sz="2000" dirty="0" err="1">
                <a:solidFill>
                  <a:schemeClr val="accent1">
                    <a:lumMod val="50000"/>
                  </a:schemeClr>
                </a:solidFill>
                <a:sym typeface="Wingdings" panose="05000000000000000000" pitchFamily="2" charset="2"/>
              </a:rPr>
              <a:t>is</a:t>
            </a:r>
            <a:r>
              <a:rPr lang="fr-FR" sz="2000" dirty="0">
                <a:solidFill>
                  <a:schemeClr val="accent1">
                    <a:lumMod val="50000"/>
                  </a:schemeClr>
                </a:solidFill>
                <a:sym typeface="Wingdings" panose="05000000000000000000" pitchFamily="2" charset="2"/>
              </a:rPr>
              <a:t> to </a:t>
            </a:r>
            <a:r>
              <a:rPr lang="fr-FR" sz="2000" dirty="0" err="1">
                <a:solidFill>
                  <a:schemeClr val="accent1">
                    <a:lumMod val="50000"/>
                  </a:schemeClr>
                </a:solidFill>
                <a:sym typeface="Wingdings" panose="05000000000000000000" pitchFamily="2" charset="2"/>
              </a:rPr>
              <a:t>compute</a:t>
            </a:r>
            <a:r>
              <a:rPr lang="fr-FR" sz="2000" dirty="0">
                <a:solidFill>
                  <a:schemeClr val="accent1">
                    <a:lumMod val="50000"/>
                  </a:schemeClr>
                </a:solidFill>
                <a:sym typeface="Wingdings" panose="05000000000000000000" pitchFamily="2" charset="2"/>
              </a:rPr>
              <a:t> distance matrix : beta </a:t>
            </a:r>
            <a:r>
              <a:rPr lang="fr-FR" sz="2000" dirty="0" err="1">
                <a:solidFill>
                  <a:schemeClr val="accent1">
                    <a:lumMod val="50000"/>
                  </a:schemeClr>
                </a:solidFill>
                <a:sym typeface="Wingdings" panose="05000000000000000000" pitchFamily="2" charset="2"/>
              </a:rPr>
              <a:t>diversities</a:t>
            </a:r>
            <a:r>
              <a:rPr lang="fr-FR" sz="2000" dirty="0">
                <a:solidFill>
                  <a:schemeClr val="accent1">
                    <a:lumMod val="50000"/>
                  </a:schemeClr>
                </a:solidFill>
                <a:sym typeface="Wingdings" panose="05000000000000000000" pitchFamily="2" charset="2"/>
              </a:rPr>
              <a:t> </a:t>
            </a:r>
            <a:r>
              <a:rPr lang="fr-FR" sz="2000" dirty="0" err="1">
                <a:solidFill>
                  <a:schemeClr val="accent1">
                    <a:lumMod val="50000"/>
                  </a:schemeClr>
                </a:solidFill>
                <a:sym typeface="Wingdings" panose="05000000000000000000" pitchFamily="2" charset="2"/>
              </a:rPr>
              <a:t>also</a:t>
            </a:r>
            <a:r>
              <a:rPr lang="fr-FR" sz="2000" dirty="0">
                <a:solidFill>
                  <a:schemeClr val="accent1">
                    <a:lumMod val="50000"/>
                  </a:schemeClr>
                </a:solidFill>
                <a:sym typeface="Wingdings" panose="05000000000000000000" pitchFamily="2" charset="2"/>
              </a:rPr>
              <a:t> </a:t>
            </a:r>
            <a:r>
              <a:rPr lang="fr-FR" sz="2000" dirty="0" err="1">
                <a:solidFill>
                  <a:schemeClr val="accent1">
                    <a:lumMod val="50000"/>
                  </a:schemeClr>
                </a:solidFill>
                <a:sym typeface="Wingdings" panose="05000000000000000000" pitchFamily="2" charset="2"/>
              </a:rPr>
              <a:t>called</a:t>
            </a:r>
            <a:r>
              <a:rPr lang="fr-FR" sz="2000" dirty="0">
                <a:solidFill>
                  <a:schemeClr val="accent1">
                    <a:lumMod val="50000"/>
                  </a:schemeClr>
                </a:solidFill>
                <a:sym typeface="Wingdings" panose="05000000000000000000" pitchFamily="2" charset="2"/>
              </a:rPr>
              <a:t> </a:t>
            </a:r>
            <a:r>
              <a:rPr lang="fr-FR" sz="2000" dirty="0" err="1">
                <a:solidFill>
                  <a:schemeClr val="accent1">
                    <a:lumMod val="50000"/>
                  </a:schemeClr>
                </a:solidFill>
                <a:sym typeface="Wingdings" panose="05000000000000000000" pitchFamily="2" charset="2"/>
              </a:rPr>
              <a:t>dissimilarities</a:t>
            </a:r>
            <a:endParaRPr lang="fr-FR" sz="2000" dirty="0">
              <a:solidFill>
                <a:schemeClr val="accent1">
                  <a:lumMod val="50000"/>
                </a:schemeClr>
              </a:solidFill>
              <a:sym typeface="Wingdings" panose="05000000000000000000" pitchFamily="2" charset="2"/>
            </a:endParaRPr>
          </a:p>
          <a:p>
            <a:pPr lvl="2">
              <a:spcBef>
                <a:spcPts val="600"/>
              </a:spcBef>
              <a:spcAft>
                <a:spcPts val="1200"/>
              </a:spcAft>
              <a:buFont typeface="Wingdings" panose="05000000000000000000" pitchFamily="2" charset="2"/>
              <a:buChar char="è"/>
            </a:pPr>
            <a:r>
              <a:rPr lang="fr-FR" sz="2000" dirty="0" err="1">
                <a:solidFill>
                  <a:schemeClr val="accent1">
                    <a:lumMod val="50000"/>
                  </a:schemeClr>
                </a:solidFill>
                <a:sym typeface="Wingdings" panose="05000000000000000000" pitchFamily="2" charset="2"/>
              </a:rPr>
              <a:t>Then</a:t>
            </a:r>
            <a:r>
              <a:rPr lang="fr-FR" sz="2000" dirty="0">
                <a:solidFill>
                  <a:schemeClr val="accent1">
                    <a:lumMod val="50000"/>
                  </a:schemeClr>
                </a:solidFill>
                <a:sym typeface="Wingdings" panose="05000000000000000000" pitchFamily="2" charset="2"/>
              </a:rPr>
              <a:t> use </a:t>
            </a:r>
            <a:r>
              <a:rPr lang="fr-FR" sz="2000" dirty="0" err="1">
                <a:solidFill>
                  <a:schemeClr val="accent1">
                    <a:lumMod val="50000"/>
                  </a:schemeClr>
                </a:solidFill>
                <a:sym typeface="Wingdings" panose="05000000000000000000" pitchFamily="2" charset="2"/>
              </a:rPr>
              <a:t>it</a:t>
            </a:r>
            <a:r>
              <a:rPr lang="fr-FR" sz="2000" dirty="0">
                <a:solidFill>
                  <a:schemeClr val="accent1">
                    <a:lumMod val="50000"/>
                  </a:schemeClr>
                </a:solidFill>
                <a:sym typeface="Wingdings" panose="05000000000000000000" pitchFamily="2" charset="2"/>
              </a:rPr>
              <a:t> to :</a:t>
            </a:r>
          </a:p>
          <a:p>
            <a:pPr lvl="4">
              <a:spcBef>
                <a:spcPts val="600"/>
              </a:spcBef>
              <a:spcAft>
                <a:spcPts val="1200"/>
              </a:spcAft>
              <a:buFont typeface="Wingdings" panose="05000000000000000000" pitchFamily="2" charset="2"/>
              <a:buChar char="§"/>
            </a:pPr>
            <a:r>
              <a:rPr lang="fr-FR" sz="2000" dirty="0" err="1">
                <a:solidFill>
                  <a:schemeClr val="accent1">
                    <a:lumMod val="50000"/>
                  </a:schemeClr>
                </a:solidFill>
                <a:sym typeface="Wingdings" panose="05000000000000000000" pitchFamily="2" charset="2"/>
              </a:rPr>
              <a:t>represent</a:t>
            </a:r>
            <a:r>
              <a:rPr lang="fr-FR" sz="2000" dirty="0">
                <a:solidFill>
                  <a:schemeClr val="accent1">
                    <a:lumMod val="50000"/>
                  </a:schemeClr>
                </a:solidFill>
                <a:sym typeface="Wingdings" panose="05000000000000000000" pitchFamily="2" charset="2"/>
              </a:rPr>
              <a:t> </a:t>
            </a:r>
            <a:r>
              <a:rPr lang="fr-FR" sz="2000" dirty="0" err="1">
                <a:solidFill>
                  <a:schemeClr val="accent1">
                    <a:lumMod val="50000"/>
                  </a:schemeClr>
                </a:solidFill>
                <a:sym typeface="Wingdings" panose="05000000000000000000" pitchFamily="2" charset="2"/>
              </a:rPr>
              <a:t>samples</a:t>
            </a:r>
            <a:r>
              <a:rPr lang="fr-FR" sz="2000" dirty="0">
                <a:solidFill>
                  <a:schemeClr val="accent1">
                    <a:lumMod val="50000"/>
                  </a:schemeClr>
                </a:solidFill>
                <a:sym typeface="Wingdings" panose="05000000000000000000" pitchFamily="2" charset="2"/>
              </a:rPr>
              <a:t> in </a:t>
            </a:r>
            <a:r>
              <a:rPr lang="fr-FR" sz="2000" dirty="0" smtClean="0">
                <a:solidFill>
                  <a:schemeClr val="accent1">
                    <a:lumMod val="50000"/>
                  </a:schemeClr>
                </a:solidFill>
                <a:sym typeface="Wingdings" panose="05000000000000000000" pitchFamily="2" charset="2"/>
              </a:rPr>
              <a:t>a 2D </a:t>
            </a:r>
            <a:r>
              <a:rPr lang="fr-FR" sz="2000" dirty="0" err="1">
                <a:solidFill>
                  <a:schemeClr val="accent1">
                    <a:lumMod val="50000"/>
                  </a:schemeClr>
                </a:solidFill>
                <a:sym typeface="Wingdings" panose="05000000000000000000" pitchFamily="2" charset="2"/>
              </a:rPr>
              <a:t>graphic</a:t>
            </a:r>
            <a:r>
              <a:rPr lang="fr-FR" sz="2000" dirty="0">
                <a:solidFill>
                  <a:schemeClr val="accent1">
                    <a:lumMod val="50000"/>
                  </a:schemeClr>
                </a:solidFill>
                <a:sym typeface="Wingdings" panose="05000000000000000000" pitchFamily="2" charset="2"/>
              </a:rPr>
              <a:t> </a:t>
            </a:r>
            <a:r>
              <a:rPr lang="fr-FR" sz="2000" dirty="0" err="1">
                <a:solidFill>
                  <a:schemeClr val="accent1">
                    <a:lumMod val="50000"/>
                  </a:schemeClr>
                </a:solidFill>
                <a:sym typeface="Wingdings" panose="05000000000000000000" pitchFamily="2" charset="2"/>
              </a:rPr>
              <a:t>that</a:t>
            </a:r>
            <a:r>
              <a:rPr lang="fr-FR" sz="2000" dirty="0">
                <a:solidFill>
                  <a:schemeClr val="accent1">
                    <a:lumMod val="50000"/>
                  </a:schemeClr>
                </a:solidFill>
                <a:sym typeface="Wingdings" panose="05000000000000000000" pitchFamily="2" charset="2"/>
              </a:rPr>
              <a:t> best respect </a:t>
            </a:r>
            <a:r>
              <a:rPr lang="fr-FR" sz="2000" dirty="0" err="1">
                <a:solidFill>
                  <a:schemeClr val="accent1">
                    <a:lumMod val="50000"/>
                  </a:schemeClr>
                </a:solidFill>
                <a:sym typeface="Wingdings" panose="05000000000000000000" pitchFamily="2" charset="2"/>
              </a:rPr>
              <a:t>this</a:t>
            </a:r>
            <a:r>
              <a:rPr lang="fr-FR" sz="2000" dirty="0">
                <a:solidFill>
                  <a:schemeClr val="accent1">
                    <a:lumMod val="50000"/>
                  </a:schemeClr>
                </a:solidFill>
                <a:sym typeface="Wingdings" panose="05000000000000000000" pitchFamily="2" charset="2"/>
              </a:rPr>
              <a:t> distance matrix.</a:t>
            </a:r>
          </a:p>
          <a:p>
            <a:pPr lvl="4">
              <a:spcBef>
                <a:spcPts val="600"/>
              </a:spcBef>
              <a:spcAft>
                <a:spcPts val="1200"/>
              </a:spcAft>
              <a:buFont typeface="Wingdings" panose="05000000000000000000" pitchFamily="2" charset="2"/>
              <a:buChar char="§"/>
            </a:pPr>
            <a:r>
              <a:rPr lang="fr-FR" sz="2000" dirty="0">
                <a:solidFill>
                  <a:schemeClr val="accent1">
                    <a:lumMod val="50000"/>
                  </a:schemeClr>
                </a:solidFill>
                <a:sym typeface="Wingdings" panose="05000000000000000000" pitchFamily="2" charset="2"/>
              </a:rPr>
              <a:t>test </a:t>
            </a:r>
            <a:r>
              <a:rPr lang="fr-FR" sz="2000" dirty="0" err="1">
                <a:solidFill>
                  <a:schemeClr val="accent1">
                    <a:lumMod val="50000"/>
                  </a:schemeClr>
                </a:solidFill>
                <a:sym typeface="Wingdings" panose="05000000000000000000" pitchFamily="2" charset="2"/>
              </a:rPr>
              <a:t>that</a:t>
            </a:r>
            <a:r>
              <a:rPr lang="fr-FR" sz="2000" dirty="0">
                <a:solidFill>
                  <a:schemeClr val="accent1">
                    <a:lumMod val="50000"/>
                  </a:schemeClr>
                </a:solidFill>
                <a:sym typeface="Wingdings" panose="05000000000000000000" pitchFamily="2" charset="2"/>
              </a:rPr>
              <a:t> </a:t>
            </a:r>
            <a:r>
              <a:rPr lang="fr-FR" sz="2000" dirty="0" err="1">
                <a:solidFill>
                  <a:schemeClr val="accent1">
                    <a:lumMod val="50000"/>
                  </a:schemeClr>
                </a:solidFill>
                <a:sym typeface="Wingdings" panose="05000000000000000000" pitchFamily="2" charset="2"/>
              </a:rPr>
              <a:t>clustering</a:t>
            </a:r>
            <a:r>
              <a:rPr lang="fr-FR" sz="2000" dirty="0">
                <a:solidFill>
                  <a:schemeClr val="accent1">
                    <a:lumMod val="50000"/>
                  </a:schemeClr>
                </a:solidFill>
                <a:sym typeface="Wingdings" panose="05000000000000000000" pitchFamily="2" charset="2"/>
              </a:rPr>
              <a:t> </a:t>
            </a:r>
            <a:r>
              <a:rPr lang="fr-FR" sz="2000" dirty="0" err="1">
                <a:solidFill>
                  <a:schemeClr val="accent1">
                    <a:lumMod val="50000"/>
                  </a:schemeClr>
                </a:solidFill>
                <a:sym typeface="Wingdings" panose="05000000000000000000" pitchFamily="2" charset="2"/>
              </a:rPr>
              <a:t>samples</a:t>
            </a:r>
            <a:r>
              <a:rPr lang="fr-FR" sz="2000" dirty="0">
                <a:solidFill>
                  <a:schemeClr val="accent1">
                    <a:lumMod val="50000"/>
                  </a:schemeClr>
                </a:solidFill>
                <a:sym typeface="Wingdings" panose="05000000000000000000" pitchFamily="2" charset="2"/>
              </a:rPr>
              <a:t> </a:t>
            </a:r>
            <a:r>
              <a:rPr lang="fr-FR" sz="2000" dirty="0" err="1">
                <a:solidFill>
                  <a:schemeClr val="accent1">
                    <a:lumMod val="50000"/>
                  </a:schemeClr>
                </a:solidFill>
                <a:sym typeface="Wingdings" panose="05000000000000000000" pitchFamily="2" charset="2"/>
              </a:rPr>
              <a:t>based</a:t>
            </a:r>
            <a:r>
              <a:rPr lang="fr-FR" sz="2000" dirty="0">
                <a:solidFill>
                  <a:schemeClr val="accent1">
                    <a:lumMod val="50000"/>
                  </a:schemeClr>
                </a:solidFill>
                <a:sym typeface="Wingdings" panose="05000000000000000000" pitchFamily="2" charset="2"/>
              </a:rPr>
              <a:t> on </a:t>
            </a:r>
            <a:r>
              <a:rPr lang="fr-FR" sz="2000" dirty="0" err="1">
                <a:solidFill>
                  <a:schemeClr val="accent1">
                    <a:lumMod val="50000"/>
                  </a:schemeClr>
                </a:solidFill>
                <a:sym typeface="Wingdings" panose="05000000000000000000" pitchFamily="2" charset="2"/>
              </a:rPr>
              <a:t>dissimilarities</a:t>
            </a:r>
            <a:r>
              <a:rPr lang="fr-FR" sz="2000" dirty="0">
                <a:solidFill>
                  <a:schemeClr val="accent1">
                    <a:lumMod val="50000"/>
                  </a:schemeClr>
                </a:solidFill>
                <a:sym typeface="Wingdings" panose="05000000000000000000" pitchFamily="2" charset="2"/>
              </a:rPr>
              <a:t> looks </a:t>
            </a:r>
            <a:r>
              <a:rPr lang="fr-FR" sz="2000" dirty="0" err="1">
                <a:solidFill>
                  <a:schemeClr val="accent1">
                    <a:lumMod val="50000"/>
                  </a:schemeClr>
                </a:solidFill>
                <a:sym typeface="Wingdings" panose="05000000000000000000" pitchFamily="2" charset="2"/>
              </a:rPr>
              <a:t>like</a:t>
            </a:r>
            <a:r>
              <a:rPr lang="fr-FR" sz="2000" dirty="0">
                <a:solidFill>
                  <a:schemeClr val="accent1">
                    <a:lumMod val="50000"/>
                  </a:schemeClr>
                </a:solidFill>
                <a:sym typeface="Wingdings" panose="05000000000000000000" pitchFamily="2" charset="2"/>
              </a:rPr>
              <a:t> </a:t>
            </a:r>
            <a:r>
              <a:rPr lang="fr-FR" sz="2000" dirty="0" err="1">
                <a:solidFill>
                  <a:schemeClr val="accent1">
                    <a:lumMod val="50000"/>
                  </a:schemeClr>
                </a:solidFill>
                <a:sym typeface="Wingdings" panose="05000000000000000000" pitchFamily="2" charset="2"/>
              </a:rPr>
              <a:t>expected</a:t>
            </a:r>
            <a:r>
              <a:rPr lang="fr-FR" sz="2000" dirty="0">
                <a:solidFill>
                  <a:schemeClr val="accent1">
                    <a:lumMod val="50000"/>
                  </a:schemeClr>
                </a:solidFill>
                <a:sym typeface="Wingdings" panose="05000000000000000000" pitchFamily="2" charset="2"/>
              </a:rPr>
              <a:t>.</a:t>
            </a:r>
          </a:p>
          <a:p>
            <a:pPr lvl="4">
              <a:spcBef>
                <a:spcPts val="600"/>
              </a:spcBef>
              <a:spcAft>
                <a:spcPts val="1200"/>
              </a:spcAft>
              <a:buFont typeface="Wingdings" panose="05000000000000000000" pitchFamily="2" charset="2"/>
              <a:buChar char="§"/>
            </a:pPr>
            <a:r>
              <a:rPr lang="fr-FR" sz="2000" dirty="0" err="1">
                <a:solidFill>
                  <a:schemeClr val="accent1">
                    <a:lumMod val="50000"/>
                  </a:schemeClr>
                </a:solidFill>
                <a:sym typeface="Wingdings" panose="05000000000000000000" pitchFamily="2" charset="2"/>
              </a:rPr>
              <a:t>construct</a:t>
            </a:r>
            <a:r>
              <a:rPr lang="fr-FR" sz="2000" dirty="0">
                <a:solidFill>
                  <a:schemeClr val="accent1">
                    <a:lumMod val="50000"/>
                  </a:schemeClr>
                </a:solidFill>
                <a:sym typeface="Wingdings" panose="05000000000000000000" pitchFamily="2" charset="2"/>
              </a:rPr>
              <a:t> </a:t>
            </a:r>
            <a:r>
              <a:rPr lang="fr-FR" sz="2000" dirty="0" err="1" smtClean="0">
                <a:solidFill>
                  <a:schemeClr val="accent1">
                    <a:lumMod val="50000"/>
                  </a:schemeClr>
                </a:solidFill>
                <a:sym typeface="Wingdings" panose="05000000000000000000" pitchFamily="2" charset="2"/>
              </a:rPr>
              <a:t>heatmap</a:t>
            </a:r>
            <a:r>
              <a:rPr lang="fr-FR" sz="2000" dirty="0" smtClean="0">
                <a:solidFill>
                  <a:schemeClr val="accent1">
                    <a:lumMod val="50000"/>
                  </a:schemeClr>
                </a:solidFill>
                <a:sym typeface="Wingdings" panose="05000000000000000000" pitchFamily="2" charset="2"/>
              </a:rPr>
              <a:t> </a:t>
            </a:r>
            <a:r>
              <a:rPr lang="fr-FR" sz="2000" dirty="0">
                <a:solidFill>
                  <a:schemeClr val="accent1">
                    <a:lumMod val="50000"/>
                  </a:schemeClr>
                </a:solidFill>
                <a:sym typeface="Wingdings" panose="05000000000000000000" pitchFamily="2" charset="2"/>
              </a:rPr>
              <a:t>to </a:t>
            </a:r>
            <a:r>
              <a:rPr lang="fr-FR" sz="2000" dirty="0" err="1">
                <a:solidFill>
                  <a:schemeClr val="accent1">
                    <a:lumMod val="50000"/>
                  </a:schemeClr>
                </a:solidFill>
                <a:sym typeface="Wingdings" panose="05000000000000000000" pitchFamily="2" charset="2"/>
              </a:rPr>
              <a:t>discover</a:t>
            </a:r>
            <a:r>
              <a:rPr lang="fr-FR" sz="2000" dirty="0">
                <a:solidFill>
                  <a:schemeClr val="accent1">
                    <a:lumMod val="50000"/>
                  </a:schemeClr>
                </a:solidFill>
                <a:sym typeface="Wingdings" panose="05000000000000000000" pitchFamily="2" charset="2"/>
              </a:rPr>
              <a:t> if </a:t>
            </a:r>
            <a:r>
              <a:rPr lang="fr-FR" sz="2000" dirty="0" err="1">
                <a:solidFill>
                  <a:schemeClr val="accent1">
                    <a:lumMod val="50000"/>
                  </a:schemeClr>
                </a:solidFill>
                <a:sym typeface="Wingdings" panose="05000000000000000000" pitchFamily="2" charset="2"/>
              </a:rPr>
              <a:t>samples</a:t>
            </a:r>
            <a:r>
              <a:rPr lang="fr-FR" sz="2000" dirty="0">
                <a:solidFill>
                  <a:schemeClr val="accent1">
                    <a:lumMod val="50000"/>
                  </a:schemeClr>
                </a:solidFill>
                <a:sym typeface="Wingdings" panose="05000000000000000000" pitchFamily="2" charset="2"/>
              </a:rPr>
              <a:t>/</a:t>
            </a:r>
            <a:r>
              <a:rPr lang="fr-FR" sz="2000" dirty="0" err="1">
                <a:solidFill>
                  <a:schemeClr val="accent1">
                    <a:lumMod val="50000"/>
                  </a:schemeClr>
                </a:solidFill>
                <a:sym typeface="Wingdings" panose="05000000000000000000" pitchFamily="2" charset="2"/>
              </a:rPr>
              <a:t>OTUs</a:t>
            </a:r>
            <a:r>
              <a:rPr lang="fr-FR" sz="2000" dirty="0">
                <a:solidFill>
                  <a:schemeClr val="accent1">
                    <a:lumMod val="50000"/>
                  </a:schemeClr>
                </a:solidFill>
                <a:sym typeface="Wingdings" panose="05000000000000000000" pitchFamily="2" charset="2"/>
              </a:rPr>
              <a:t> are </a:t>
            </a:r>
            <a:r>
              <a:rPr lang="fr-FR" sz="2000" dirty="0" err="1">
                <a:solidFill>
                  <a:schemeClr val="accent1">
                    <a:lumMod val="50000"/>
                  </a:schemeClr>
                </a:solidFill>
                <a:sym typeface="Wingdings" panose="05000000000000000000" pitchFamily="2" charset="2"/>
              </a:rPr>
              <a:t>connected</a:t>
            </a:r>
            <a:r>
              <a:rPr lang="fr-FR" sz="2000" dirty="0">
                <a:solidFill>
                  <a:schemeClr val="accent1">
                    <a:lumMod val="50000"/>
                  </a:schemeClr>
                </a:solidFill>
                <a:sym typeface="Wingdings" panose="05000000000000000000" pitchFamily="2" charset="2"/>
              </a:rPr>
              <a:t>.</a:t>
            </a: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101</a:t>
            </a:fld>
            <a:endParaRPr lang="fr-FR"/>
          </a:p>
        </p:txBody>
      </p:sp>
    </p:spTree>
    <p:extLst>
      <p:ext uri="{BB962C8B-B14F-4D97-AF65-F5344CB8AC3E}">
        <p14:creationId xmlns:p14="http://schemas.microsoft.com/office/powerpoint/2010/main" val="328301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err="1">
                <a:solidFill>
                  <a:schemeClr val="accent6"/>
                </a:solidFill>
              </a:rPr>
              <a:t>Exercise</a:t>
            </a:r>
            <a:r>
              <a:rPr lang="fr-FR" dirty="0">
                <a:solidFill>
                  <a:schemeClr val="accent6"/>
                </a:solidFill>
              </a:rPr>
              <a:t> </a:t>
            </a:r>
            <a:r>
              <a:rPr lang="fr-FR" dirty="0" smtClean="0">
                <a:solidFill>
                  <a:schemeClr val="accent6"/>
                </a:solidFill>
              </a:rPr>
              <a:t>B-4</a:t>
            </a:r>
            <a:endParaRPr lang="fr-FR" dirty="0"/>
          </a:p>
        </p:txBody>
      </p:sp>
      <p:sp>
        <p:nvSpPr>
          <p:cNvPr id="2" name="Espace réservé du contenu 1"/>
          <p:cNvSpPr>
            <a:spLocks noGrp="1"/>
          </p:cNvSpPr>
          <p:nvPr>
            <p:ph idx="1"/>
          </p:nvPr>
        </p:nvSpPr>
        <p:spPr/>
        <p:txBody>
          <a:bodyPr anchor="t">
            <a:normAutofit/>
          </a:bodyPr>
          <a:lstStyle/>
          <a:p>
            <a:pPr marL="0" indent="0">
              <a:spcBef>
                <a:spcPts val="600"/>
              </a:spcBef>
              <a:spcAft>
                <a:spcPts val="1200"/>
              </a:spcAft>
              <a:buNone/>
            </a:pPr>
            <a:r>
              <a:rPr lang="fr-FR" sz="2000" dirty="0">
                <a:solidFill>
                  <a:schemeClr val="accent1">
                    <a:lumMod val="50000"/>
                  </a:schemeClr>
                </a:solidFill>
                <a:sym typeface="Wingdings" panose="05000000000000000000" pitchFamily="2" charset="2"/>
              </a:rPr>
              <a:t>Test the 4 </a:t>
            </a:r>
            <a:r>
              <a:rPr lang="fr-FR" sz="2000" dirty="0" err="1">
                <a:solidFill>
                  <a:schemeClr val="accent1">
                    <a:lumMod val="50000"/>
                  </a:schemeClr>
                </a:solidFill>
                <a:sym typeface="Wingdings" panose="05000000000000000000" pitchFamily="2" charset="2"/>
              </a:rPr>
              <a:t>most</a:t>
            </a:r>
            <a:r>
              <a:rPr lang="fr-FR" sz="2000" dirty="0">
                <a:solidFill>
                  <a:schemeClr val="accent1">
                    <a:lumMod val="50000"/>
                  </a:schemeClr>
                </a:solidFill>
                <a:sym typeface="Wingdings" panose="05000000000000000000" pitchFamily="2" charset="2"/>
              </a:rPr>
              <a:t> </a:t>
            </a:r>
            <a:r>
              <a:rPr lang="fr-FR" sz="2000" dirty="0" err="1">
                <a:solidFill>
                  <a:schemeClr val="accent1">
                    <a:lumMod val="50000"/>
                  </a:schemeClr>
                </a:solidFill>
                <a:sym typeface="Wingdings" panose="05000000000000000000" pitchFamily="2" charset="2"/>
              </a:rPr>
              <a:t>common</a:t>
            </a:r>
            <a:r>
              <a:rPr lang="fr-FR" sz="2000" dirty="0">
                <a:solidFill>
                  <a:schemeClr val="accent1">
                    <a:lumMod val="50000"/>
                  </a:schemeClr>
                </a:solidFill>
                <a:sym typeface="Wingdings" panose="05000000000000000000" pitchFamily="2" charset="2"/>
              </a:rPr>
              <a:t> distances.</a:t>
            </a:r>
          </a:p>
          <a:p>
            <a:pPr>
              <a:spcBef>
                <a:spcPts val="600"/>
              </a:spcBef>
              <a:spcAft>
                <a:spcPts val="1200"/>
              </a:spcAft>
              <a:buFont typeface="Wingdings" panose="05000000000000000000" pitchFamily="2" charset="2"/>
              <a:buChar char="è"/>
            </a:pPr>
            <a:r>
              <a:rPr lang="fr-FR" dirty="0">
                <a:solidFill>
                  <a:schemeClr val="accent1">
                    <a:lumMod val="50000"/>
                  </a:schemeClr>
                </a:solidFill>
                <a:sym typeface="Wingdings" panose="05000000000000000000" pitchFamily="2" charset="2"/>
              </a:rPr>
              <a:t> Can </a:t>
            </a:r>
            <a:r>
              <a:rPr lang="fr-FR" dirty="0" err="1">
                <a:solidFill>
                  <a:schemeClr val="accent1">
                    <a:lumMod val="50000"/>
                  </a:schemeClr>
                </a:solidFill>
                <a:sym typeface="Wingdings" panose="05000000000000000000" pitchFamily="2" charset="2"/>
              </a:rPr>
              <a:t>you</a:t>
            </a:r>
            <a:r>
              <a:rPr lang="fr-FR" dirty="0">
                <a:solidFill>
                  <a:schemeClr val="accent1">
                    <a:lumMod val="50000"/>
                  </a:schemeClr>
                </a:solidFill>
                <a:sym typeface="Wingdings" panose="05000000000000000000" pitchFamily="2" charset="2"/>
              </a:rPr>
              <a:t> </a:t>
            </a:r>
            <a:r>
              <a:rPr lang="fr-FR" dirty="0" err="1">
                <a:solidFill>
                  <a:schemeClr val="accent1">
                    <a:lumMod val="50000"/>
                  </a:schemeClr>
                </a:solidFill>
                <a:sym typeface="Wingdings" panose="05000000000000000000" pitchFamily="2" charset="2"/>
              </a:rPr>
              <a:t>conclude</a:t>
            </a:r>
            <a:r>
              <a:rPr lang="fr-FR" dirty="0">
                <a:solidFill>
                  <a:schemeClr val="accent1">
                    <a:lumMod val="50000"/>
                  </a:schemeClr>
                </a:solidFill>
                <a:sym typeface="Wingdings" panose="05000000000000000000" pitchFamily="2" charset="2"/>
              </a:rPr>
              <a:t> </a:t>
            </a:r>
            <a:r>
              <a:rPr lang="fr-FR" dirty="0" err="1">
                <a:solidFill>
                  <a:schemeClr val="accent1">
                    <a:lumMod val="50000"/>
                  </a:schemeClr>
                </a:solidFill>
                <a:sym typeface="Wingdings" panose="05000000000000000000" pitchFamily="2" charset="2"/>
              </a:rPr>
              <a:t>something</a:t>
            </a:r>
            <a:r>
              <a:rPr lang="fr-FR" dirty="0">
                <a:solidFill>
                  <a:schemeClr val="accent1">
                    <a:lumMod val="50000"/>
                  </a:schemeClr>
                </a:solidFill>
                <a:sym typeface="Wingdings" panose="05000000000000000000" pitchFamily="2" charset="2"/>
              </a:rPr>
              <a:t> </a:t>
            </a:r>
            <a:r>
              <a:rPr lang="fr-FR" dirty="0" err="1">
                <a:solidFill>
                  <a:schemeClr val="accent1">
                    <a:lumMod val="50000"/>
                  </a:schemeClr>
                </a:solidFill>
                <a:sym typeface="Wingdings" panose="05000000000000000000" pitchFamily="2" charset="2"/>
              </a:rPr>
              <a:t>based</a:t>
            </a:r>
            <a:r>
              <a:rPr lang="fr-FR" dirty="0">
                <a:solidFill>
                  <a:schemeClr val="accent1">
                    <a:lumMod val="50000"/>
                  </a:schemeClr>
                </a:solidFill>
                <a:sym typeface="Wingdings" panose="05000000000000000000" pitchFamily="2" charset="2"/>
              </a:rPr>
              <a:t> on distance matrix </a:t>
            </a:r>
            <a:r>
              <a:rPr lang="fr-FR" dirty="0" err="1">
                <a:solidFill>
                  <a:schemeClr val="accent1">
                    <a:lumMod val="50000"/>
                  </a:schemeClr>
                </a:solidFill>
                <a:sym typeface="Wingdings" panose="05000000000000000000" pitchFamily="2" charset="2"/>
              </a:rPr>
              <a:t>comparison</a:t>
            </a:r>
            <a:endParaRPr lang="fr-FR" dirty="0">
              <a:solidFill>
                <a:schemeClr val="accent1">
                  <a:lumMod val="50000"/>
                </a:schemeClr>
              </a:solidFill>
              <a:sym typeface="Wingdings" panose="05000000000000000000" pitchFamily="2" charset="2"/>
            </a:endParaRPr>
          </a:p>
          <a:p>
            <a:pPr marL="0" indent="0">
              <a:spcBef>
                <a:spcPts val="600"/>
              </a:spcBef>
              <a:spcAft>
                <a:spcPts val="1200"/>
              </a:spcAft>
              <a:buNone/>
            </a:pPr>
            <a:endParaRPr lang="fr-FR" sz="2000" dirty="0">
              <a:solidFill>
                <a:schemeClr val="accent1">
                  <a:lumMod val="50000"/>
                </a:schemeClr>
              </a:solidFill>
              <a:sym typeface="Wingdings" panose="05000000000000000000" pitchFamily="2" charset="2"/>
            </a:endParaRPr>
          </a:p>
          <a:p>
            <a:pPr>
              <a:spcBef>
                <a:spcPts val="600"/>
              </a:spcBef>
              <a:spcAft>
                <a:spcPts val="1200"/>
              </a:spcAft>
              <a:buFont typeface="Wingdings" panose="05000000000000000000" pitchFamily="2" charset="2"/>
              <a:buChar char="è"/>
            </a:pPr>
            <a:r>
              <a:rPr lang="fr-FR">
                <a:solidFill>
                  <a:schemeClr val="accent1">
                    <a:lumMod val="50000"/>
                  </a:schemeClr>
                </a:solidFill>
                <a:sym typeface="Wingdings" panose="05000000000000000000" pitchFamily="2" charset="2"/>
              </a:rPr>
              <a:t> </a:t>
            </a:r>
            <a:r>
              <a:rPr lang="fr-FR" dirty="0">
                <a:solidFill>
                  <a:schemeClr val="accent1">
                    <a:lumMod val="50000"/>
                  </a:schemeClr>
                </a:solidFill>
                <a:sym typeface="Wingdings" panose="05000000000000000000" pitchFamily="2" charset="2"/>
              </a:rPr>
              <a:t>Can</a:t>
            </a:r>
            <a:r>
              <a:rPr lang="fr-FR">
                <a:solidFill>
                  <a:schemeClr val="accent1">
                    <a:lumMod val="50000"/>
                  </a:schemeClr>
                </a:solidFill>
                <a:sym typeface="Wingdings" panose="05000000000000000000" pitchFamily="2" charset="2"/>
              </a:rPr>
              <a:t> you conclude something based </a:t>
            </a:r>
            <a:r>
              <a:rPr lang="fr-FR" smtClean="0">
                <a:solidFill>
                  <a:schemeClr val="accent1">
                    <a:lumMod val="50000"/>
                  </a:schemeClr>
                </a:solidFill>
                <a:sym typeface="Wingdings" panose="05000000000000000000" pitchFamily="2" charset="2"/>
              </a:rPr>
              <a:t>on </a:t>
            </a:r>
            <a:r>
              <a:rPr lang="fr-FR" dirty="0">
                <a:solidFill>
                  <a:schemeClr val="accent1">
                    <a:lumMod val="50000"/>
                  </a:schemeClr>
                </a:solidFill>
                <a:sym typeface="Wingdings" panose="05000000000000000000" pitchFamily="2" charset="2"/>
              </a:rPr>
              <a:t>the </a:t>
            </a:r>
            <a:r>
              <a:rPr lang="fr-FR" dirty="0" err="1">
                <a:solidFill>
                  <a:schemeClr val="accent1">
                    <a:lumMod val="50000"/>
                  </a:schemeClr>
                </a:solidFill>
                <a:sym typeface="Wingdings" panose="05000000000000000000" pitchFamily="2" charset="2"/>
              </a:rPr>
              <a:t>graphical</a:t>
            </a:r>
            <a:r>
              <a:rPr lang="fr-FR" dirty="0">
                <a:solidFill>
                  <a:schemeClr val="accent1">
                    <a:lumMod val="50000"/>
                  </a:schemeClr>
                </a:solidFill>
                <a:sym typeface="Wingdings" panose="05000000000000000000" pitchFamily="2" charset="2"/>
              </a:rPr>
              <a:t> </a:t>
            </a:r>
            <a:r>
              <a:rPr lang="fr-FR" dirty="0" err="1">
                <a:solidFill>
                  <a:schemeClr val="accent1">
                    <a:lumMod val="50000"/>
                  </a:schemeClr>
                </a:solidFill>
                <a:sym typeface="Wingdings" panose="05000000000000000000" pitchFamily="2" charset="2"/>
              </a:rPr>
              <a:t>representations</a:t>
            </a:r>
            <a:r>
              <a:rPr lang="fr-FR" dirty="0">
                <a:solidFill>
                  <a:schemeClr val="accent1">
                    <a:lumMod val="50000"/>
                  </a:schemeClr>
                </a:solidFill>
                <a:sym typeface="Wingdings" panose="05000000000000000000" pitchFamily="2" charset="2"/>
              </a:rPr>
              <a:t> of </a:t>
            </a:r>
            <a:r>
              <a:rPr lang="fr-FR" dirty="0" err="1">
                <a:solidFill>
                  <a:schemeClr val="accent1">
                    <a:lumMod val="50000"/>
                  </a:schemeClr>
                </a:solidFill>
                <a:sym typeface="Wingdings" panose="05000000000000000000" pitchFamily="2" charset="2"/>
              </a:rPr>
              <a:t>samples</a:t>
            </a:r>
            <a:r>
              <a:rPr lang="fr-FR" dirty="0">
                <a:solidFill>
                  <a:schemeClr val="accent1">
                    <a:lumMod val="50000"/>
                  </a:schemeClr>
                </a:solidFill>
                <a:sym typeface="Wingdings" panose="05000000000000000000" pitchFamily="2" charset="2"/>
              </a:rPr>
              <a:t>/</a:t>
            </a:r>
            <a:r>
              <a:rPr lang="fr-FR" dirty="0" err="1">
                <a:solidFill>
                  <a:schemeClr val="accent1">
                    <a:lumMod val="50000"/>
                  </a:schemeClr>
                </a:solidFill>
                <a:sym typeface="Wingdings" panose="05000000000000000000" pitchFamily="2" charset="2"/>
              </a:rPr>
              <a:t>OTUs</a:t>
            </a:r>
            <a:r>
              <a:rPr lang="fr-FR" dirty="0">
                <a:solidFill>
                  <a:schemeClr val="accent1">
                    <a:lumMod val="50000"/>
                  </a:schemeClr>
                </a:solidFill>
                <a:sym typeface="Wingdings" panose="05000000000000000000" pitchFamily="2" charset="2"/>
              </a:rPr>
              <a:t>, </a:t>
            </a:r>
            <a:r>
              <a:rPr lang="fr-FR" dirty="0" err="1">
                <a:solidFill>
                  <a:schemeClr val="accent1">
                    <a:lumMod val="50000"/>
                  </a:schemeClr>
                </a:solidFill>
                <a:sym typeface="Wingdings" panose="05000000000000000000" pitchFamily="2" charset="2"/>
              </a:rPr>
              <a:t>which</a:t>
            </a:r>
            <a:r>
              <a:rPr lang="fr-FR" dirty="0">
                <a:solidFill>
                  <a:schemeClr val="accent1">
                    <a:lumMod val="50000"/>
                  </a:schemeClr>
                </a:solidFill>
                <a:sym typeface="Wingdings" panose="05000000000000000000" pitchFamily="2" charset="2"/>
              </a:rPr>
              <a:t> type of distance fit the </a:t>
            </a:r>
            <a:r>
              <a:rPr lang="fr-FR" dirty="0" err="1">
                <a:solidFill>
                  <a:schemeClr val="accent1">
                    <a:lumMod val="50000"/>
                  </a:schemeClr>
                </a:solidFill>
                <a:sym typeface="Wingdings" panose="05000000000000000000" pitchFamily="2" charset="2"/>
              </a:rPr>
              <a:t>most</a:t>
            </a:r>
            <a:r>
              <a:rPr lang="fr-FR" dirty="0">
                <a:solidFill>
                  <a:schemeClr val="accent1">
                    <a:lumMod val="50000"/>
                  </a:schemeClr>
                </a:solidFill>
                <a:sym typeface="Wingdings" panose="05000000000000000000" pitchFamily="2" charset="2"/>
              </a:rPr>
              <a:t> </a:t>
            </a:r>
            <a:r>
              <a:rPr lang="fr-FR" dirty="0" err="1">
                <a:solidFill>
                  <a:schemeClr val="accent1">
                    <a:lumMod val="50000"/>
                  </a:schemeClr>
                </a:solidFill>
                <a:sym typeface="Wingdings" panose="05000000000000000000" pitchFamily="2" charset="2"/>
              </a:rPr>
              <a:t>our</a:t>
            </a:r>
            <a:r>
              <a:rPr lang="fr-FR" dirty="0">
                <a:solidFill>
                  <a:schemeClr val="accent1">
                    <a:lumMod val="50000"/>
                  </a:schemeClr>
                </a:solidFill>
                <a:sym typeface="Wingdings" panose="05000000000000000000" pitchFamily="2" charset="2"/>
              </a:rPr>
              <a:t> data ?</a:t>
            </a:r>
          </a:p>
          <a:p>
            <a:pPr marL="0" indent="0">
              <a:spcBef>
                <a:spcPts val="600"/>
              </a:spcBef>
              <a:spcAft>
                <a:spcPts val="1200"/>
              </a:spcAft>
              <a:buNone/>
            </a:pPr>
            <a:endParaRPr lang="fr-FR" sz="2000" dirty="0">
              <a:solidFill>
                <a:schemeClr val="accent1">
                  <a:lumMod val="50000"/>
                </a:schemeClr>
              </a:solidFill>
              <a:sym typeface="Wingdings" panose="05000000000000000000" pitchFamily="2" charset="2"/>
            </a:endParaRPr>
          </a:p>
          <a:p>
            <a:pPr marL="0" indent="0">
              <a:spcBef>
                <a:spcPts val="600"/>
              </a:spcBef>
              <a:spcAft>
                <a:spcPts val="1200"/>
              </a:spcAft>
              <a:buNone/>
            </a:pPr>
            <a:endParaRPr lang="fr-FR" sz="2000" dirty="0">
              <a:solidFill>
                <a:schemeClr val="accent1">
                  <a:lumMod val="50000"/>
                </a:schemeClr>
              </a:solidFill>
              <a:sym typeface="Wingdings" panose="05000000000000000000" pitchFamily="2" charset="2"/>
            </a:endParaRP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102</a:t>
            </a:fld>
            <a:endParaRPr lang="fr-FR"/>
          </a:p>
        </p:txBody>
      </p:sp>
    </p:spTree>
    <p:extLst>
      <p:ext uri="{BB962C8B-B14F-4D97-AF65-F5344CB8AC3E}">
        <p14:creationId xmlns:p14="http://schemas.microsoft.com/office/powerpoint/2010/main" val="221036269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err="1">
                <a:solidFill>
                  <a:schemeClr val="accent6"/>
                </a:solidFill>
              </a:rPr>
              <a:t>Exercise</a:t>
            </a:r>
            <a:r>
              <a:rPr lang="fr-FR" dirty="0">
                <a:solidFill>
                  <a:schemeClr val="accent6"/>
                </a:solidFill>
              </a:rPr>
              <a:t> </a:t>
            </a:r>
            <a:r>
              <a:rPr lang="fr-FR" dirty="0" smtClean="0">
                <a:solidFill>
                  <a:schemeClr val="accent6"/>
                </a:solidFill>
              </a:rPr>
              <a:t>B-4</a:t>
            </a:r>
            <a:endParaRPr lang="fr-FR" dirty="0"/>
          </a:p>
        </p:txBody>
      </p:sp>
      <p:sp>
        <p:nvSpPr>
          <p:cNvPr id="2" name="Espace réservé du contenu 1"/>
          <p:cNvSpPr>
            <a:spLocks noGrp="1"/>
          </p:cNvSpPr>
          <p:nvPr>
            <p:ph idx="1"/>
          </p:nvPr>
        </p:nvSpPr>
        <p:spPr/>
        <p:txBody>
          <a:bodyPr anchor="t">
            <a:normAutofit/>
          </a:bodyPr>
          <a:lstStyle/>
          <a:p>
            <a:pPr>
              <a:spcBef>
                <a:spcPts val="600"/>
              </a:spcBef>
              <a:spcAft>
                <a:spcPts val="1200"/>
              </a:spcAft>
              <a:buFont typeface="Wingdings" panose="05000000000000000000" pitchFamily="2" charset="2"/>
              <a:buChar char="è"/>
            </a:pPr>
            <a:r>
              <a:rPr lang="fr-FR" dirty="0" smtClean="0">
                <a:solidFill>
                  <a:schemeClr val="accent1">
                    <a:lumMod val="50000"/>
                  </a:schemeClr>
                </a:solidFill>
                <a:sym typeface="Wingdings" panose="05000000000000000000" pitchFamily="2" charset="2"/>
              </a:rPr>
              <a:t>Can </a:t>
            </a:r>
            <a:r>
              <a:rPr lang="fr-FR" dirty="0" err="1" smtClean="0">
                <a:solidFill>
                  <a:schemeClr val="accent1">
                    <a:lumMod val="50000"/>
                  </a:schemeClr>
                </a:solidFill>
                <a:sym typeface="Wingdings" panose="05000000000000000000" pitchFamily="2" charset="2"/>
              </a:rPr>
              <a:t>you</a:t>
            </a:r>
            <a:r>
              <a:rPr lang="fr-FR" dirty="0" smtClean="0">
                <a:solidFill>
                  <a:schemeClr val="accent1">
                    <a:lumMod val="50000"/>
                  </a:schemeClr>
                </a:solidFill>
                <a:sym typeface="Wingdings" panose="05000000000000000000" pitchFamily="2" charset="2"/>
              </a:rPr>
              <a:t> </a:t>
            </a:r>
            <a:r>
              <a:rPr lang="fr-FR" dirty="0" err="1" smtClean="0">
                <a:solidFill>
                  <a:schemeClr val="accent1">
                    <a:lumMod val="50000"/>
                  </a:schemeClr>
                </a:solidFill>
                <a:sym typeface="Wingdings" panose="05000000000000000000" pitchFamily="2" charset="2"/>
              </a:rPr>
              <a:t>conclude</a:t>
            </a:r>
            <a:r>
              <a:rPr lang="fr-FR" dirty="0" smtClean="0">
                <a:solidFill>
                  <a:schemeClr val="accent1">
                    <a:lumMod val="50000"/>
                  </a:schemeClr>
                </a:solidFill>
                <a:sym typeface="Wingdings" panose="05000000000000000000" pitchFamily="2" charset="2"/>
              </a:rPr>
              <a:t> </a:t>
            </a:r>
            <a:r>
              <a:rPr lang="fr-FR" dirty="0" err="1" smtClean="0">
                <a:solidFill>
                  <a:schemeClr val="accent1">
                    <a:lumMod val="50000"/>
                  </a:schemeClr>
                </a:solidFill>
                <a:sym typeface="Wingdings" panose="05000000000000000000" pitchFamily="2" charset="2"/>
              </a:rPr>
              <a:t>something</a:t>
            </a:r>
            <a:r>
              <a:rPr lang="fr-FR" dirty="0" smtClean="0">
                <a:solidFill>
                  <a:schemeClr val="accent1">
                    <a:lumMod val="50000"/>
                  </a:schemeClr>
                </a:solidFill>
                <a:sym typeface="Wingdings" panose="05000000000000000000" pitchFamily="2" charset="2"/>
              </a:rPr>
              <a:t> </a:t>
            </a:r>
            <a:r>
              <a:rPr lang="fr-FR" dirty="0" err="1" smtClean="0">
                <a:solidFill>
                  <a:schemeClr val="accent1">
                    <a:lumMod val="50000"/>
                  </a:schemeClr>
                </a:solidFill>
                <a:sym typeface="Wingdings" panose="05000000000000000000" pitchFamily="2" charset="2"/>
              </a:rPr>
              <a:t>based</a:t>
            </a:r>
            <a:r>
              <a:rPr lang="fr-FR" dirty="0" smtClean="0">
                <a:solidFill>
                  <a:schemeClr val="accent1">
                    <a:lumMod val="50000"/>
                  </a:schemeClr>
                </a:solidFill>
                <a:sym typeface="Wingdings" panose="05000000000000000000" pitchFamily="2" charset="2"/>
              </a:rPr>
              <a:t> on distance matrix </a:t>
            </a:r>
            <a:r>
              <a:rPr lang="fr-FR" dirty="0" err="1" smtClean="0">
                <a:solidFill>
                  <a:schemeClr val="accent1">
                    <a:lumMod val="50000"/>
                  </a:schemeClr>
                </a:solidFill>
                <a:sym typeface="Wingdings" panose="05000000000000000000" pitchFamily="2" charset="2"/>
              </a:rPr>
              <a:t>comparison</a:t>
            </a:r>
            <a:endParaRPr lang="fr-FR" dirty="0" smtClean="0">
              <a:solidFill>
                <a:schemeClr val="accent1">
                  <a:lumMod val="50000"/>
                </a:schemeClr>
              </a:solidFill>
              <a:sym typeface="Wingdings" panose="05000000000000000000" pitchFamily="2" charset="2"/>
            </a:endParaRP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103</a:t>
            </a:fld>
            <a:endParaRPr lang="fr-FR"/>
          </a:p>
        </p:txBody>
      </p:sp>
      <p:pic>
        <p:nvPicPr>
          <p:cNvPr id="13" name="Image 12"/>
          <p:cNvPicPr>
            <a:picLocks noChangeAspect="1"/>
          </p:cNvPicPr>
          <p:nvPr/>
        </p:nvPicPr>
        <p:blipFill>
          <a:blip r:embed="rId3"/>
          <a:stretch>
            <a:fillRect/>
          </a:stretch>
        </p:blipFill>
        <p:spPr>
          <a:xfrm>
            <a:off x="6518741" y="2277276"/>
            <a:ext cx="4789090" cy="3591818"/>
          </a:xfrm>
          <a:prstGeom prst="rect">
            <a:avLst/>
          </a:prstGeom>
        </p:spPr>
      </p:pic>
      <p:sp>
        <p:nvSpPr>
          <p:cNvPr id="6" name="ZoneTexte 5"/>
          <p:cNvSpPr txBox="1"/>
          <p:nvPr/>
        </p:nvSpPr>
        <p:spPr>
          <a:xfrm>
            <a:off x="2895600" y="5939413"/>
            <a:ext cx="6400800" cy="369332"/>
          </a:xfrm>
          <a:prstGeom prst="rect">
            <a:avLst/>
          </a:prstGeom>
          <a:noFill/>
        </p:spPr>
        <p:txBody>
          <a:bodyPr wrap="square" rtlCol="0">
            <a:spAutoFit/>
          </a:bodyPr>
          <a:lstStyle/>
          <a:p>
            <a:r>
              <a:rPr lang="en-US" dirty="0" err="1">
                <a:solidFill>
                  <a:schemeClr val="tx1">
                    <a:lumMod val="75000"/>
                    <a:lumOff val="25000"/>
                  </a:schemeClr>
                </a:solidFill>
                <a:latin typeface="CMSS10"/>
              </a:rPr>
              <a:t>Jaccard</a:t>
            </a:r>
            <a:r>
              <a:rPr lang="en-US" dirty="0">
                <a:solidFill>
                  <a:schemeClr val="tx1">
                    <a:lumMod val="75000"/>
                    <a:lumOff val="25000"/>
                  </a:schemeClr>
                </a:solidFill>
                <a:latin typeface="CMSS10"/>
              </a:rPr>
              <a:t> higher than Bray-Curtis</a:t>
            </a:r>
            <a:r>
              <a:rPr lang="en-US" dirty="0">
                <a:solidFill>
                  <a:schemeClr val="tx1">
                    <a:lumMod val="75000"/>
                    <a:lumOff val="25000"/>
                  </a:schemeClr>
                </a:solidFill>
                <a:latin typeface="CMSY10"/>
              </a:rPr>
              <a:t> </a:t>
            </a:r>
            <a:endParaRPr lang="en-US" dirty="0">
              <a:solidFill>
                <a:schemeClr val="accent2">
                  <a:lumMod val="75000"/>
                </a:schemeClr>
              </a:solidFill>
              <a:latin typeface="CMSS10"/>
            </a:endParaRPr>
          </a:p>
        </p:txBody>
      </p:sp>
      <p:sp>
        <p:nvSpPr>
          <p:cNvPr id="17" name="ZoneTexte 16"/>
          <p:cNvSpPr txBox="1"/>
          <p:nvPr/>
        </p:nvSpPr>
        <p:spPr>
          <a:xfrm>
            <a:off x="6155056" y="5939413"/>
            <a:ext cx="3200400" cy="369332"/>
          </a:xfrm>
          <a:prstGeom prst="rect">
            <a:avLst/>
          </a:prstGeom>
          <a:noFill/>
        </p:spPr>
        <p:txBody>
          <a:bodyPr wrap="square" rtlCol="0">
            <a:spAutoFit/>
          </a:bodyPr>
          <a:lstStyle/>
          <a:p>
            <a:r>
              <a:rPr lang="en-GB" dirty="0">
                <a:solidFill>
                  <a:schemeClr val="accent2">
                    <a:lumMod val="75000"/>
                  </a:schemeClr>
                </a:solidFill>
                <a:latin typeface="CMSY10"/>
                <a:sym typeface="Wingdings" panose="05000000000000000000" pitchFamily="2" charset="2"/>
              </a:rPr>
              <a:t> </a:t>
            </a:r>
            <a:r>
              <a:rPr lang="en-GB" dirty="0">
                <a:solidFill>
                  <a:schemeClr val="accent2">
                    <a:lumMod val="75000"/>
                  </a:schemeClr>
                </a:solidFill>
                <a:latin typeface="CMSS10"/>
                <a:sym typeface="Wingdings" panose="05000000000000000000" pitchFamily="2" charset="2"/>
              </a:rPr>
              <a:t>a</a:t>
            </a:r>
            <a:r>
              <a:rPr lang="en-GB" dirty="0" smtClean="0">
                <a:solidFill>
                  <a:schemeClr val="accent2">
                    <a:lumMod val="75000"/>
                  </a:schemeClr>
                </a:solidFill>
                <a:latin typeface="CMSS10"/>
              </a:rPr>
              <a:t>bundant taxa </a:t>
            </a:r>
            <a:r>
              <a:rPr lang="en-GB" dirty="0">
                <a:solidFill>
                  <a:schemeClr val="accent2">
                    <a:lumMod val="75000"/>
                  </a:schemeClr>
                </a:solidFill>
                <a:latin typeface="CMSS10"/>
              </a:rPr>
              <a:t>are shared</a:t>
            </a:r>
          </a:p>
        </p:txBody>
      </p:sp>
      <p:pic>
        <p:nvPicPr>
          <p:cNvPr id="9" name="Image 8"/>
          <p:cNvPicPr>
            <a:picLocks noChangeAspect="1"/>
          </p:cNvPicPr>
          <p:nvPr/>
        </p:nvPicPr>
        <p:blipFill>
          <a:blip r:embed="rId4"/>
          <a:stretch>
            <a:fillRect/>
          </a:stretch>
        </p:blipFill>
        <p:spPr>
          <a:xfrm>
            <a:off x="952757" y="2242362"/>
            <a:ext cx="4723650" cy="3562806"/>
          </a:xfrm>
          <a:prstGeom prst="rect">
            <a:avLst/>
          </a:prstGeom>
        </p:spPr>
      </p:pic>
      <p:pic>
        <p:nvPicPr>
          <p:cNvPr id="5" name="Image 4"/>
          <p:cNvPicPr>
            <a:picLocks noChangeAspect="1"/>
          </p:cNvPicPr>
          <p:nvPr/>
        </p:nvPicPr>
        <p:blipFill>
          <a:blip r:embed="rId5"/>
          <a:stretch>
            <a:fillRect/>
          </a:stretch>
        </p:blipFill>
        <p:spPr>
          <a:xfrm>
            <a:off x="6456313" y="2241594"/>
            <a:ext cx="4775318" cy="3630248"/>
          </a:xfrm>
          <a:prstGeom prst="rect">
            <a:avLst/>
          </a:prstGeom>
        </p:spPr>
      </p:pic>
    </p:spTree>
    <p:extLst>
      <p:ext uri="{BB962C8B-B14F-4D97-AF65-F5344CB8AC3E}">
        <p14:creationId xmlns:p14="http://schemas.microsoft.com/office/powerpoint/2010/main" val="43072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err="1">
                <a:solidFill>
                  <a:schemeClr val="accent6"/>
                </a:solidFill>
              </a:rPr>
              <a:t>Exercise</a:t>
            </a:r>
            <a:r>
              <a:rPr lang="fr-FR" dirty="0">
                <a:solidFill>
                  <a:schemeClr val="accent6"/>
                </a:solidFill>
              </a:rPr>
              <a:t> </a:t>
            </a:r>
            <a:r>
              <a:rPr lang="fr-FR" dirty="0" smtClean="0">
                <a:solidFill>
                  <a:schemeClr val="accent6"/>
                </a:solidFill>
              </a:rPr>
              <a:t>B-4</a:t>
            </a:r>
            <a:endParaRPr lang="fr-FR" dirty="0"/>
          </a:p>
        </p:txBody>
      </p:sp>
      <p:sp>
        <p:nvSpPr>
          <p:cNvPr id="2" name="Espace réservé du contenu 1"/>
          <p:cNvSpPr>
            <a:spLocks noGrp="1"/>
          </p:cNvSpPr>
          <p:nvPr>
            <p:ph idx="1"/>
          </p:nvPr>
        </p:nvSpPr>
        <p:spPr/>
        <p:txBody>
          <a:bodyPr anchor="t">
            <a:normAutofit/>
          </a:bodyPr>
          <a:lstStyle/>
          <a:p>
            <a:pPr>
              <a:spcBef>
                <a:spcPts val="600"/>
              </a:spcBef>
              <a:spcAft>
                <a:spcPts val="1200"/>
              </a:spcAft>
              <a:buFont typeface="Wingdings" panose="05000000000000000000" pitchFamily="2" charset="2"/>
              <a:buChar char="è"/>
            </a:pPr>
            <a:r>
              <a:rPr lang="fr-FR" dirty="0" smtClean="0">
                <a:solidFill>
                  <a:schemeClr val="accent1">
                    <a:lumMod val="50000"/>
                  </a:schemeClr>
                </a:solidFill>
                <a:sym typeface="Wingdings" panose="05000000000000000000" pitchFamily="2" charset="2"/>
              </a:rPr>
              <a:t>Can </a:t>
            </a:r>
            <a:r>
              <a:rPr lang="fr-FR" dirty="0" err="1" smtClean="0">
                <a:solidFill>
                  <a:schemeClr val="accent1">
                    <a:lumMod val="50000"/>
                  </a:schemeClr>
                </a:solidFill>
                <a:sym typeface="Wingdings" panose="05000000000000000000" pitchFamily="2" charset="2"/>
              </a:rPr>
              <a:t>you</a:t>
            </a:r>
            <a:r>
              <a:rPr lang="fr-FR" dirty="0" smtClean="0">
                <a:solidFill>
                  <a:schemeClr val="accent1">
                    <a:lumMod val="50000"/>
                  </a:schemeClr>
                </a:solidFill>
                <a:sym typeface="Wingdings" panose="05000000000000000000" pitchFamily="2" charset="2"/>
              </a:rPr>
              <a:t> </a:t>
            </a:r>
            <a:r>
              <a:rPr lang="fr-FR" dirty="0" err="1" smtClean="0">
                <a:solidFill>
                  <a:schemeClr val="accent1">
                    <a:lumMod val="50000"/>
                  </a:schemeClr>
                </a:solidFill>
                <a:sym typeface="Wingdings" panose="05000000000000000000" pitchFamily="2" charset="2"/>
              </a:rPr>
              <a:t>conclude</a:t>
            </a:r>
            <a:r>
              <a:rPr lang="fr-FR" dirty="0" smtClean="0">
                <a:solidFill>
                  <a:schemeClr val="accent1">
                    <a:lumMod val="50000"/>
                  </a:schemeClr>
                </a:solidFill>
                <a:sym typeface="Wingdings" panose="05000000000000000000" pitchFamily="2" charset="2"/>
              </a:rPr>
              <a:t> </a:t>
            </a:r>
            <a:r>
              <a:rPr lang="fr-FR" dirty="0" err="1" smtClean="0">
                <a:solidFill>
                  <a:schemeClr val="accent1">
                    <a:lumMod val="50000"/>
                  </a:schemeClr>
                </a:solidFill>
                <a:sym typeface="Wingdings" panose="05000000000000000000" pitchFamily="2" charset="2"/>
              </a:rPr>
              <a:t>something</a:t>
            </a:r>
            <a:r>
              <a:rPr lang="fr-FR" dirty="0" smtClean="0">
                <a:solidFill>
                  <a:schemeClr val="accent1">
                    <a:lumMod val="50000"/>
                  </a:schemeClr>
                </a:solidFill>
                <a:sym typeface="Wingdings" panose="05000000000000000000" pitchFamily="2" charset="2"/>
              </a:rPr>
              <a:t> </a:t>
            </a:r>
            <a:r>
              <a:rPr lang="fr-FR" dirty="0" err="1" smtClean="0">
                <a:solidFill>
                  <a:schemeClr val="accent1">
                    <a:lumMod val="50000"/>
                  </a:schemeClr>
                </a:solidFill>
                <a:sym typeface="Wingdings" panose="05000000000000000000" pitchFamily="2" charset="2"/>
              </a:rPr>
              <a:t>based</a:t>
            </a:r>
            <a:r>
              <a:rPr lang="fr-FR" dirty="0" smtClean="0">
                <a:solidFill>
                  <a:schemeClr val="accent1">
                    <a:lumMod val="50000"/>
                  </a:schemeClr>
                </a:solidFill>
                <a:sym typeface="Wingdings" panose="05000000000000000000" pitchFamily="2" charset="2"/>
              </a:rPr>
              <a:t> on distance matrix </a:t>
            </a:r>
            <a:r>
              <a:rPr lang="fr-FR" dirty="0" err="1" smtClean="0">
                <a:solidFill>
                  <a:schemeClr val="accent1">
                    <a:lumMod val="50000"/>
                  </a:schemeClr>
                </a:solidFill>
                <a:sym typeface="Wingdings" panose="05000000000000000000" pitchFamily="2" charset="2"/>
              </a:rPr>
              <a:t>comparison</a:t>
            </a:r>
            <a:endParaRPr lang="fr-FR" dirty="0" smtClean="0">
              <a:solidFill>
                <a:schemeClr val="accent1">
                  <a:lumMod val="50000"/>
                </a:schemeClr>
              </a:solidFill>
              <a:sym typeface="Wingdings" panose="05000000000000000000" pitchFamily="2" charset="2"/>
            </a:endParaRP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104</a:t>
            </a:fld>
            <a:endParaRPr lang="fr-FR"/>
          </a:p>
        </p:txBody>
      </p:sp>
      <p:sp>
        <p:nvSpPr>
          <p:cNvPr id="7" name="ZoneTexte 6"/>
          <p:cNvSpPr txBox="1"/>
          <p:nvPr/>
        </p:nvSpPr>
        <p:spPr>
          <a:xfrm>
            <a:off x="1437871" y="5957705"/>
            <a:ext cx="9316259" cy="369332"/>
          </a:xfrm>
          <a:prstGeom prst="rect">
            <a:avLst/>
          </a:prstGeom>
          <a:noFill/>
        </p:spPr>
        <p:txBody>
          <a:bodyPr wrap="square" rtlCol="0">
            <a:spAutoFit/>
          </a:bodyPr>
          <a:lstStyle/>
          <a:p>
            <a:r>
              <a:rPr lang="en-US" dirty="0" err="1">
                <a:solidFill>
                  <a:schemeClr val="tx1">
                    <a:lumMod val="75000"/>
                    <a:lumOff val="25000"/>
                  </a:schemeClr>
                </a:solidFill>
                <a:latin typeface="CMSS10"/>
              </a:rPr>
              <a:t>Jaccard</a:t>
            </a:r>
            <a:r>
              <a:rPr lang="en-US" dirty="0">
                <a:solidFill>
                  <a:schemeClr val="tx1">
                    <a:lumMod val="75000"/>
                    <a:lumOff val="25000"/>
                  </a:schemeClr>
                </a:solidFill>
                <a:latin typeface="CMSS10"/>
              </a:rPr>
              <a:t> higher than </a:t>
            </a:r>
            <a:r>
              <a:rPr lang="en-US" dirty="0" err="1" smtClean="0">
                <a:solidFill>
                  <a:schemeClr val="tx1">
                    <a:lumMod val="75000"/>
                    <a:lumOff val="25000"/>
                  </a:schemeClr>
                </a:solidFill>
                <a:latin typeface="CMSS10"/>
              </a:rPr>
              <a:t>Unifrac</a:t>
            </a:r>
            <a:endParaRPr lang="fr-FR" dirty="0">
              <a:solidFill>
                <a:schemeClr val="accent2">
                  <a:lumMod val="75000"/>
                </a:schemeClr>
              </a:solidFill>
              <a:latin typeface="CMSS10"/>
            </a:endParaRPr>
          </a:p>
        </p:txBody>
      </p:sp>
      <p:sp>
        <p:nvSpPr>
          <p:cNvPr id="8" name="ZoneTexte 7"/>
          <p:cNvSpPr txBox="1"/>
          <p:nvPr/>
        </p:nvSpPr>
        <p:spPr>
          <a:xfrm>
            <a:off x="4511993" y="5974007"/>
            <a:ext cx="6643687" cy="369332"/>
          </a:xfrm>
          <a:prstGeom prst="rect">
            <a:avLst/>
          </a:prstGeom>
          <a:noFill/>
        </p:spPr>
        <p:txBody>
          <a:bodyPr wrap="square" rtlCol="0">
            <a:spAutoFit/>
          </a:bodyPr>
          <a:lstStyle/>
          <a:p>
            <a:r>
              <a:rPr lang="en-US">
                <a:solidFill>
                  <a:schemeClr val="accent2">
                    <a:lumMod val="75000"/>
                  </a:schemeClr>
                </a:solidFill>
                <a:latin typeface="CMSY10"/>
                <a:sym typeface="Wingdings" panose="05000000000000000000" pitchFamily="2" charset="2"/>
              </a:rPr>
              <a:t> </a:t>
            </a:r>
            <a:r>
              <a:rPr lang="en-US">
                <a:solidFill>
                  <a:schemeClr val="accent2">
                    <a:lumMod val="75000"/>
                  </a:schemeClr>
                </a:solidFill>
                <a:latin typeface="CMSS10"/>
              </a:rPr>
              <a:t>community </a:t>
            </a:r>
            <a:r>
              <a:rPr lang="en-US" smtClean="0">
                <a:solidFill>
                  <a:schemeClr val="accent2">
                    <a:lumMod val="75000"/>
                  </a:schemeClr>
                </a:solidFill>
                <a:latin typeface="CMSS10"/>
              </a:rPr>
              <a:t>taxa </a:t>
            </a:r>
            <a:r>
              <a:rPr lang="en-US" dirty="0">
                <a:solidFill>
                  <a:schemeClr val="accent2">
                    <a:lumMod val="75000"/>
                  </a:schemeClr>
                </a:solidFill>
                <a:latin typeface="CMSS10"/>
              </a:rPr>
              <a:t>are distinct but </a:t>
            </a:r>
            <a:r>
              <a:rPr lang="fr-FR" dirty="0" err="1">
                <a:solidFill>
                  <a:schemeClr val="accent2">
                    <a:lumMod val="75000"/>
                  </a:schemeClr>
                </a:solidFill>
                <a:latin typeface="CMSS10"/>
              </a:rPr>
              <a:t>phylogenetically</a:t>
            </a:r>
            <a:r>
              <a:rPr lang="fr-FR" dirty="0">
                <a:solidFill>
                  <a:schemeClr val="accent2">
                    <a:lumMod val="75000"/>
                  </a:schemeClr>
                </a:solidFill>
                <a:latin typeface="CMSS10"/>
              </a:rPr>
              <a:t> </a:t>
            </a:r>
            <a:r>
              <a:rPr lang="fr-FR" dirty="0" err="1">
                <a:solidFill>
                  <a:schemeClr val="accent2">
                    <a:lumMod val="75000"/>
                  </a:schemeClr>
                </a:solidFill>
                <a:latin typeface="CMSS10"/>
              </a:rPr>
              <a:t>related</a:t>
            </a:r>
            <a:endParaRPr lang="fr-FR" dirty="0">
              <a:solidFill>
                <a:schemeClr val="accent2">
                  <a:lumMod val="75000"/>
                </a:schemeClr>
              </a:solidFill>
              <a:latin typeface="CMSS10"/>
            </a:endParaRPr>
          </a:p>
        </p:txBody>
      </p:sp>
      <p:pic>
        <p:nvPicPr>
          <p:cNvPr id="10" name="Image 9"/>
          <p:cNvPicPr>
            <a:picLocks noChangeAspect="1"/>
          </p:cNvPicPr>
          <p:nvPr/>
        </p:nvPicPr>
        <p:blipFill>
          <a:blip r:embed="rId3"/>
          <a:stretch>
            <a:fillRect/>
          </a:stretch>
        </p:blipFill>
        <p:spPr>
          <a:xfrm>
            <a:off x="6436505" y="2232837"/>
            <a:ext cx="4804900" cy="3614694"/>
          </a:xfrm>
          <a:prstGeom prst="rect">
            <a:avLst/>
          </a:prstGeom>
        </p:spPr>
      </p:pic>
      <p:pic>
        <p:nvPicPr>
          <p:cNvPr id="5" name="Image 4"/>
          <p:cNvPicPr>
            <a:picLocks noChangeAspect="1"/>
          </p:cNvPicPr>
          <p:nvPr/>
        </p:nvPicPr>
        <p:blipFill>
          <a:blip r:embed="rId4"/>
          <a:stretch>
            <a:fillRect/>
          </a:stretch>
        </p:blipFill>
        <p:spPr>
          <a:xfrm>
            <a:off x="952757" y="2242362"/>
            <a:ext cx="4723650" cy="3562806"/>
          </a:xfrm>
          <a:prstGeom prst="rect">
            <a:avLst/>
          </a:prstGeom>
        </p:spPr>
      </p:pic>
    </p:spTree>
    <p:extLst>
      <p:ext uri="{BB962C8B-B14F-4D97-AF65-F5344CB8AC3E}">
        <p14:creationId xmlns:p14="http://schemas.microsoft.com/office/powerpoint/2010/main" val="282627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err="1">
                <a:solidFill>
                  <a:schemeClr val="accent6"/>
                </a:solidFill>
              </a:rPr>
              <a:t>Exercise</a:t>
            </a:r>
            <a:r>
              <a:rPr lang="fr-FR" dirty="0">
                <a:solidFill>
                  <a:schemeClr val="accent6"/>
                </a:solidFill>
              </a:rPr>
              <a:t> </a:t>
            </a:r>
            <a:r>
              <a:rPr lang="fr-FR" dirty="0" smtClean="0">
                <a:solidFill>
                  <a:schemeClr val="accent6"/>
                </a:solidFill>
              </a:rPr>
              <a:t>B-4</a:t>
            </a:r>
            <a:endParaRPr lang="fr-FR" dirty="0"/>
          </a:p>
        </p:txBody>
      </p:sp>
      <p:sp>
        <p:nvSpPr>
          <p:cNvPr id="2" name="Espace réservé du contenu 1"/>
          <p:cNvSpPr>
            <a:spLocks noGrp="1"/>
          </p:cNvSpPr>
          <p:nvPr>
            <p:ph idx="1"/>
          </p:nvPr>
        </p:nvSpPr>
        <p:spPr/>
        <p:txBody>
          <a:bodyPr anchor="t">
            <a:normAutofit/>
          </a:bodyPr>
          <a:lstStyle/>
          <a:p>
            <a:pPr>
              <a:spcBef>
                <a:spcPts val="600"/>
              </a:spcBef>
              <a:spcAft>
                <a:spcPts val="1200"/>
              </a:spcAft>
              <a:buFont typeface="Wingdings" panose="05000000000000000000" pitchFamily="2" charset="2"/>
              <a:buChar char="è"/>
            </a:pPr>
            <a:r>
              <a:rPr lang="fr-FR" dirty="0" smtClean="0">
                <a:solidFill>
                  <a:schemeClr val="accent1">
                    <a:lumMod val="50000"/>
                  </a:schemeClr>
                </a:solidFill>
                <a:sym typeface="Wingdings" panose="05000000000000000000" pitchFamily="2" charset="2"/>
              </a:rPr>
              <a:t>Can </a:t>
            </a:r>
            <a:r>
              <a:rPr lang="fr-FR" dirty="0" err="1" smtClean="0">
                <a:solidFill>
                  <a:schemeClr val="accent1">
                    <a:lumMod val="50000"/>
                  </a:schemeClr>
                </a:solidFill>
                <a:sym typeface="Wingdings" panose="05000000000000000000" pitchFamily="2" charset="2"/>
              </a:rPr>
              <a:t>you</a:t>
            </a:r>
            <a:r>
              <a:rPr lang="fr-FR" dirty="0" smtClean="0">
                <a:solidFill>
                  <a:schemeClr val="accent1">
                    <a:lumMod val="50000"/>
                  </a:schemeClr>
                </a:solidFill>
                <a:sym typeface="Wingdings" panose="05000000000000000000" pitchFamily="2" charset="2"/>
              </a:rPr>
              <a:t> </a:t>
            </a:r>
            <a:r>
              <a:rPr lang="fr-FR" dirty="0" err="1" smtClean="0">
                <a:solidFill>
                  <a:schemeClr val="accent1">
                    <a:lumMod val="50000"/>
                  </a:schemeClr>
                </a:solidFill>
                <a:sym typeface="Wingdings" panose="05000000000000000000" pitchFamily="2" charset="2"/>
              </a:rPr>
              <a:t>conclude</a:t>
            </a:r>
            <a:r>
              <a:rPr lang="fr-FR" dirty="0" smtClean="0">
                <a:solidFill>
                  <a:schemeClr val="accent1">
                    <a:lumMod val="50000"/>
                  </a:schemeClr>
                </a:solidFill>
                <a:sym typeface="Wingdings" panose="05000000000000000000" pitchFamily="2" charset="2"/>
              </a:rPr>
              <a:t> </a:t>
            </a:r>
            <a:r>
              <a:rPr lang="fr-FR" dirty="0" err="1" smtClean="0">
                <a:solidFill>
                  <a:schemeClr val="accent1">
                    <a:lumMod val="50000"/>
                  </a:schemeClr>
                </a:solidFill>
                <a:sym typeface="Wingdings" panose="05000000000000000000" pitchFamily="2" charset="2"/>
              </a:rPr>
              <a:t>something</a:t>
            </a:r>
            <a:r>
              <a:rPr lang="fr-FR" dirty="0" smtClean="0">
                <a:solidFill>
                  <a:schemeClr val="accent1">
                    <a:lumMod val="50000"/>
                  </a:schemeClr>
                </a:solidFill>
                <a:sym typeface="Wingdings" panose="05000000000000000000" pitchFamily="2" charset="2"/>
              </a:rPr>
              <a:t> </a:t>
            </a:r>
            <a:r>
              <a:rPr lang="fr-FR" dirty="0" err="1" smtClean="0">
                <a:solidFill>
                  <a:schemeClr val="accent1">
                    <a:lumMod val="50000"/>
                  </a:schemeClr>
                </a:solidFill>
                <a:sym typeface="Wingdings" panose="05000000000000000000" pitchFamily="2" charset="2"/>
              </a:rPr>
              <a:t>based</a:t>
            </a:r>
            <a:r>
              <a:rPr lang="fr-FR" dirty="0" smtClean="0">
                <a:solidFill>
                  <a:schemeClr val="accent1">
                    <a:lumMod val="50000"/>
                  </a:schemeClr>
                </a:solidFill>
                <a:sym typeface="Wingdings" panose="05000000000000000000" pitchFamily="2" charset="2"/>
              </a:rPr>
              <a:t> on distance matrix </a:t>
            </a:r>
            <a:r>
              <a:rPr lang="fr-FR" dirty="0" err="1" smtClean="0">
                <a:solidFill>
                  <a:schemeClr val="accent1">
                    <a:lumMod val="50000"/>
                  </a:schemeClr>
                </a:solidFill>
                <a:sym typeface="Wingdings" panose="05000000000000000000" pitchFamily="2" charset="2"/>
              </a:rPr>
              <a:t>comparison</a:t>
            </a:r>
            <a:endParaRPr lang="fr-FR" dirty="0" smtClean="0">
              <a:solidFill>
                <a:schemeClr val="accent1">
                  <a:lumMod val="50000"/>
                </a:schemeClr>
              </a:solidFill>
              <a:sym typeface="Wingdings" panose="05000000000000000000" pitchFamily="2" charset="2"/>
            </a:endParaRP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105</a:t>
            </a:fld>
            <a:endParaRPr lang="fr-FR"/>
          </a:p>
        </p:txBody>
      </p:sp>
      <p:sp>
        <p:nvSpPr>
          <p:cNvPr id="5" name="Rectangle 4"/>
          <p:cNvSpPr/>
          <p:nvPr/>
        </p:nvSpPr>
        <p:spPr>
          <a:xfrm>
            <a:off x="1052254" y="5943890"/>
            <a:ext cx="10087492" cy="369332"/>
          </a:xfrm>
          <a:prstGeom prst="rect">
            <a:avLst/>
          </a:prstGeom>
        </p:spPr>
        <p:txBody>
          <a:bodyPr wrap="square">
            <a:spAutoFit/>
          </a:bodyPr>
          <a:lstStyle/>
          <a:p>
            <a:r>
              <a:rPr lang="en-US" dirty="0" err="1" smtClean="0">
                <a:solidFill>
                  <a:schemeClr val="tx1">
                    <a:lumMod val="75000"/>
                    <a:lumOff val="25000"/>
                  </a:schemeClr>
                </a:solidFill>
                <a:latin typeface="CMSS10"/>
              </a:rPr>
              <a:t>Unifrac</a:t>
            </a:r>
            <a:r>
              <a:rPr lang="en-US" dirty="0" smtClean="0">
                <a:solidFill>
                  <a:schemeClr val="tx1">
                    <a:lumMod val="75000"/>
                    <a:lumOff val="25000"/>
                  </a:schemeClr>
                </a:solidFill>
                <a:latin typeface="CMSS10"/>
              </a:rPr>
              <a:t> </a:t>
            </a:r>
            <a:r>
              <a:rPr lang="en-US" dirty="0">
                <a:solidFill>
                  <a:schemeClr val="tx1">
                    <a:lumMod val="75000"/>
                    <a:lumOff val="25000"/>
                  </a:schemeClr>
                </a:solidFill>
                <a:latin typeface="CMSS10"/>
              </a:rPr>
              <a:t>higher than weighted </a:t>
            </a:r>
            <a:r>
              <a:rPr lang="en-US" dirty="0" err="1" smtClean="0">
                <a:solidFill>
                  <a:schemeClr val="tx1">
                    <a:lumMod val="75000"/>
                    <a:lumOff val="25000"/>
                  </a:schemeClr>
                </a:solidFill>
                <a:latin typeface="CMSS10"/>
              </a:rPr>
              <a:t>Unifrac</a:t>
            </a:r>
            <a:endParaRPr lang="fr-FR" dirty="0">
              <a:solidFill>
                <a:schemeClr val="accent2">
                  <a:lumMod val="75000"/>
                </a:schemeClr>
              </a:solidFill>
              <a:latin typeface="CMSS10"/>
            </a:endParaRPr>
          </a:p>
        </p:txBody>
      </p:sp>
      <p:sp>
        <p:nvSpPr>
          <p:cNvPr id="10" name="ZoneTexte 9"/>
          <p:cNvSpPr txBox="1"/>
          <p:nvPr/>
        </p:nvSpPr>
        <p:spPr>
          <a:xfrm>
            <a:off x="4864111" y="5943890"/>
            <a:ext cx="6403467" cy="369332"/>
          </a:xfrm>
          <a:prstGeom prst="rect">
            <a:avLst/>
          </a:prstGeom>
          <a:noFill/>
        </p:spPr>
        <p:txBody>
          <a:bodyPr wrap="square" rtlCol="0">
            <a:spAutoFit/>
          </a:bodyPr>
          <a:lstStyle/>
          <a:p>
            <a:r>
              <a:rPr lang="en-US" dirty="0">
                <a:solidFill>
                  <a:schemeClr val="accent2">
                    <a:lumMod val="75000"/>
                  </a:schemeClr>
                </a:solidFill>
                <a:latin typeface="CMSY10"/>
                <a:sym typeface="Wingdings" panose="05000000000000000000" pitchFamily="2" charset="2"/>
              </a:rPr>
              <a:t> </a:t>
            </a:r>
            <a:r>
              <a:rPr lang="en-US" dirty="0">
                <a:solidFill>
                  <a:schemeClr val="accent2">
                    <a:lumMod val="75000"/>
                  </a:schemeClr>
                </a:solidFill>
                <a:latin typeface="CMSS10"/>
              </a:rPr>
              <a:t>abundant</a:t>
            </a:r>
            <a:r>
              <a:rPr lang="en-US" dirty="0" smtClean="0">
                <a:solidFill>
                  <a:schemeClr val="accent2">
                    <a:lumMod val="75000"/>
                  </a:schemeClr>
                </a:solidFill>
                <a:latin typeface="CMSS10"/>
              </a:rPr>
              <a:t> taxa </a:t>
            </a:r>
            <a:r>
              <a:rPr lang="en-US" dirty="0">
                <a:solidFill>
                  <a:schemeClr val="accent2">
                    <a:lumMod val="75000"/>
                  </a:schemeClr>
                </a:solidFill>
                <a:latin typeface="CMSS10"/>
              </a:rPr>
              <a:t>in </a:t>
            </a:r>
            <a:r>
              <a:rPr lang="fr-FR" dirty="0" err="1">
                <a:solidFill>
                  <a:schemeClr val="accent2">
                    <a:lumMod val="75000"/>
                  </a:schemeClr>
                </a:solidFill>
                <a:latin typeface="CMSS10"/>
              </a:rPr>
              <a:t>communities</a:t>
            </a:r>
            <a:r>
              <a:rPr lang="fr-FR" dirty="0">
                <a:solidFill>
                  <a:schemeClr val="accent2">
                    <a:lumMod val="75000"/>
                  </a:schemeClr>
                </a:solidFill>
                <a:latin typeface="CMSS10"/>
              </a:rPr>
              <a:t> are </a:t>
            </a:r>
            <a:r>
              <a:rPr lang="fr-FR" dirty="0" err="1">
                <a:solidFill>
                  <a:schemeClr val="accent2">
                    <a:lumMod val="75000"/>
                  </a:schemeClr>
                </a:solidFill>
                <a:latin typeface="CMSS10"/>
              </a:rPr>
              <a:t>phylogenetically</a:t>
            </a:r>
            <a:r>
              <a:rPr lang="fr-FR" dirty="0">
                <a:solidFill>
                  <a:schemeClr val="accent2">
                    <a:lumMod val="75000"/>
                  </a:schemeClr>
                </a:solidFill>
                <a:latin typeface="CMSS10"/>
              </a:rPr>
              <a:t> </a:t>
            </a:r>
            <a:r>
              <a:rPr lang="fr-FR" dirty="0" smtClean="0">
                <a:solidFill>
                  <a:schemeClr val="accent2">
                    <a:lumMod val="75000"/>
                  </a:schemeClr>
                </a:solidFill>
                <a:latin typeface="CMSS10"/>
              </a:rPr>
              <a:t>close</a:t>
            </a:r>
            <a:endParaRPr lang="fr-FR" dirty="0">
              <a:solidFill>
                <a:schemeClr val="accent2">
                  <a:lumMod val="75000"/>
                </a:schemeClr>
              </a:solidFill>
              <a:latin typeface="CMSS10"/>
            </a:endParaRPr>
          </a:p>
        </p:txBody>
      </p:sp>
      <p:pic>
        <p:nvPicPr>
          <p:cNvPr id="6" name="Image 5"/>
          <p:cNvPicPr>
            <a:picLocks noChangeAspect="1"/>
          </p:cNvPicPr>
          <p:nvPr/>
        </p:nvPicPr>
        <p:blipFill>
          <a:blip r:embed="rId3"/>
          <a:stretch>
            <a:fillRect/>
          </a:stretch>
        </p:blipFill>
        <p:spPr>
          <a:xfrm>
            <a:off x="854550" y="2207143"/>
            <a:ext cx="4804900" cy="3614694"/>
          </a:xfrm>
          <a:prstGeom prst="rect">
            <a:avLst/>
          </a:prstGeom>
        </p:spPr>
      </p:pic>
      <p:pic>
        <p:nvPicPr>
          <p:cNvPr id="7" name="Image 6"/>
          <p:cNvPicPr>
            <a:picLocks noChangeAspect="1"/>
          </p:cNvPicPr>
          <p:nvPr/>
        </p:nvPicPr>
        <p:blipFill>
          <a:blip r:embed="rId4"/>
          <a:stretch>
            <a:fillRect/>
          </a:stretch>
        </p:blipFill>
        <p:spPr>
          <a:xfrm>
            <a:off x="6468976" y="2213441"/>
            <a:ext cx="4798602" cy="3608396"/>
          </a:xfrm>
          <a:prstGeom prst="rect">
            <a:avLst/>
          </a:prstGeom>
        </p:spPr>
      </p:pic>
    </p:spTree>
    <p:extLst>
      <p:ext uri="{BB962C8B-B14F-4D97-AF65-F5344CB8AC3E}">
        <p14:creationId xmlns:p14="http://schemas.microsoft.com/office/powerpoint/2010/main" val="175575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0" y="183190"/>
            <a:ext cx="12192000" cy="4023360"/>
          </a:xfrm>
        </p:spPr>
        <p:txBody>
          <a:bodyPr anchor="t">
            <a:normAutofit/>
          </a:bodyPr>
          <a:lstStyle/>
          <a:p>
            <a:pPr algn="ctr">
              <a:spcBef>
                <a:spcPts val="600"/>
              </a:spcBef>
              <a:spcAft>
                <a:spcPts val="1200"/>
              </a:spcAft>
              <a:buFont typeface="Wingdings" panose="05000000000000000000" pitchFamily="2" charset="2"/>
              <a:buChar char="è"/>
            </a:pPr>
            <a:r>
              <a:rPr lang="fr-FR" dirty="0" smtClean="0">
                <a:solidFill>
                  <a:schemeClr val="accent1">
                    <a:lumMod val="50000"/>
                  </a:schemeClr>
                </a:solidFill>
                <a:sym typeface="Wingdings" panose="05000000000000000000" pitchFamily="2" charset="2"/>
              </a:rPr>
              <a:t>Based on the </a:t>
            </a:r>
            <a:r>
              <a:rPr lang="fr-FR" dirty="0" err="1" smtClean="0">
                <a:solidFill>
                  <a:schemeClr val="accent1">
                    <a:lumMod val="50000"/>
                  </a:schemeClr>
                </a:solidFill>
                <a:sym typeface="Wingdings" panose="05000000000000000000" pitchFamily="2" charset="2"/>
              </a:rPr>
              <a:t>graphical</a:t>
            </a:r>
            <a:r>
              <a:rPr lang="fr-FR" dirty="0" smtClean="0">
                <a:solidFill>
                  <a:schemeClr val="accent1">
                    <a:lumMod val="50000"/>
                  </a:schemeClr>
                </a:solidFill>
                <a:sym typeface="Wingdings" panose="05000000000000000000" pitchFamily="2" charset="2"/>
              </a:rPr>
              <a:t> </a:t>
            </a:r>
            <a:r>
              <a:rPr lang="fr-FR" dirty="0" err="1" smtClean="0">
                <a:solidFill>
                  <a:schemeClr val="accent1">
                    <a:lumMod val="50000"/>
                  </a:schemeClr>
                </a:solidFill>
                <a:sym typeface="Wingdings" panose="05000000000000000000" pitchFamily="2" charset="2"/>
              </a:rPr>
              <a:t>representations</a:t>
            </a:r>
            <a:r>
              <a:rPr lang="fr-FR" dirty="0" smtClean="0">
                <a:solidFill>
                  <a:schemeClr val="accent1">
                    <a:lumMod val="50000"/>
                  </a:schemeClr>
                </a:solidFill>
                <a:sym typeface="Wingdings" panose="05000000000000000000" pitchFamily="2" charset="2"/>
              </a:rPr>
              <a:t> of </a:t>
            </a:r>
            <a:r>
              <a:rPr lang="fr-FR" dirty="0" err="1" smtClean="0">
                <a:solidFill>
                  <a:schemeClr val="accent1">
                    <a:lumMod val="50000"/>
                  </a:schemeClr>
                </a:solidFill>
                <a:sym typeface="Wingdings" panose="05000000000000000000" pitchFamily="2" charset="2"/>
              </a:rPr>
              <a:t>samples</a:t>
            </a:r>
            <a:r>
              <a:rPr lang="fr-FR" dirty="0" smtClean="0">
                <a:solidFill>
                  <a:schemeClr val="accent1">
                    <a:lumMod val="50000"/>
                  </a:schemeClr>
                </a:solidFill>
                <a:sym typeface="Wingdings" panose="05000000000000000000" pitchFamily="2" charset="2"/>
              </a:rPr>
              <a:t>/</a:t>
            </a:r>
            <a:r>
              <a:rPr lang="fr-FR" dirty="0" err="1" smtClean="0">
                <a:solidFill>
                  <a:schemeClr val="accent1">
                    <a:lumMod val="50000"/>
                  </a:schemeClr>
                </a:solidFill>
                <a:sym typeface="Wingdings" panose="05000000000000000000" pitchFamily="2" charset="2"/>
              </a:rPr>
              <a:t>OTUs</a:t>
            </a:r>
            <a:r>
              <a:rPr lang="fr-FR" dirty="0" smtClean="0">
                <a:solidFill>
                  <a:schemeClr val="accent1">
                    <a:lumMod val="50000"/>
                  </a:schemeClr>
                </a:solidFill>
                <a:sym typeface="Wingdings" panose="05000000000000000000" pitchFamily="2" charset="2"/>
              </a:rPr>
              <a:t>, </a:t>
            </a:r>
            <a:r>
              <a:rPr lang="fr-FR" dirty="0" err="1" smtClean="0">
                <a:solidFill>
                  <a:schemeClr val="accent1">
                    <a:lumMod val="50000"/>
                  </a:schemeClr>
                </a:solidFill>
                <a:sym typeface="Wingdings" panose="05000000000000000000" pitchFamily="2" charset="2"/>
              </a:rPr>
              <a:t>which</a:t>
            </a:r>
            <a:r>
              <a:rPr lang="fr-FR" dirty="0" smtClean="0">
                <a:solidFill>
                  <a:schemeClr val="accent1">
                    <a:lumMod val="50000"/>
                  </a:schemeClr>
                </a:solidFill>
                <a:sym typeface="Wingdings" panose="05000000000000000000" pitchFamily="2" charset="2"/>
              </a:rPr>
              <a:t> type of distance fit the </a:t>
            </a:r>
            <a:r>
              <a:rPr lang="fr-FR" dirty="0" err="1" smtClean="0">
                <a:solidFill>
                  <a:schemeClr val="accent1">
                    <a:lumMod val="50000"/>
                  </a:schemeClr>
                </a:solidFill>
                <a:sym typeface="Wingdings" panose="05000000000000000000" pitchFamily="2" charset="2"/>
              </a:rPr>
              <a:t>most</a:t>
            </a:r>
            <a:r>
              <a:rPr lang="fr-FR" dirty="0">
                <a:solidFill>
                  <a:schemeClr val="accent1">
                    <a:lumMod val="50000"/>
                  </a:schemeClr>
                </a:solidFill>
                <a:sym typeface="Wingdings" panose="05000000000000000000" pitchFamily="2" charset="2"/>
              </a:rPr>
              <a:t> </a:t>
            </a:r>
            <a:r>
              <a:rPr lang="fr-FR" dirty="0" err="1" smtClean="0">
                <a:solidFill>
                  <a:schemeClr val="accent1">
                    <a:lumMod val="50000"/>
                  </a:schemeClr>
                </a:solidFill>
                <a:sym typeface="Wingdings" panose="05000000000000000000" pitchFamily="2" charset="2"/>
              </a:rPr>
              <a:t>our</a:t>
            </a:r>
            <a:r>
              <a:rPr lang="fr-FR" dirty="0" smtClean="0">
                <a:solidFill>
                  <a:schemeClr val="accent1">
                    <a:lumMod val="50000"/>
                  </a:schemeClr>
                </a:solidFill>
                <a:sym typeface="Wingdings" panose="05000000000000000000" pitchFamily="2" charset="2"/>
              </a:rPr>
              <a:t> data ?</a:t>
            </a:r>
          </a:p>
          <a:p>
            <a:pPr marL="0" indent="0">
              <a:spcBef>
                <a:spcPts val="600"/>
              </a:spcBef>
              <a:spcAft>
                <a:spcPts val="1200"/>
              </a:spcAft>
              <a:buNone/>
            </a:pPr>
            <a:endParaRPr lang="fr-FR" sz="2000" dirty="0">
              <a:solidFill>
                <a:schemeClr val="accent1">
                  <a:lumMod val="50000"/>
                </a:schemeClr>
              </a:solidFill>
              <a:sym typeface="Wingdings" panose="05000000000000000000" pitchFamily="2" charset="2"/>
            </a:endParaRPr>
          </a:p>
          <a:p>
            <a:pPr marL="0" indent="0">
              <a:spcBef>
                <a:spcPts val="600"/>
              </a:spcBef>
              <a:spcAft>
                <a:spcPts val="1200"/>
              </a:spcAft>
              <a:buNone/>
            </a:pPr>
            <a:endParaRPr lang="fr-FR" sz="2000" dirty="0" smtClean="0">
              <a:solidFill>
                <a:schemeClr val="accent1">
                  <a:lumMod val="50000"/>
                </a:schemeClr>
              </a:solidFill>
              <a:sym typeface="Wingdings" panose="05000000000000000000" pitchFamily="2" charset="2"/>
            </a:endParaRP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106</a:t>
            </a:fld>
            <a:endParaRPr lang="fr-FR"/>
          </a:p>
        </p:txBody>
      </p:sp>
      <p:grpSp>
        <p:nvGrpSpPr>
          <p:cNvPr id="24" name="Groupe 39"/>
          <p:cNvGrpSpPr/>
          <p:nvPr/>
        </p:nvGrpSpPr>
        <p:grpSpPr>
          <a:xfrm>
            <a:off x="1205622" y="708676"/>
            <a:ext cx="4241158" cy="6186762"/>
            <a:chOff x="0" y="708676"/>
            <a:chExt cx="4241158" cy="6186762"/>
          </a:xfrm>
        </p:grpSpPr>
        <p:grpSp>
          <p:nvGrpSpPr>
            <p:cNvPr id="8" name="Groupe 40"/>
            <p:cNvGrpSpPr/>
            <p:nvPr/>
          </p:nvGrpSpPr>
          <p:grpSpPr>
            <a:xfrm>
              <a:off x="0" y="708676"/>
              <a:ext cx="4241158" cy="3093381"/>
              <a:chOff x="223837" y="2653144"/>
              <a:chExt cx="4681728" cy="3511296"/>
            </a:xfrm>
          </p:grpSpPr>
          <p:pic>
            <p:nvPicPr>
              <p:cNvPr id="6" name="Image 44"/>
              <p:cNvPicPr>
                <a:picLocks noChangeAspect="1"/>
              </p:cNvPicPr>
              <p:nvPr/>
            </p:nvPicPr>
            <p:blipFill>
              <a:blip r:embed="rId3"/>
              <a:stretch>
                <a:fillRect/>
              </a:stretch>
            </p:blipFill>
            <p:spPr>
              <a:xfrm>
                <a:off x="223837" y="2653144"/>
                <a:ext cx="4681728" cy="3511296"/>
              </a:xfrm>
              <a:prstGeom prst="rect">
                <a:avLst/>
              </a:prstGeom>
            </p:spPr>
          </p:pic>
          <p:sp>
            <p:nvSpPr>
              <p:cNvPr id="7" name="ZoneTexte 45"/>
              <p:cNvSpPr txBox="1"/>
              <p:nvPr/>
            </p:nvSpPr>
            <p:spPr>
              <a:xfrm>
                <a:off x="3390426" y="5474337"/>
                <a:ext cx="1029059" cy="419229"/>
              </a:xfrm>
              <a:prstGeom prst="rect">
                <a:avLst/>
              </a:prstGeom>
              <a:noFill/>
            </p:spPr>
            <p:txBody>
              <a:bodyPr wrap="square" rtlCol="0">
                <a:spAutoFit/>
              </a:bodyPr>
              <a:lstStyle/>
              <a:p>
                <a:r>
                  <a:rPr lang="fr-FR" dirty="0" smtClean="0">
                    <a:solidFill>
                      <a:schemeClr val="tx1">
                        <a:lumMod val="75000"/>
                        <a:lumOff val="25000"/>
                      </a:schemeClr>
                    </a:solidFill>
                  </a:rPr>
                  <a:t>Jaccard</a:t>
                </a:r>
                <a:endParaRPr lang="fr-FR" dirty="0">
                  <a:solidFill>
                    <a:schemeClr val="tx1">
                      <a:lumMod val="75000"/>
                      <a:lumOff val="25000"/>
                    </a:schemeClr>
                  </a:solidFill>
                </a:endParaRPr>
              </a:p>
            </p:txBody>
          </p:sp>
        </p:grpSp>
        <p:grpSp>
          <p:nvGrpSpPr>
            <p:cNvPr id="16" name="Groupe 41"/>
            <p:cNvGrpSpPr/>
            <p:nvPr/>
          </p:nvGrpSpPr>
          <p:grpSpPr>
            <a:xfrm>
              <a:off x="0" y="3802057"/>
              <a:ext cx="4241158" cy="3093381"/>
              <a:chOff x="3215363" y="3694516"/>
              <a:chExt cx="4681728" cy="3511296"/>
            </a:xfrm>
          </p:grpSpPr>
          <p:pic>
            <p:nvPicPr>
              <p:cNvPr id="14" name="Image 42"/>
              <p:cNvPicPr>
                <a:picLocks noChangeAspect="1"/>
              </p:cNvPicPr>
              <p:nvPr/>
            </p:nvPicPr>
            <p:blipFill>
              <a:blip r:embed="rId4"/>
              <a:stretch>
                <a:fillRect/>
              </a:stretch>
            </p:blipFill>
            <p:spPr>
              <a:xfrm>
                <a:off x="3215363" y="3694516"/>
                <a:ext cx="4681728" cy="3511296"/>
              </a:xfrm>
              <a:prstGeom prst="rect">
                <a:avLst/>
              </a:prstGeom>
            </p:spPr>
          </p:pic>
          <p:sp>
            <p:nvSpPr>
              <p:cNvPr id="15" name="ZoneTexte 43"/>
              <p:cNvSpPr txBox="1"/>
              <p:nvPr/>
            </p:nvSpPr>
            <p:spPr>
              <a:xfrm>
                <a:off x="6402453" y="3868183"/>
                <a:ext cx="988056" cy="419229"/>
              </a:xfrm>
              <a:prstGeom prst="rect">
                <a:avLst/>
              </a:prstGeom>
              <a:noFill/>
            </p:spPr>
            <p:txBody>
              <a:bodyPr wrap="square" rtlCol="0">
                <a:spAutoFit/>
              </a:bodyPr>
              <a:lstStyle/>
              <a:p>
                <a:r>
                  <a:rPr lang="fr-FR" dirty="0" err="1" smtClean="0">
                    <a:solidFill>
                      <a:schemeClr val="tx1">
                        <a:lumMod val="75000"/>
                        <a:lumOff val="25000"/>
                      </a:schemeClr>
                    </a:solidFill>
                  </a:rPr>
                  <a:t>Unifrac</a:t>
                </a:r>
                <a:endParaRPr lang="fr-FR" dirty="0">
                  <a:solidFill>
                    <a:schemeClr val="tx1">
                      <a:lumMod val="75000"/>
                      <a:lumOff val="25000"/>
                    </a:schemeClr>
                  </a:solidFill>
                </a:endParaRPr>
              </a:p>
            </p:txBody>
          </p:sp>
        </p:grpSp>
      </p:grpSp>
      <p:grpSp>
        <p:nvGrpSpPr>
          <p:cNvPr id="23" name="Groupe 53"/>
          <p:cNvGrpSpPr/>
          <p:nvPr/>
        </p:nvGrpSpPr>
        <p:grpSpPr>
          <a:xfrm>
            <a:off x="6745219" y="708676"/>
            <a:ext cx="4241159" cy="6186762"/>
            <a:chOff x="7950841" y="708676"/>
            <a:chExt cx="4241159" cy="6186762"/>
          </a:xfrm>
        </p:grpSpPr>
        <p:grpSp>
          <p:nvGrpSpPr>
            <p:cNvPr id="12" name="Groupe 54"/>
            <p:cNvGrpSpPr/>
            <p:nvPr/>
          </p:nvGrpSpPr>
          <p:grpSpPr>
            <a:xfrm>
              <a:off x="7950841" y="708676"/>
              <a:ext cx="4241158" cy="3093381"/>
              <a:chOff x="7856648" y="2653144"/>
              <a:chExt cx="4681728" cy="3511296"/>
            </a:xfrm>
          </p:grpSpPr>
          <p:pic>
            <p:nvPicPr>
              <p:cNvPr id="10" name="Image 58"/>
              <p:cNvPicPr>
                <a:picLocks noChangeAspect="1"/>
              </p:cNvPicPr>
              <p:nvPr/>
            </p:nvPicPr>
            <p:blipFill>
              <a:blip r:embed="rId5"/>
              <a:stretch>
                <a:fillRect/>
              </a:stretch>
            </p:blipFill>
            <p:spPr>
              <a:xfrm>
                <a:off x="7856648" y="2653144"/>
                <a:ext cx="4681728" cy="3511296"/>
              </a:xfrm>
              <a:prstGeom prst="rect">
                <a:avLst/>
              </a:prstGeom>
            </p:spPr>
          </p:pic>
          <p:sp>
            <p:nvSpPr>
              <p:cNvPr id="11" name="ZoneTexte 59"/>
              <p:cNvSpPr txBox="1"/>
              <p:nvPr/>
            </p:nvSpPr>
            <p:spPr>
              <a:xfrm>
                <a:off x="8205951" y="5474337"/>
                <a:ext cx="1334392" cy="419229"/>
              </a:xfrm>
              <a:prstGeom prst="rect">
                <a:avLst/>
              </a:prstGeom>
              <a:noFill/>
            </p:spPr>
            <p:txBody>
              <a:bodyPr wrap="square" rtlCol="0">
                <a:spAutoFit/>
              </a:bodyPr>
              <a:lstStyle/>
              <a:p>
                <a:r>
                  <a:rPr lang="fr-FR" dirty="0" smtClean="0">
                    <a:solidFill>
                      <a:schemeClr val="tx1">
                        <a:lumMod val="75000"/>
                        <a:lumOff val="25000"/>
                      </a:schemeClr>
                    </a:solidFill>
                  </a:rPr>
                  <a:t>Bray Curtis</a:t>
                </a:r>
                <a:endParaRPr lang="fr-FR" dirty="0">
                  <a:solidFill>
                    <a:schemeClr val="tx1">
                      <a:lumMod val="75000"/>
                      <a:lumOff val="25000"/>
                    </a:schemeClr>
                  </a:solidFill>
                </a:endParaRPr>
              </a:p>
            </p:txBody>
          </p:sp>
        </p:grpSp>
        <p:grpSp>
          <p:nvGrpSpPr>
            <p:cNvPr id="20" name="Groupe 55"/>
            <p:cNvGrpSpPr/>
            <p:nvPr/>
          </p:nvGrpSpPr>
          <p:grpSpPr>
            <a:xfrm>
              <a:off x="7950842" y="3802057"/>
              <a:ext cx="4241158" cy="3093381"/>
              <a:chOff x="6914522" y="3211976"/>
              <a:chExt cx="4681728" cy="3511296"/>
            </a:xfrm>
          </p:grpSpPr>
          <p:pic>
            <p:nvPicPr>
              <p:cNvPr id="18" name="Image 56"/>
              <p:cNvPicPr>
                <a:picLocks noChangeAspect="1"/>
              </p:cNvPicPr>
              <p:nvPr/>
            </p:nvPicPr>
            <p:blipFill>
              <a:blip r:embed="rId6"/>
              <a:stretch>
                <a:fillRect/>
              </a:stretch>
            </p:blipFill>
            <p:spPr>
              <a:xfrm>
                <a:off x="6914522" y="3211976"/>
                <a:ext cx="4681728" cy="3511296"/>
              </a:xfrm>
              <a:prstGeom prst="rect">
                <a:avLst/>
              </a:prstGeom>
            </p:spPr>
          </p:pic>
          <p:sp>
            <p:nvSpPr>
              <p:cNvPr id="19" name="ZoneTexte 57"/>
              <p:cNvSpPr txBox="1"/>
              <p:nvPr/>
            </p:nvSpPr>
            <p:spPr>
              <a:xfrm>
                <a:off x="7360868" y="3385643"/>
                <a:ext cx="1140303" cy="419229"/>
              </a:xfrm>
              <a:prstGeom prst="rect">
                <a:avLst/>
              </a:prstGeom>
              <a:noFill/>
            </p:spPr>
            <p:txBody>
              <a:bodyPr wrap="square" rtlCol="0">
                <a:spAutoFit/>
              </a:bodyPr>
              <a:lstStyle/>
              <a:p>
                <a:r>
                  <a:rPr lang="fr-FR" dirty="0" err="1" smtClean="0">
                    <a:solidFill>
                      <a:schemeClr val="tx1">
                        <a:lumMod val="75000"/>
                        <a:lumOff val="25000"/>
                      </a:schemeClr>
                    </a:solidFill>
                  </a:rPr>
                  <a:t>wUnifrac</a:t>
                </a:r>
                <a:endParaRPr lang="fr-FR" dirty="0">
                  <a:solidFill>
                    <a:schemeClr val="tx1">
                      <a:lumMod val="75000"/>
                      <a:lumOff val="25000"/>
                    </a:schemeClr>
                  </a:solidFill>
                </a:endParaRPr>
              </a:p>
            </p:txBody>
          </p:sp>
        </p:grpSp>
      </p:grpSp>
    </p:spTree>
    <p:extLst>
      <p:ext uri="{BB962C8B-B14F-4D97-AF65-F5344CB8AC3E}">
        <p14:creationId xmlns:p14="http://schemas.microsoft.com/office/powerpoint/2010/main" val="244731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err="1">
                <a:solidFill>
                  <a:schemeClr val="accent6"/>
                </a:solidFill>
              </a:rPr>
              <a:t>Exercise</a:t>
            </a:r>
            <a:r>
              <a:rPr lang="fr-FR" dirty="0">
                <a:solidFill>
                  <a:schemeClr val="accent6"/>
                </a:solidFill>
              </a:rPr>
              <a:t> </a:t>
            </a:r>
            <a:r>
              <a:rPr lang="fr-FR" dirty="0" smtClean="0">
                <a:solidFill>
                  <a:schemeClr val="accent6"/>
                </a:solidFill>
              </a:rPr>
              <a:t>B-4</a:t>
            </a:r>
            <a:endParaRPr lang="fr-FR" dirty="0"/>
          </a:p>
        </p:txBody>
      </p:sp>
      <p:sp>
        <p:nvSpPr>
          <p:cNvPr id="2" name="Espace réservé du contenu 1"/>
          <p:cNvSpPr>
            <a:spLocks noGrp="1"/>
          </p:cNvSpPr>
          <p:nvPr>
            <p:ph idx="1"/>
          </p:nvPr>
        </p:nvSpPr>
        <p:spPr>
          <a:xfrm>
            <a:off x="1097280" y="1845733"/>
            <a:ext cx="10058400" cy="4483629"/>
          </a:xfrm>
        </p:spPr>
        <p:txBody>
          <a:bodyPr anchor="t">
            <a:normAutofit/>
          </a:bodyPr>
          <a:lstStyle/>
          <a:p>
            <a:pPr>
              <a:spcBef>
                <a:spcPts val="600"/>
              </a:spcBef>
              <a:spcAft>
                <a:spcPts val="1200"/>
              </a:spcAft>
              <a:buFont typeface="Wingdings" panose="05000000000000000000" pitchFamily="2" charset="2"/>
              <a:buChar char="è"/>
            </a:pPr>
            <a:r>
              <a:rPr lang="fr-FR" dirty="0">
                <a:solidFill>
                  <a:schemeClr val="accent1">
                    <a:lumMod val="50000"/>
                  </a:schemeClr>
                </a:solidFill>
                <a:sym typeface="Wingdings" panose="05000000000000000000" pitchFamily="2" charset="2"/>
              </a:rPr>
              <a:t> Based on the </a:t>
            </a:r>
            <a:r>
              <a:rPr lang="fr-FR" dirty="0" err="1">
                <a:solidFill>
                  <a:schemeClr val="accent1">
                    <a:lumMod val="50000"/>
                  </a:schemeClr>
                </a:solidFill>
                <a:sym typeface="Wingdings" panose="05000000000000000000" pitchFamily="2" charset="2"/>
              </a:rPr>
              <a:t>graphical</a:t>
            </a:r>
            <a:r>
              <a:rPr lang="fr-FR" dirty="0">
                <a:solidFill>
                  <a:schemeClr val="accent1">
                    <a:lumMod val="50000"/>
                  </a:schemeClr>
                </a:solidFill>
                <a:sym typeface="Wingdings" panose="05000000000000000000" pitchFamily="2" charset="2"/>
              </a:rPr>
              <a:t> </a:t>
            </a:r>
            <a:r>
              <a:rPr lang="fr-FR" dirty="0" err="1">
                <a:solidFill>
                  <a:schemeClr val="accent1">
                    <a:lumMod val="50000"/>
                  </a:schemeClr>
                </a:solidFill>
                <a:sym typeface="Wingdings" panose="05000000000000000000" pitchFamily="2" charset="2"/>
              </a:rPr>
              <a:t>representations</a:t>
            </a:r>
            <a:r>
              <a:rPr lang="fr-FR" dirty="0">
                <a:solidFill>
                  <a:schemeClr val="accent1">
                    <a:lumMod val="50000"/>
                  </a:schemeClr>
                </a:solidFill>
                <a:sym typeface="Wingdings" panose="05000000000000000000" pitchFamily="2" charset="2"/>
              </a:rPr>
              <a:t> of </a:t>
            </a:r>
            <a:r>
              <a:rPr lang="fr-FR" dirty="0" err="1">
                <a:solidFill>
                  <a:schemeClr val="accent1">
                    <a:lumMod val="50000"/>
                  </a:schemeClr>
                </a:solidFill>
                <a:sym typeface="Wingdings" panose="05000000000000000000" pitchFamily="2" charset="2"/>
              </a:rPr>
              <a:t>samples</a:t>
            </a:r>
            <a:r>
              <a:rPr lang="fr-FR" dirty="0">
                <a:solidFill>
                  <a:schemeClr val="accent1">
                    <a:lumMod val="50000"/>
                  </a:schemeClr>
                </a:solidFill>
                <a:sym typeface="Wingdings" panose="05000000000000000000" pitchFamily="2" charset="2"/>
              </a:rPr>
              <a:t>/</a:t>
            </a:r>
            <a:r>
              <a:rPr lang="fr-FR" dirty="0" err="1">
                <a:solidFill>
                  <a:schemeClr val="accent1">
                    <a:lumMod val="50000"/>
                  </a:schemeClr>
                </a:solidFill>
                <a:sym typeface="Wingdings" panose="05000000000000000000" pitchFamily="2" charset="2"/>
              </a:rPr>
              <a:t>OTUs</a:t>
            </a:r>
            <a:r>
              <a:rPr lang="fr-FR" dirty="0">
                <a:solidFill>
                  <a:schemeClr val="accent1">
                    <a:lumMod val="50000"/>
                  </a:schemeClr>
                </a:solidFill>
                <a:sym typeface="Wingdings" panose="05000000000000000000" pitchFamily="2" charset="2"/>
              </a:rPr>
              <a:t>, </a:t>
            </a:r>
            <a:r>
              <a:rPr lang="fr-FR" dirty="0" err="1">
                <a:solidFill>
                  <a:schemeClr val="accent1">
                    <a:lumMod val="50000"/>
                  </a:schemeClr>
                </a:solidFill>
                <a:sym typeface="Wingdings" panose="05000000000000000000" pitchFamily="2" charset="2"/>
              </a:rPr>
              <a:t>which</a:t>
            </a:r>
            <a:r>
              <a:rPr lang="fr-FR" dirty="0">
                <a:solidFill>
                  <a:schemeClr val="accent1">
                    <a:lumMod val="50000"/>
                  </a:schemeClr>
                </a:solidFill>
                <a:sym typeface="Wingdings" panose="05000000000000000000" pitchFamily="2" charset="2"/>
              </a:rPr>
              <a:t> type of distance </a:t>
            </a:r>
            <a:r>
              <a:rPr lang="fr-FR" dirty="0" err="1" smtClean="0">
                <a:solidFill>
                  <a:schemeClr val="accent1">
                    <a:lumMod val="50000"/>
                  </a:schemeClr>
                </a:solidFill>
                <a:sym typeface="Wingdings" panose="05000000000000000000" pitchFamily="2" charset="2"/>
              </a:rPr>
              <a:t>fits</a:t>
            </a:r>
            <a:r>
              <a:rPr lang="fr-FR" dirty="0" smtClean="0">
                <a:solidFill>
                  <a:schemeClr val="accent1">
                    <a:lumMod val="50000"/>
                  </a:schemeClr>
                </a:solidFill>
                <a:sym typeface="Wingdings" panose="05000000000000000000" pitchFamily="2" charset="2"/>
              </a:rPr>
              <a:t> </a:t>
            </a:r>
            <a:r>
              <a:rPr lang="fr-FR" dirty="0">
                <a:solidFill>
                  <a:schemeClr val="accent1">
                    <a:lumMod val="50000"/>
                  </a:schemeClr>
                </a:solidFill>
                <a:sym typeface="Wingdings" panose="05000000000000000000" pitchFamily="2" charset="2"/>
              </a:rPr>
              <a:t>the </a:t>
            </a:r>
            <a:r>
              <a:rPr lang="fr-FR" dirty="0" err="1">
                <a:solidFill>
                  <a:schemeClr val="accent1">
                    <a:lumMod val="50000"/>
                  </a:schemeClr>
                </a:solidFill>
                <a:sym typeface="Wingdings" panose="05000000000000000000" pitchFamily="2" charset="2"/>
              </a:rPr>
              <a:t>most</a:t>
            </a:r>
            <a:r>
              <a:rPr lang="fr-FR" dirty="0">
                <a:solidFill>
                  <a:schemeClr val="accent1">
                    <a:lumMod val="50000"/>
                  </a:schemeClr>
                </a:solidFill>
                <a:sym typeface="Wingdings" panose="05000000000000000000" pitchFamily="2" charset="2"/>
              </a:rPr>
              <a:t> </a:t>
            </a:r>
            <a:r>
              <a:rPr lang="fr-FR" dirty="0" err="1">
                <a:solidFill>
                  <a:schemeClr val="accent1">
                    <a:lumMod val="50000"/>
                  </a:schemeClr>
                </a:solidFill>
                <a:sym typeface="Wingdings" panose="05000000000000000000" pitchFamily="2" charset="2"/>
              </a:rPr>
              <a:t>our</a:t>
            </a:r>
            <a:r>
              <a:rPr lang="fr-FR" dirty="0">
                <a:solidFill>
                  <a:schemeClr val="accent1">
                    <a:lumMod val="50000"/>
                  </a:schemeClr>
                </a:solidFill>
                <a:sym typeface="Wingdings" panose="05000000000000000000" pitchFamily="2" charset="2"/>
              </a:rPr>
              <a:t> data ?</a:t>
            </a:r>
          </a:p>
          <a:p>
            <a:pPr>
              <a:buFont typeface="Wingdings" panose="05000000000000000000" pitchFamily="2" charset="2"/>
              <a:buChar char="§"/>
            </a:pPr>
            <a:r>
              <a:rPr lang="en-US" dirty="0"/>
              <a:t> Qualitative distances (</a:t>
            </a:r>
            <a:r>
              <a:rPr lang="en-US" dirty="0" err="1"/>
              <a:t>Unifrac</a:t>
            </a:r>
            <a:r>
              <a:rPr lang="en-US" dirty="0"/>
              <a:t>, </a:t>
            </a:r>
            <a:r>
              <a:rPr lang="en-US" dirty="0" err="1"/>
              <a:t>Jaccard</a:t>
            </a:r>
            <a:r>
              <a:rPr lang="en-US" dirty="0"/>
              <a:t>) separate D14 and the rest.</a:t>
            </a:r>
          </a:p>
          <a:p>
            <a:pPr>
              <a:buFont typeface="Wingdings" panose="05000000000000000000" pitchFamily="2" charset="2"/>
              <a:buChar char="§"/>
            </a:pPr>
            <a:r>
              <a:rPr lang="en-US" dirty="0"/>
              <a:t> weighted </a:t>
            </a:r>
            <a:r>
              <a:rPr lang="en-US" dirty="0" err="1"/>
              <a:t>Unifrac</a:t>
            </a:r>
            <a:r>
              <a:rPr lang="en-US" dirty="0"/>
              <a:t> mixes up some </a:t>
            </a:r>
            <a:r>
              <a:rPr lang="en-US" dirty="0" smtClean="0"/>
              <a:t>samples: </a:t>
            </a:r>
            <a:r>
              <a:rPr lang="en-US" dirty="0"/>
              <a:t>the taxa separating D14 from the rest may be replaced by (phylogenetically) close siblings.</a:t>
            </a:r>
          </a:p>
          <a:p>
            <a:pPr>
              <a:buFont typeface="Wingdings" panose="05000000000000000000" pitchFamily="2" charset="2"/>
              <a:buChar char="§"/>
            </a:pPr>
            <a:r>
              <a:rPr lang="en-US" dirty="0"/>
              <a:t> All distances (weighted </a:t>
            </a:r>
            <a:r>
              <a:rPr lang="en-US" dirty="0" err="1"/>
              <a:t>Unifrac</a:t>
            </a:r>
            <a:r>
              <a:rPr lang="en-US" dirty="0"/>
              <a:t>) exhibit a high gradient corresponding to high heterogeneity of samples on axis 2.</a:t>
            </a:r>
          </a:p>
          <a:p>
            <a:pPr>
              <a:buFont typeface="Wingdings" panose="05000000000000000000" pitchFamily="2" charset="2"/>
              <a:buChar char="§"/>
            </a:pPr>
            <a:r>
              <a:rPr lang="en-US" dirty="0"/>
              <a:t> Distance between groups seems to be smaller with qualitative distances (</a:t>
            </a:r>
            <a:r>
              <a:rPr lang="en-US" dirty="0" err="1"/>
              <a:t>Jaccard</a:t>
            </a:r>
            <a:r>
              <a:rPr lang="en-US" dirty="0"/>
              <a:t>/</a:t>
            </a:r>
            <a:r>
              <a:rPr lang="en-US" dirty="0" err="1"/>
              <a:t>Unifrac</a:t>
            </a:r>
            <a:r>
              <a:rPr lang="en-US" dirty="0"/>
              <a:t>) than quantitative distance </a:t>
            </a:r>
            <a:r>
              <a:rPr lang="en-US" dirty="0">
                <a:solidFill>
                  <a:schemeClr val="accent2">
                    <a:lumMod val="75000"/>
                  </a:schemeClr>
                </a:solidFill>
                <a:sym typeface="Wingdings" panose="05000000000000000000" pitchFamily="2" charset="2"/>
              </a:rPr>
              <a:t> specific species before or after weaning </a:t>
            </a:r>
            <a:r>
              <a:rPr lang="en-US" dirty="0" smtClean="0">
                <a:solidFill>
                  <a:schemeClr val="accent2">
                    <a:lumMod val="75000"/>
                  </a:schemeClr>
                </a:solidFill>
                <a:sym typeface="Wingdings" panose="05000000000000000000" pitchFamily="2" charset="2"/>
              </a:rPr>
              <a:t>must </a:t>
            </a:r>
            <a:r>
              <a:rPr lang="en-US" dirty="0">
                <a:solidFill>
                  <a:schemeClr val="accent2">
                    <a:lumMod val="75000"/>
                  </a:schemeClr>
                </a:solidFill>
                <a:sym typeface="Wingdings" panose="05000000000000000000" pitchFamily="2" charset="2"/>
              </a:rPr>
              <a:t>be pretty rare.</a:t>
            </a:r>
            <a:endParaRPr lang="en-US" dirty="0"/>
          </a:p>
          <a:p>
            <a:pPr>
              <a:buFont typeface="Wingdings" panose="05000000000000000000" pitchFamily="2" charset="2"/>
              <a:buChar char="§"/>
            </a:pPr>
            <a:r>
              <a:rPr lang="en-US" dirty="0"/>
              <a:t> </a:t>
            </a:r>
            <a:r>
              <a:rPr lang="en-US" dirty="0" smtClean="0"/>
              <a:t>Warning: </a:t>
            </a:r>
            <a:r>
              <a:rPr lang="en-US" dirty="0"/>
              <a:t>The 2-D representation </a:t>
            </a:r>
            <a:r>
              <a:rPr lang="en-US" dirty="0" smtClean="0"/>
              <a:t>capture </a:t>
            </a:r>
            <a:r>
              <a:rPr lang="en-US" dirty="0"/>
              <a:t>only part of the original </a:t>
            </a:r>
            <a:r>
              <a:rPr lang="fr-FR" dirty="0"/>
              <a:t>distances.</a:t>
            </a:r>
            <a:endParaRPr lang="fr-FR" dirty="0">
              <a:solidFill>
                <a:schemeClr val="accent1">
                  <a:lumMod val="50000"/>
                </a:schemeClr>
              </a:solidFill>
              <a:sym typeface="Wingdings" panose="05000000000000000000" pitchFamily="2" charset="2"/>
            </a:endParaRPr>
          </a:p>
          <a:p>
            <a:pPr marL="0" indent="0">
              <a:spcBef>
                <a:spcPts val="600"/>
              </a:spcBef>
              <a:spcAft>
                <a:spcPts val="1200"/>
              </a:spcAft>
              <a:buNone/>
            </a:pPr>
            <a:endParaRPr lang="fr-FR" dirty="0">
              <a:solidFill>
                <a:schemeClr val="accent1">
                  <a:lumMod val="50000"/>
                </a:schemeClr>
              </a:solidFill>
              <a:sym typeface="Wingdings" panose="05000000000000000000" pitchFamily="2" charset="2"/>
            </a:endParaRP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107</a:t>
            </a:fld>
            <a:endParaRPr lang="fr-FR"/>
          </a:p>
        </p:txBody>
      </p:sp>
    </p:spTree>
    <p:extLst>
      <p:ext uri="{BB962C8B-B14F-4D97-AF65-F5344CB8AC3E}">
        <p14:creationId xmlns:p14="http://schemas.microsoft.com/office/powerpoint/2010/main" val="150778713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err="1">
                <a:solidFill>
                  <a:schemeClr val="accent6"/>
                </a:solidFill>
              </a:rPr>
              <a:t>Exercise</a:t>
            </a:r>
            <a:r>
              <a:rPr lang="fr-FR" dirty="0">
                <a:solidFill>
                  <a:schemeClr val="accent6"/>
                </a:solidFill>
              </a:rPr>
              <a:t> </a:t>
            </a:r>
            <a:r>
              <a:rPr lang="fr-FR" dirty="0" smtClean="0">
                <a:solidFill>
                  <a:schemeClr val="accent6"/>
                </a:solidFill>
              </a:rPr>
              <a:t>B-4</a:t>
            </a:r>
            <a:endParaRPr lang="fr-FR" dirty="0"/>
          </a:p>
        </p:txBody>
      </p:sp>
      <p:sp>
        <p:nvSpPr>
          <p:cNvPr id="2" name="Espace réservé du contenu 1"/>
          <p:cNvSpPr>
            <a:spLocks noGrp="1"/>
          </p:cNvSpPr>
          <p:nvPr>
            <p:ph idx="1"/>
          </p:nvPr>
        </p:nvSpPr>
        <p:spPr/>
        <p:txBody>
          <a:bodyPr anchor="t">
            <a:normAutofit/>
          </a:bodyPr>
          <a:lstStyle/>
          <a:p>
            <a:pPr>
              <a:spcBef>
                <a:spcPts val="600"/>
              </a:spcBef>
              <a:spcAft>
                <a:spcPts val="1200"/>
              </a:spcAft>
              <a:buFont typeface="Wingdings" panose="05000000000000000000" pitchFamily="2" charset="2"/>
              <a:buChar char="è"/>
            </a:pPr>
            <a:r>
              <a:rPr lang="fr-FR" dirty="0" smtClean="0">
                <a:solidFill>
                  <a:schemeClr val="accent1">
                    <a:lumMod val="50000"/>
                  </a:schemeClr>
                </a:solidFill>
                <a:sym typeface="Wingdings" panose="05000000000000000000" pitchFamily="2" charset="2"/>
              </a:rPr>
              <a:t> </a:t>
            </a:r>
            <a:r>
              <a:rPr lang="fr-FR" dirty="0" err="1" smtClean="0">
                <a:solidFill>
                  <a:schemeClr val="accent1">
                    <a:lumMod val="50000"/>
                  </a:schemeClr>
                </a:solidFill>
                <a:sym typeface="Wingdings" panose="05000000000000000000" pitchFamily="2" charset="2"/>
              </a:rPr>
              <a:t>Based</a:t>
            </a:r>
            <a:r>
              <a:rPr lang="fr-FR" dirty="0" smtClean="0">
                <a:solidFill>
                  <a:schemeClr val="accent1">
                    <a:lumMod val="50000"/>
                  </a:schemeClr>
                </a:solidFill>
                <a:sym typeface="Wingdings" panose="05000000000000000000" pitchFamily="2" charset="2"/>
              </a:rPr>
              <a:t> on the </a:t>
            </a:r>
            <a:r>
              <a:rPr lang="fr-FR" dirty="0" err="1" smtClean="0">
                <a:solidFill>
                  <a:schemeClr val="accent1">
                    <a:lumMod val="50000"/>
                  </a:schemeClr>
                </a:solidFill>
                <a:sym typeface="Wingdings" panose="05000000000000000000" pitchFamily="2" charset="2"/>
              </a:rPr>
              <a:t>heatmap</a:t>
            </a:r>
            <a:r>
              <a:rPr lang="fr-FR" dirty="0" smtClean="0">
                <a:solidFill>
                  <a:schemeClr val="accent1">
                    <a:lumMod val="50000"/>
                  </a:schemeClr>
                </a:solidFill>
                <a:sym typeface="Wingdings" panose="05000000000000000000" pitchFamily="2" charset="2"/>
              </a:rPr>
              <a:t> </a:t>
            </a:r>
            <a:r>
              <a:rPr lang="fr-FR" dirty="0" err="1" smtClean="0">
                <a:solidFill>
                  <a:schemeClr val="accent1">
                    <a:lumMod val="50000"/>
                  </a:schemeClr>
                </a:solidFill>
                <a:sym typeface="Wingdings" panose="05000000000000000000" pitchFamily="2" charset="2"/>
              </a:rPr>
              <a:t>representation</a:t>
            </a:r>
            <a:r>
              <a:rPr lang="fr-FR" dirty="0" smtClean="0">
                <a:solidFill>
                  <a:schemeClr val="accent1">
                    <a:lumMod val="50000"/>
                  </a:schemeClr>
                </a:solidFill>
                <a:sym typeface="Wingdings" panose="05000000000000000000" pitchFamily="2" charset="2"/>
              </a:rPr>
              <a:t> are </a:t>
            </a:r>
            <a:r>
              <a:rPr lang="fr-FR" dirty="0" err="1">
                <a:solidFill>
                  <a:schemeClr val="accent1">
                    <a:lumMod val="50000"/>
                  </a:schemeClr>
                </a:solidFill>
                <a:sym typeface="Wingdings" panose="05000000000000000000" pitchFamily="2" charset="2"/>
              </a:rPr>
              <a:t>samples</a:t>
            </a:r>
            <a:r>
              <a:rPr lang="fr-FR" dirty="0">
                <a:solidFill>
                  <a:schemeClr val="accent1">
                    <a:lumMod val="50000"/>
                  </a:schemeClr>
                </a:solidFill>
                <a:sym typeface="Wingdings" panose="05000000000000000000" pitchFamily="2" charset="2"/>
              </a:rPr>
              <a:t>/</a:t>
            </a:r>
            <a:r>
              <a:rPr lang="fr-FR" dirty="0" err="1">
                <a:solidFill>
                  <a:schemeClr val="accent1">
                    <a:lumMod val="50000"/>
                  </a:schemeClr>
                </a:solidFill>
                <a:sym typeface="Wingdings" panose="05000000000000000000" pitchFamily="2" charset="2"/>
              </a:rPr>
              <a:t>OTUs</a:t>
            </a:r>
            <a:r>
              <a:rPr lang="fr-FR" dirty="0">
                <a:solidFill>
                  <a:schemeClr val="accent1">
                    <a:lumMod val="50000"/>
                  </a:schemeClr>
                </a:solidFill>
                <a:sym typeface="Wingdings" panose="05000000000000000000" pitchFamily="2" charset="2"/>
              </a:rPr>
              <a:t> </a:t>
            </a:r>
            <a:r>
              <a:rPr lang="fr-FR" dirty="0" err="1" smtClean="0">
                <a:solidFill>
                  <a:schemeClr val="accent1">
                    <a:lumMod val="50000"/>
                  </a:schemeClr>
                </a:solidFill>
                <a:sym typeface="Wingdings" panose="05000000000000000000" pitchFamily="2" charset="2"/>
              </a:rPr>
              <a:t>connected</a:t>
            </a:r>
            <a:r>
              <a:rPr lang="fr-FR" dirty="0" smtClean="0">
                <a:solidFill>
                  <a:schemeClr val="accent1">
                    <a:lumMod val="50000"/>
                  </a:schemeClr>
                </a:solidFill>
                <a:sym typeface="Wingdings" panose="05000000000000000000" pitchFamily="2" charset="2"/>
              </a:rPr>
              <a:t>?</a:t>
            </a: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108</a:t>
            </a:fld>
            <a:endParaRPr lang="fr-FR"/>
          </a:p>
        </p:txBody>
      </p:sp>
      <p:pic>
        <p:nvPicPr>
          <p:cNvPr id="6" name="Image 5"/>
          <p:cNvPicPr>
            <a:picLocks noChangeAspect="1"/>
          </p:cNvPicPr>
          <p:nvPr/>
        </p:nvPicPr>
        <p:blipFill>
          <a:blip r:embed="rId3"/>
          <a:stretch>
            <a:fillRect/>
          </a:stretch>
        </p:blipFill>
        <p:spPr>
          <a:xfrm>
            <a:off x="3185884" y="2298062"/>
            <a:ext cx="5820233" cy="4526848"/>
          </a:xfrm>
          <a:prstGeom prst="rect">
            <a:avLst/>
          </a:prstGeom>
        </p:spPr>
      </p:pic>
    </p:spTree>
    <p:extLst>
      <p:ext uri="{BB962C8B-B14F-4D97-AF65-F5344CB8AC3E}">
        <p14:creationId xmlns:p14="http://schemas.microsoft.com/office/powerpoint/2010/main" val="71897796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err="1">
                <a:solidFill>
                  <a:schemeClr val="accent6"/>
                </a:solidFill>
              </a:rPr>
              <a:t>Exercise</a:t>
            </a:r>
            <a:r>
              <a:rPr lang="fr-FR" dirty="0">
                <a:solidFill>
                  <a:schemeClr val="accent6"/>
                </a:solidFill>
              </a:rPr>
              <a:t> </a:t>
            </a:r>
            <a:r>
              <a:rPr lang="fr-FR" dirty="0" smtClean="0">
                <a:solidFill>
                  <a:schemeClr val="accent6"/>
                </a:solidFill>
              </a:rPr>
              <a:t>B-4</a:t>
            </a:r>
            <a:endParaRPr lang="fr-FR" dirty="0"/>
          </a:p>
        </p:txBody>
      </p:sp>
      <p:sp>
        <p:nvSpPr>
          <p:cNvPr id="2" name="Espace réservé du contenu 1"/>
          <p:cNvSpPr>
            <a:spLocks noGrp="1"/>
          </p:cNvSpPr>
          <p:nvPr>
            <p:ph idx="1"/>
          </p:nvPr>
        </p:nvSpPr>
        <p:spPr/>
        <p:txBody>
          <a:bodyPr anchor="t">
            <a:normAutofit/>
          </a:bodyPr>
          <a:lstStyle/>
          <a:p>
            <a:pPr>
              <a:spcBef>
                <a:spcPts val="600"/>
              </a:spcBef>
              <a:spcAft>
                <a:spcPts val="1200"/>
              </a:spcAft>
              <a:buFont typeface="Wingdings" panose="05000000000000000000" pitchFamily="2" charset="2"/>
              <a:buChar char="è"/>
            </a:pPr>
            <a:r>
              <a:rPr lang="fr-FR" dirty="0">
                <a:solidFill>
                  <a:schemeClr val="accent1">
                    <a:lumMod val="50000"/>
                  </a:schemeClr>
                </a:solidFill>
                <a:sym typeface="Wingdings" panose="05000000000000000000" pitchFamily="2" charset="2"/>
              </a:rPr>
              <a:t> </a:t>
            </a:r>
            <a:r>
              <a:rPr lang="fr-FR" dirty="0" err="1">
                <a:solidFill>
                  <a:schemeClr val="accent1">
                    <a:lumMod val="50000"/>
                  </a:schemeClr>
                </a:solidFill>
                <a:sym typeface="Wingdings" panose="05000000000000000000" pitchFamily="2" charset="2"/>
              </a:rPr>
              <a:t>Based</a:t>
            </a:r>
            <a:r>
              <a:rPr lang="fr-FR" dirty="0">
                <a:solidFill>
                  <a:schemeClr val="accent1">
                    <a:lumMod val="50000"/>
                  </a:schemeClr>
                </a:solidFill>
                <a:sym typeface="Wingdings" panose="05000000000000000000" pitchFamily="2" charset="2"/>
              </a:rPr>
              <a:t> on the </a:t>
            </a:r>
            <a:r>
              <a:rPr lang="fr-FR" dirty="0" err="1">
                <a:solidFill>
                  <a:schemeClr val="accent1">
                    <a:lumMod val="50000"/>
                  </a:schemeClr>
                </a:solidFill>
                <a:sym typeface="Wingdings" panose="05000000000000000000" pitchFamily="2" charset="2"/>
              </a:rPr>
              <a:t>heatmap</a:t>
            </a:r>
            <a:r>
              <a:rPr lang="fr-FR" dirty="0">
                <a:solidFill>
                  <a:schemeClr val="accent1">
                    <a:lumMod val="50000"/>
                  </a:schemeClr>
                </a:solidFill>
                <a:sym typeface="Wingdings" panose="05000000000000000000" pitchFamily="2" charset="2"/>
              </a:rPr>
              <a:t> </a:t>
            </a:r>
            <a:r>
              <a:rPr lang="fr-FR" dirty="0" err="1">
                <a:solidFill>
                  <a:schemeClr val="accent1">
                    <a:lumMod val="50000"/>
                  </a:schemeClr>
                </a:solidFill>
                <a:sym typeface="Wingdings" panose="05000000000000000000" pitchFamily="2" charset="2"/>
              </a:rPr>
              <a:t>representation</a:t>
            </a:r>
            <a:r>
              <a:rPr lang="fr-FR" dirty="0">
                <a:solidFill>
                  <a:schemeClr val="accent1">
                    <a:lumMod val="50000"/>
                  </a:schemeClr>
                </a:solidFill>
                <a:sym typeface="Wingdings" panose="05000000000000000000" pitchFamily="2" charset="2"/>
              </a:rPr>
              <a:t> are </a:t>
            </a:r>
            <a:r>
              <a:rPr lang="fr-FR" dirty="0" err="1">
                <a:solidFill>
                  <a:schemeClr val="accent1">
                    <a:lumMod val="50000"/>
                  </a:schemeClr>
                </a:solidFill>
                <a:sym typeface="Wingdings" panose="05000000000000000000" pitchFamily="2" charset="2"/>
              </a:rPr>
              <a:t>samples</a:t>
            </a:r>
            <a:r>
              <a:rPr lang="fr-FR" dirty="0">
                <a:solidFill>
                  <a:schemeClr val="accent1">
                    <a:lumMod val="50000"/>
                  </a:schemeClr>
                </a:solidFill>
                <a:sym typeface="Wingdings" panose="05000000000000000000" pitchFamily="2" charset="2"/>
              </a:rPr>
              <a:t>/</a:t>
            </a:r>
            <a:r>
              <a:rPr lang="fr-FR" dirty="0" err="1">
                <a:solidFill>
                  <a:schemeClr val="accent1">
                    <a:lumMod val="50000"/>
                  </a:schemeClr>
                </a:solidFill>
                <a:sym typeface="Wingdings" panose="05000000000000000000" pitchFamily="2" charset="2"/>
              </a:rPr>
              <a:t>OTUs</a:t>
            </a:r>
            <a:r>
              <a:rPr lang="fr-FR" dirty="0">
                <a:solidFill>
                  <a:schemeClr val="accent1">
                    <a:lumMod val="50000"/>
                  </a:schemeClr>
                </a:solidFill>
                <a:sym typeface="Wingdings" panose="05000000000000000000" pitchFamily="2" charset="2"/>
              </a:rPr>
              <a:t> </a:t>
            </a:r>
            <a:r>
              <a:rPr lang="fr-FR" dirty="0" err="1">
                <a:solidFill>
                  <a:schemeClr val="accent1">
                    <a:lumMod val="50000"/>
                  </a:schemeClr>
                </a:solidFill>
                <a:sym typeface="Wingdings" panose="05000000000000000000" pitchFamily="2" charset="2"/>
              </a:rPr>
              <a:t>connected</a:t>
            </a:r>
            <a:r>
              <a:rPr lang="fr-FR" dirty="0">
                <a:solidFill>
                  <a:schemeClr val="accent1">
                    <a:lumMod val="50000"/>
                  </a:schemeClr>
                </a:solidFill>
                <a:sym typeface="Wingdings" panose="05000000000000000000" pitchFamily="2" charset="2"/>
              </a:rPr>
              <a:t>?</a:t>
            </a: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109</a:t>
            </a:fld>
            <a:endParaRPr lang="fr-FR"/>
          </a:p>
        </p:txBody>
      </p:sp>
      <p:pic>
        <p:nvPicPr>
          <p:cNvPr id="5" name="Image 4"/>
          <p:cNvPicPr>
            <a:picLocks noChangeAspect="1"/>
          </p:cNvPicPr>
          <p:nvPr/>
        </p:nvPicPr>
        <p:blipFill>
          <a:blip r:embed="rId3"/>
          <a:stretch>
            <a:fillRect/>
          </a:stretch>
        </p:blipFill>
        <p:spPr>
          <a:xfrm>
            <a:off x="4788695" y="2287010"/>
            <a:ext cx="7158038" cy="4412489"/>
          </a:xfrm>
          <a:prstGeom prst="rect">
            <a:avLst/>
          </a:prstGeom>
        </p:spPr>
      </p:pic>
      <p:sp>
        <p:nvSpPr>
          <p:cNvPr id="7" name="ZoneTexte 6"/>
          <p:cNvSpPr txBox="1"/>
          <p:nvPr/>
        </p:nvSpPr>
        <p:spPr>
          <a:xfrm>
            <a:off x="571500" y="3917169"/>
            <a:ext cx="4043361" cy="400110"/>
          </a:xfrm>
          <a:prstGeom prst="rect">
            <a:avLst/>
          </a:prstGeom>
          <a:noFill/>
        </p:spPr>
        <p:txBody>
          <a:bodyPr wrap="square" rtlCol="0">
            <a:spAutoFit/>
          </a:bodyPr>
          <a:lstStyle/>
          <a:p>
            <a:r>
              <a:rPr lang="fr-FR" sz="2000" dirty="0" err="1" smtClean="0">
                <a:solidFill>
                  <a:schemeClr val="tx1">
                    <a:lumMod val="75000"/>
                    <a:lumOff val="25000"/>
                  </a:schemeClr>
                </a:solidFill>
              </a:rPr>
              <a:t>Heatmap</a:t>
            </a:r>
            <a:r>
              <a:rPr lang="fr-FR" sz="2000" dirty="0" smtClean="0">
                <a:solidFill>
                  <a:schemeClr val="tx1">
                    <a:lumMod val="75000"/>
                    <a:lumOff val="25000"/>
                  </a:schemeClr>
                </a:solidFill>
              </a:rPr>
              <a:t> on 200 </a:t>
            </a:r>
            <a:r>
              <a:rPr lang="fr-FR" sz="2000" dirty="0" err="1" smtClean="0">
                <a:solidFill>
                  <a:schemeClr val="tx1">
                    <a:lumMod val="75000"/>
                    <a:lumOff val="25000"/>
                  </a:schemeClr>
                </a:solidFill>
              </a:rPr>
              <a:t>most</a:t>
            </a:r>
            <a:r>
              <a:rPr lang="fr-FR" sz="2000" dirty="0" smtClean="0">
                <a:solidFill>
                  <a:schemeClr val="tx1">
                    <a:lumMod val="75000"/>
                    <a:lumOff val="25000"/>
                  </a:schemeClr>
                </a:solidFill>
              </a:rPr>
              <a:t> </a:t>
            </a:r>
            <a:r>
              <a:rPr lang="fr-FR" sz="2000" dirty="0" err="1" smtClean="0">
                <a:solidFill>
                  <a:schemeClr val="tx1">
                    <a:lumMod val="75000"/>
                    <a:lumOff val="25000"/>
                  </a:schemeClr>
                </a:solidFill>
              </a:rPr>
              <a:t>abundant</a:t>
            </a:r>
            <a:r>
              <a:rPr lang="fr-FR" sz="2000" dirty="0" smtClean="0">
                <a:solidFill>
                  <a:schemeClr val="tx1">
                    <a:lumMod val="75000"/>
                    <a:lumOff val="25000"/>
                  </a:schemeClr>
                </a:solidFill>
              </a:rPr>
              <a:t> OTU</a:t>
            </a:r>
            <a:endParaRPr lang="fr-FR" sz="2000" dirty="0">
              <a:solidFill>
                <a:schemeClr val="tx1">
                  <a:lumMod val="75000"/>
                  <a:lumOff val="25000"/>
                </a:schemeClr>
              </a:solidFill>
            </a:endParaRPr>
          </a:p>
        </p:txBody>
      </p:sp>
    </p:spTree>
    <p:extLst>
      <p:ext uri="{BB962C8B-B14F-4D97-AF65-F5344CB8AC3E}">
        <p14:creationId xmlns:p14="http://schemas.microsoft.com/office/powerpoint/2010/main" val="3823898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Data</a:t>
            </a:r>
            <a:r>
              <a:rPr lang="fr-FR"/>
              <a:t> import </a:t>
            </a:r>
            <a:r>
              <a:rPr lang="fr-FR" smtClean="0"/>
              <a:t>tool</a:t>
            </a:r>
            <a:endParaRPr lang="fr-FR" dirty="0"/>
          </a:p>
        </p:txBody>
      </p:sp>
      <p:sp>
        <p:nvSpPr>
          <p:cNvPr id="3" name="Espace réservé du texte 2"/>
          <p:cNvSpPr>
            <a:spLocks noGrp="1"/>
          </p:cNvSpPr>
          <p:nvPr>
            <p:ph type="body" idx="1"/>
          </p:nvPr>
        </p:nvSpPr>
        <p:spPr/>
        <p:txBody>
          <a:bodyPr/>
          <a:lstStyle/>
          <a:p>
            <a:r>
              <a:rPr lang="fr-FR" dirty="0" err="1"/>
              <a:t>Phyloseq</a:t>
            </a:r>
            <a:r>
              <a:rPr lang="fr-FR"/>
              <a:t> object creation</a:t>
            </a: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11</a:t>
            </a:fld>
            <a:endParaRPr lang="fr-F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err="1">
                <a:solidFill>
                  <a:schemeClr val="accent6"/>
                </a:solidFill>
              </a:rPr>
              <a:t>Exercise</a:t>
            </a:r>
            <a:r>
              <a:rPr lang="fr-FR" dirty="0">
                <a:solidFill>
                  <a:schemeClr val="accent6"/>
                </a:solidFill>
              </a:rPr>
              <a:t> </a:t>
            </a:r>
            <a:r>
              <a:rPr lang="fr-FR" dirty="0" smtClean="0">
                <a:solidFill>
                  <a:schemeClr val="accent6"/>
                </a:solidFill>
              </a:rPr>
              <a:t>B-4</a:t>
            </a:r>
            <a:endParaRPr lang="fr-FR" dirty="0"/>
          </a:p>
        </p:txBody>
      </p:sp>
      <p:sp>
        <p:nvSpPr>
          <p:cNvPr id="2" name="Espace réservé du contenu 1"/>
          <p:cNvSpPr>
            <a:spLocks noGrp="1"/>
          </p:cNvSpPr>
          <p:nvPr>
            <p:ph sz="half" idx="1"/>
          </p:nvPr>
        </p:nvSpPr>
        <p:spPr>
          <a:xfrm>
            <a:off x="1097278" y="2374374"/>
            <a:ext cx="4937760" cy="3910312"/>
          </a:xfrm>
        </p:spPr>
        <p:txBody>
          <a:bodyPr anchor="ctr">
            <a:normAutofit/>
          </a:bodyPr>
          <a:lstStyle/>
          <a:p>
            <a:pPr marL="0" indent="0">
              <a:buNone/>
            </a:pPr>
            <a:r>
              <a:rPr lang="en-US" u="sng" dirty="0" smtClean="0"/>
              <a:t>Hierarchical clustering plots :</a:t>
            </a:r>
          </a:p>
          <a:p>
            <a:pPr>
              <a:buFont typeface="Wingdings" panose="05000000000000000000" pitchFamily="2" charset="2"/>
              <a:buChar char="§"/>
            </a:pPr>
            <a:r>
              <a:rPr lang="en-US" dirty="0" smtClean="0"/>
              <a:t> </a:t>
            </a:r>
            <a:r>
              <a:rPr lang="en-US" dirty="0"/>
              <a:t>Consistent with the ordination plots, clustering shows a </a:t>
            </a:r>
            <a:r>
              <a:rPr lang="en-US" dirty="0" smtClean="0"/>
              <a:t>good structure </a:t>
            </a:r>
            <a:r>
              <a:rPr lang="en-US" dirty="0"/>
              <a:t>(D14 vs. </a:t>
            </a:r>
            <a:r>
              <a:rPr lang="en-US" dirty="0" smtClean="0"/>
              <a:t>rest or Weaned </a:t>
            </a:r>
            <a:r>
              <a:rPr lang="en-US" dirty="0" smtClean="0">
                <a:solidFill>
                  <a:srgbClr val="F87269"/>
                </a:solidFill>
              </a:rPr>
              <a:t>FALSE</a:t>
            </a:r>
            <a:r>
              <a:rPr lang="en-US" dirty="0" smtClean="0"/>
              <a:t> vs </a:t>
            </a:r>
            <a:r>
              <a:rPr lang="en-US" dirty="0" smtClean="0">
                <a:solidFill>
                  <a:srgbClr val="00BCC1"/>
                </a:solidFill>
              </a:rPr>
              <a:t>TRUE</a:t>
            </a:r>
            <a:r>
              <a:rPr lang="en-US" dirty="0" smtClean="0"/>
              <a:t>) </a:t>
            </a:r>
            <a:r>
              <a:rPr lang="en-US" dirty="0"/>
              <a:t>for the Bray-Curtis distance for the </a:t>
            </a:r>
            <a:r>
              <a:rPr lang="en-US" dirty="0" smtClean="0"/>
              <a:t>Ward </a:t>
            </a:r>
            <a:r>
              <a:rPr lang="fr-FR" dirty="0" smtClean="0"/>
              <a:t>linkage</a:t>
            </a:r>
            <a:endParaRPr lang="fr-FR" dirty="0"/>
          </a:p>
          <a:p>
            <a:pPr>
              <a:buFont typeface="Wingdings" panose="05000000000000000000" pitchFamily="2" charset="2"/>
              <a:buChar char="§"/>
            </a:pPr>
            <a:r>
              <a:rPr lang="en-US" dirty="0" smtClean="0"/>
              <a:t> Different </a:t>
            </a:r>
            <a:r>
              <a:rPr lang="en-US" dirty="0"/>
              <a:t>distances would result (in this case) in similar results.</a:t>
            </a:r>
          </a:p>
          <a:p>
            <a:pPr>
              <a:buFont typeface="Wingdings" panose="05000000000000000000" pitchFamily="2" charset="2"/>
              <a:buChar char="§"/>
            </a:pPr>
            <a:r>
              <a:rPr lang="en-US" dirty="0" smtClean="0"/>
              <a:t> Clustering </a:t>
            </a:r>
            <a:r>
              <a:rPr lang="en-US" dirty="0"/>
              <a:t>is based on the whole distance whereas </a:t>
            </a:r>
            <a:r>
              <a:rPr lang="en-US" dirty="0" smtClean="0"/>
              <a:t>ordination represents </a:t>
            </a:r>
            <a:r>
              <a:rPr lang="en-US" dirty="0"/>
              <a:t>parts of the distance (the most it can with 2 dimensions)</a:t>
            </a:r>
            <a:endParaRPr lang="fr-FR" sz="2000" dirty="0" smtClean="0">
              <a:solidFill>
                <a:schemeClr val="accent2">
                  <a:lumMod val="75000"/>
                </a:schemeClr>
              </a:solidFill>
              <a:sym typeface="Wingdings" panose="05000000000000000000" pitchFamily="2" charset="2"/>
            </a:endParaRP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110</a:t>
            </a:fld>
            <a:endParaRPr lang="fr-FR"/>
          </a:p>
        </p:txBody>
      </p:sp>
      <p:pic>
        <p:nvPicPr>
          <p:cNvPr id="10" name="Espace réservé du contenu 9"/>
          <p:cNvPicPr>
            <a:picLocks noGrp="1" noChangeAspect="1"/>
          </p:cNvPicPr>
          <p:nvPr>
            <p:ph sz="half" idx="2"/>
          </p:nvPr>
        </p:nvPicPr>
        <p:blipFill>
          <a:blip r:embed="rId3"/>
          <a:stretch>
            <a:fillRect/>
          </a:stretch>
        </p:blipFill>
        <p:spPr>
          <a:xfrm>
            <a:off x="6218238" y="2344589"/>
            <a:ext cx="5973762" cy="4480321"/>
          </a:xfrm>
          <a:prstGeom prst="rect">
            <a:avLst/>
          </a:prstGeom>
        </p:spPr>
      </p:pic>
      <p:sp>
        <p:nvSpPr>
          <p:cNvPr id="11" name="Espace réservé du contenu 1"/>
          <p:cNvSpPr txBox="1">
            <a:spLocks/>
          </p:cNvSpPr>
          <p:nvPr/>
        </p:nvSpPr>
        <p:spPr>
          <a:xfrm>
            <a:off x="1097280" y="1845734"/>
            <a:ext cx="10058400" cy="4023360"/>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1200"/>
              </a:spcAft>
              <a:buFont typeface="Wingdings" panose="05000000000000000000" pitchFamily="2" charset="2"/>
              <a:buChar char="è"/>
            </a:pPr>
            <a:r>
              <a:rPr lang="fr-FR" dirty="0" smtClean="0">
                <a:solidFill>
                  <a:schemeClr val="accent1">
                    <a:lumMod val="50000"/>
                  </a:schemeClr>
                </a:solidFill>
                <a:sym typeface="Wingdings" panose="05000000000000000000" pitchFamily="2" charset="2"/>
              </a:rPr>
              <a:t> Based on the </a:t>
            </a:r>
            <a:r>
              <a:rPr lang="fr-FR" dirty="0" err="1" smtClean="0">
                <a:solidFill>
                  <a:schemeClr val="accent1">
                    <a:lumMod val="50000"/>
                  </a:schemeClr>
                </a:solidFill>
                <a:sym typeface="Wingdings" panose="05000000000000000000" pitchFamily="2" charset="2"/>
              </a:rPr>
              <a:t>graphical</a:t>
            </a:r>
            <a:r>
              <a:rPr lang="fr-FR" dirty="0" smtClean="0">
                <a:solidFill>
                  <a:schemeClr val="accent1">
                    <a:lumMod val="50000"/>
                  </a:schemeClr>
                </a:solidFill>
                <a:sym typeface="Wingdings" panose="05000000000000000000" pitchFamily="2" charset="2"/>
              </a:rPr>
              <a:t> </a:t>
            </a:r>
            <a:r>
              <a:rPr lang="fr-FR" dirty="0" err="1" smtClean="0">
                <a:solidFill>
                  <a:schemeClr val="accent1">
                    <a:lumMod val="50000"/>
                  </a:schemeClr>
                </a:solidFill>
                <a:sym typeface="Wingdings" panose="05000000000000000000" pitchFamily="2" charset="2"/>
              </a:rPr>
              <a:t>representations</a:t>
            </a:r>
            <a:r>
              <a:rPr lang="fr-FR" dirty="0" smtClean="0">
                <a:solidFill>
                  <a:schemeClr val="accent1">
                    <a:lumMod val="50000"/>
                  </a:schemeClr>
                </a:solidFill>
                <a:sym typeface="Wingdings" panose="05000000000000000000" pitchFamily="2" charset="2"/>
              </a:rPr>
              <a:t> of </a:t>
            </a:r>
            <a:r>
              <a:rPr lang="fr-FR" dirty="0" err="1" smtClean="0">
                <a:solidFill>
                  <a:schemeClr val="accent1">
                    <a:lumMod val="50000"/>
                  </a:schemeClr>
                </a:solidFill>
                <a:sym typeface="Wingdings" panose="05000000000000000000" pitchFamily="2" charset="2"/>
              </a:rPr>
              <a:t>samples</a:t>
            </a:r>
            <a:r>
              <a:rPr lang="fr-FR" dirty="0" smtClean="0">
                <a:solidFill>
                  <a:schemeClr val="accent1">
                    <a:lumMod val="50000"/>
                  </a:schemeClr>
                </a:solidFill>
                <a:sym typeface="Wingdings" panose="05000000000000000000" pitchFamily="2" charset="2"/>
              </a:rPr>
              <a:t>/</a:t>
            </a:r>
            <a:r>
              <a:rPr lang="fr-FR" dirty="0" err="1" smtClean="0">
                <a:solidFill>
                  <a:schemeClr val="accent1">
                    <a:lumMod val="50000"/>
                  </a:schemeClr>
                </a:solidFill>
                <a:sym typeface="Wingdings" panose="05000000000000000000" pitchFamily="2" charset="2"/>
              </a:rPr>
              <a:t>OTUs</a:t>
            </a:r>
            <a:r>
              <a:rPr lang="fr-FR" dirty="0" smtClean="0">
                <a:solidFill>
                  <a:schemeClr val="accent1">
                    <a:lumMod val="50000"/>
                  </a:schemeClr>
                </a:solidFill>
                <a:sym typeface="Wingdings" panose="05000000000000000000" pitchFamily="2" charset="2"/>
              </a:rPr>
              <a:t>, </a:t>
            </a:r>
            <a:r>
              <a:rPr lang="fr-FR" dirty="0" err="1" smtClean="0">
                <a:solidFill>
                  <a:schemeClr val="accent1">
                    <a:lumMod val="50000"/>
                  </a:schemeClr>
                </a:solidFill>
                <a:sym typeface="Wingdings" panose="05000000000000000000" pitchFamily="2" charset="2"/>
              </a:rPr>
              <a:t>which</a:t>
            </a:r>
            <a:r>
              <a:rPr lang="fr-FR" dirty="0" smtClean="0">
                <a:solidFill>
                  <a:schemeClr val="accent1">
                    <a:lumMod val="50000"/>
                  </a:schemeClr>
                </a:solidFill>
                <a:sym typeface="Wingdings" panose="05000000000000000000" pitchFamily="2" charset="2"/>
              </a:rPr>
              <a:t> type of distance fit the </a:t>
            </a:r>
            <a:r>
              <a:rPr lang="fr-FR" dirty="0" err="1" smtClean="0">
                <a:solidFill>
                  <a:schemeClr val="accent1">
                    <a:lumMod val="50000"/>
                  </a:schemeClr>
                </a:solidFill>
                <a:sym typeface="Wingdings" panose="05000000000000000000" pitchFamily="2" charset="2"/>
              </a:rPr>
              <a:t>most</a:t>
            </a:r>
            <a:r>
              <a:rPr lang="fr-FR" dirty="0" smtClean="0">
                <a:solidFill>
                  <a:schemeClr val="accent1">
                    <a:lumMod val="50000"/>
                  </a:schemeClr>
                </a:solidFill>
                <a:sym typeface="Wingdings" panose="05000000000000000000" pitchFamily="2" charset="2"/>
              </a:rPr>
              <a:t> </a:t>
            </a:r>
            <a:r>
              <a:rPr lang="fr-FR" dirty="0" err="1" smtClean="0">
                <a:solidFill>
                  <a:schemeClr val="accent1">
                    <a:lumMod val="50000"/>
                  </a:schemeClr>
                </a:solidFill>
                <a:sym typeface="Wingdings" panose="05000000000000000000" pitchFamily="2" charset="2"/>
              </a:rPr>
              <a:t>our</a:t>
            </a:r>
            <a:r>
              <a:rPr lang="fr-FR" dirty="0" smtClean="0">
                <a:solidFill>
                  <a:schemeClr val="accent1">
                    <a:lumMod val="50000"/>
                  </a:schemeClr>
                </a:solidFill>
                <a:sym typeface="Wingdings" panose="05000000000000000000" pitchFamily="2" charset="2"/>
              </a:rPr>
              <a:t> data ?</a:t>
            </a:r>
          </a:p>
        </p:txBody>
      </p:sp>
    </p:spTree>
    <p:extLst>
      <p:ext uri="{BB962C8B-B14F-4D97-AF65-F5344CB8AC3E}">
        <p14:creationId xmlns:p14="http://schemas.microsoft.com/office/powerpoint/2010/main" val="31901080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err="1">
                <a:solidFill>
                  <a:schemeClr val="accent6"/>
                </a:solidFill>
              </a:rPr>
              <a:t>Exercise</a:t>
            </a:r>
            <a:r>
              <a:rPr lang="fr-FR" dirty="0">
                <a:solidFill>
                  <a:schemeClr val="accent6"/>
                </a:solidFill>
              </a:rPr>
              <a:t> </a:t>
            </a:r>
            <a:r>
              <a:rPr lang="fr-FR" dirty="0" smtClean="0">
                <a:solidFill>
                  <a:schemeClr val="accent6"/>
                </a:solidFill>
              </a:rPr>
              <a:t>B-5</a:t>
            </a:r>
            <a:endParaRPr lang="fr-FR" dirty="0"/>
          </a:p>
        </p:txBody>
      </p:sp>
      <p:sp>
        <p:nvSpPr>
          <p:cNvPr id="2" name="Espace réservé du contenu 1"/>
          <p:cNvSpPr>
            <a:spLocks noGrp="1"/>
          </p:cNvSpPr>
          <p:nvPr>
            <p:ph idx="1"/>
          </p:nvPr>
        </p:nvSpPr>
        <p:spPr>
          <a:xfrm>
            <a:off x="1097280" y="1845734"/>
            <a:ext cx="10058400" cy="4455054"/>
          </a:xfrm>
        </p:spPr>
        <p:txBody>
          <a:bodyPr anchor="t">
            <a:normAutofit/>
          </a:bodyPr>
          <a:lstStyle/>
          <a:p>
            <a:pPr marL="0" indent="0">
              <a:spcBef>
                <a:spcPts val="600"/>
              </a:spcBef>
              <a:spcAft>
                <a:spcPts val="1200"/>
              </a:spcAft>
              <a:buNone/>
            </a:pPr>
            <a:r>
              <a:rPr lang="fr-FR" dirty="0" err="1" smtClean="0">
                <a:solidFill>
                  <a:schemeClr val="accent1">
                    <a:lumMod val="50000"/>
                  </a:schemeClr>
                </a:solidFill>
                <a:sym typeface="Wingdings" panose="05000000000000000000" pitchFamily="2" charset="2"/>
              </a:rPr>
              <a:t>We</a:t>
            </a:r>
            <a:r>
              <a:rPr lang="fr-FR" dirty="0" smtClean="0">
                <a:solidFill>
                  <a:schemeClr val="accent1">
                    <a:lumMod val="50000"/>
                  </a:schemeClr>
                </a:solidFill>
                <a:sym typeface="Wingdings" panose="05000000000000000000" pitchFamily="2" charset="2"/>
              </a:rPr>
              <a:t> </a:t>
            </a:r>
            <a:r>
              <a:rPr lang="fr-FR" dirty="0" err="1" smtClean="0">
                <a:solidFill>
                  <a:schemeClr val="accent1">
                    <a:lumMod val="50000"/>
                  </a:schemeClr>
                </a:solidFill>
                <a:sym typeface="Wingdings" panose="05000000000000000000" pitchFamily="2" charset="2"/>
              </a:rPr>
              <a:t>found</a:t>
            </a:r>
            <a:r>
              <a:rPr lang="fr-FR" dirty="0" smtClean="0">
                <a:solidFill>
                  <a:schemeClr val="accent1">
                    <a:lumMod val="50000"/>
                  </a:schemeClr>
                </a:solidFill>
                <a:sym typeface="Wingdings" panose="05000000000000000000" pitchFamily="2" charset="2"/>
              </a:rPr>
              <a:t> </a:t>
            </a:r>
            <a:r>
              <a:rPr lang="fr-FR" dirty="0" err="1" smtClean="0">
                <a:solidFill>
                  <a:schemeClr val="accent1">
                    <a:lumMod val="50000"/>
                  </a:schemeClr>
                </a:solidFill>
                <a:sym typeface="Wingdings" panose="05000000000000000000" pitchFamily="2" charset="2"/>
              </a:rPr>
              <a:t>that</a:t>
            </a:r>
            <a:r>
              <a:rPr lang="fr-FR" dirty="0" smtClean="0">
                <a:solidFill>
                  <a:schemeClr val="accent1">
                    <a:lumMod val="50000"/>
                  </a:schemeClr>
                </a:solidFill>
                <a:sym typeface="Wingdings" panose="05000000000000000000" pitchFamily="2" charset="2"/>
              </a:rPr>
              <a:t> Time or </a:t>
            </a:r>
            <a:r>
              <a:rPr lang="fr-FR" dirty="0" err="1" smtClean="0">
                <a:solidFill>
                  <a:schemeClr val="accent1">
                    <a:lumMod val="50000"/>
                  </a:schemeClr>
                </a:solidFill>
                <a:sym typeface="Wingdings" panose="05000000000000000000" pitchFamily="2" charset="2"/>
              </a:rPr>
              <a:t>Weaned</a:t>
            </a:r>
            <a:r>
              <a:rPr lang="fr-FR" dirty="0" smtClean="0">
                <a:solidFill>
                  <a:schemeClr val="accent1">
                    <a:lumMod val="50000"/>
                  </a:schemeClr>
                </a:solidFill>
                <a:sym typeface="Wingdings" panose="05000000000000000000" pitchFamily="2" charset="2"/>
              </a:rPr>
              <a:t> </a:t>
            </a:r>
            <a:r>
              <a:rPr lang="fr-FR" dirty="0" err="1" smtClean="0">
                <a:solidFill>
                  <a:schemeClr val="accent1">
                    <a:lumMod val="50000"/>
                  </a:schemeClr>
                </a:solidFill>
                <a:sym typeface="Wingdings" panose="05000000000000000000" pitchFamily="2" charset="2"/>
              </a:rPr>
              <a:t>seems</a:t>
            </a:r>
            <a:r>
              <a:rPr lang="fr-FR" dirty="0" smtClean="0">
                <a:solidFill>
                  <a:schemeClr val="accent1">
                    <a:lumMod val="50000"/>
                  </a:schemeClr>
                </a:solidFill>
                <a:sym typeface="Wingdings" panose="05000000000000000000" pitchFamily="2" charset="2"/>
              </a:rPr>
              <a:t> to have an </a:t>
            </a:r>
            <a:r>
              <a:rPr lang="fr-FR" dirty="0" err="1" smtClean="0">
                <a:solidFill>
                  <a:schemeClr val="accent1">
                    <a:lumMod val="50000"/>
                  </a:schemeClr>
                </a:solidFill>
                <a:sym typeface="Wingdings" panose="05000000000000000000" pitchFamily="2" charset="2"/>
              </a:rPr>
              <a:t>effect</a:t>
            </a:r>
            <a:r>
              <a:rPr lang="fr-FR" dirty="0" smtClean="0">
                <a:solidFill>
                  <a:schemeClr val="accent1">
                    <a:lumMod val="50000"/>
                  </a:schemeClr>
                </a:solidFill>
                <a:sym typeface="Wingdings" panose="05000000000000000000" pitchFamily="2" charset="2"/>
              </a:rPr>
              <a:t> on </a:t>
            </a:r>
            <a:r>
              <a:rPr lang="fr-FR" dirty="0" err="1" smtClean="0">
                <a:solidFill>
                  <a:schemeClr val="accent1">
                    <a:lumMod val="50000"/>
                  </a:schemeClr>
                </a:solidFill>
                <a:sym typeface="Wingdings" panose="05000000000000000000" pitchFamily="2" charset="2"/>
              </a:rPr>
              <a:t>sample</a:t>
            </a:r>
            <a:r>
              <a:rPr lang="fr-FR" dirty="0" smtClean="0">
                <a:solidFill>
                  <a:schemeClr val="accent1">
                    <a:lumMod val="50000"/>
                  </a:schemeClr>
                </a:solidFill>
                <a:sym typeface="Wingdings" panose="05000000000000000000" pitchFamily="2" charset="2"/>
              </a:rPr>
              <a:t> </a:t>
            </a:r>
            <a:r>
              <a:rPr lang="fr-FR" dirty="0" err="1" smtClean="0">
                <a:solidFill>
                  <a:schemeClr val="accent1">
                    <a:lumMod val="50000"/>
                  </a:schemeClr>
                </a:solidFill>
                <a:sym typeface="Wingdings" panose="05000000000000000000" pitchFamily="2" charset="2"/>
              </a:rPr>
              <a:t>diversities</a:t>
            </a:r>
            <a:r>
              <a:rPr lang="fr-FR" dirty="0" smtClean="0">
                <a:solidFill>
                  <a:schemeClr val="accent1">
                    <a:lumMod val="50000"/>
                  </a:schemeClr>
                </a:solidFill>
                <a:sym typeface="Wingdings" panose="05000000000000000000" pitchFamily="2" charset="2"/>
              </a:rPr>
              <a:t>.</a:t>
            </a:r>
          </a:p>
          <a:p>
            <a:pPr>
              <a:spcBef>
                <a:spcPts val="600"/>
              </a:spcBef>
              <a:spcAft>
                <a:spcPts val="1200"/>
              </a:spcAft>
              <a:buFont typeface="Wingdings" panose="05000000000000000000" pitchFamily="2" charset="2"/>
              <a:buChar char="è"/>
            </a:pPr>
            <a:r>
              <a:rPr lang="fr-FR" dirty="0" smtClean="0">
                <a:solidFill>
                  <a:schemeClr val="accent1">
                    <a:lumMod val="50000"/>
                  </a:schemeClr>
                </a:solidFill>
                <a:sym typeface="Wingdings" panose="05000000000000000000" pitchFamily="2" charset="2"/>
              </a:rPr>
              <a:t>How </a:t>
            </a:r>
            <a:r>
              <a:rPr lang="fr-FR" dirty="0" err="1" smtClean="0">
                <a:solidFill>
                  <a:schemeClr val="accent1">
                    <a:lumMod val="50000"/>
                  </a:schemeClr>
                </a:solidFill>
                <a:sym typeface="Wingdings" panose="05000000000000000000" pitchFamily="2" charset="2"/>
              </a:rPr>
              <a:t>can</a:t>
            </a:r>
            <a:r>
              <a:rPr lang="fr-FR" dirty="0" smtClean="0">
                <a:solidFill>
                  <a:schemeClr val="accent1">
                    <a:lumMod val="50000"/>
                  </a:schemeClr>
                </a:solidFill>
                <a:sym typeface="Wingdings" panose="05000000000000000000" pitchFamily="2" charset="2"/>
              </a:rPr>
              <a:t> </a:t>
            </a:r>
            <a:r>
              <a:rPr lang="fr-FR" dirty="0" err="1" smtClean="0">
                <a:solidFill>
                  <a:schemeClr val="accent1">
                    <a:lumMod val="50000"/>
                  </a:schemeClr>
                </a:solidFill>
                <a:sym typeface="Wingdings" panose="05000000000000000000" pitchFamily="2" charset="2"/>
              </a:rPr>
              <a:t>we</a:t>
            </a:r>
            <a:r>
              <a:rPr lang="fr-FR" dirty="0" smtClean="0">
                <a:solidFill>
                  <a:schemeClr val="accent1">
                    <a:lumMod val="50000"/>
                  </a:schemeClr>
                </a:solidFill>
                <a:sym typeface="Wingdings" panose="05000000000000000000" pitchFamily="2" charset="2"/>
              </a:rPr>
              <a:t> </a:t>
            </a:r>
            <a:r>
              <a:rPr lang="fr-FR" dirty="0" err="1" smtClean="0">
                <a:solidFill>
                  <a:schemeClr val="accent1">
                    <a:lumMod val="50000"/>
                  </a:schemeClr>
                </a:solidFill>
                <a:sym typeface="Wingdings" panose="05000000000000000000" pitchFamily="2" charset="2"/>
              </a:rPr>
              <a:t>measure</a:t>
            </a:r>
            <a:r>
              <a:rPr lang="fr-FR" dirty="0" smtClean="0">
                <a:solidFill>
                  <a:schemeClr val="accent1">
                    <a:lumMod val="50000"/>
                  </a:schemeClr>
                </a:solidFill>
                <a:sym typeface="Wingdings" panose="05000000000000000000" pitchFamily="2" charset="2"/>
              </a:rPr>
              <a:t> </a:t>
            </a:r>
            <a:r>
              <a:rPr lang="fr-FR" dirty="0" err="1" smtClean="0">
                <a:solidFill>
                  <a:schemeClr val="accent1">
                    <a:lumMod val="50000"/>
                  </a:schemeClr>
                </a:solidFill>
                <a:sym typeface="Wingdings" panose="05000000000000000000" pitchFamily="2" charset="2"/>
              </a:rPr>
              <a:t>this</a:t>
            </a:r>
            <a:r>
              <a:rPr lang="fr-FR" dirty="0" smtClean="0">
                <a:solidFill>
                  <a:schemeClr val="accent1">
                    <a:lumMod val="50000"/>
                  </a:schemeClr>
                </a:solidFill>
                <a:sym typeface="Wingdings" panose="05000000000000000000" pitchFamily="2" charset="2"/>
              </a:rPr>
              <a:t> </a:t>
            </a:r>
            <a:r>
              <a:rPr lang="fr-FR" dirty="0" err="1" smtClean="0">
                <a:solidFill>
                  <a:schemeClr val="accent1">
                    <a:lumMod val="50000"/>
                  </a:schemeClr>
                </a:solidFill>
                <a:sym typeface="Wingdings" panose="05000000000000000000" pitchFamily="2" charset="2"/>
              </a:rPr>
              <a:t>effect</a:t>
            </a:r>
            <a:r>
              <a:rPr lang="fr-FR" dirty="0" smtClean="0">
                <a:solidFill>
                  <a:schemeClr val="accent1">
                    <a:lumMod val="50000"/>
                  </a:schemeClr>
                </a:solidFill>
                <a:sym typeface="Wingdings" panose="05000000000000000000" pitchFamily="2" charset="2"/>
              </a:rPr>
              <a:t> ?</a:t>
            </a:r>
          </a:p>
          <a:p>
            <a:pPr lvl="1">
              <a:spcBef>
                <a:spcPts val="600"/>
              </a:spcBef>
              <a:spcAft>
                <a:spcPts val="1200"/>
              </a:spcAft>
              <a:buFont typeface="Wingdings" panose="05000000000000000000" pitchFamily="2" charset="2"/>
              <a:buChar char="è"/>
            </a:pPr>
            <a:r>
              <a:rPr lang="fr-FR" sz="2000" dirty="0">
                <a:solidFill>
                  <a:schemeClr val="accent1">
                    <a:lumMod val="50000"/>
                  </a:schemeClr>
                </a:solidFill>
                <a:sym typeface="Wingdings" panose="05000000000000000000" pitchFamily="2" charset="2"/>
              </a:rPr>
              <a:t> </a:t>
            </a:r>
            <a:r>
              <a:rPr lang="fr-FR" sz="2000" dirty="0" smtClean="0">
                <a:solidFill>
                  <a:schemeClr val="accent1">
                    <a:lumMod val="50000"/>
                  </a:schemeClr>
                </a:solidFill>
                <a:sym typeface="Wingdings" panose="05000000000000000000" pitchFamily="2" charset="2"/>
              </a:rPr>
              <a:t>by </a:t>
            </a:r>
            <a:r>
              <a:rPr lang="fr-FR" sz="2000" dirty="0" err="1" smtClean="0">
                <a:solidFill>
                  <a:schemeClr val="accent1">
                    <a:lumMod val="50000"/>
                  </a:schemeClr>
                </a:solidFill>
                <a:sym typeface="Wingdings" panose="05000000000000000000" pitchFamily="2" charset="2"/>
              </a:rPr>
              <a:t>performing</a:t>
            </a:r>
            <a:r>
              <a:rPr lang="fr-FR" sz="2000" dirty="0" smtClean="0">
                <a:solidFill>
                  <a:schemeClr val="accent1">
                    <a:lumMod val="50000"/>
                  </a:schemeClr>
                </a:solidFill>
                <a:sym typeface="Wingdings" panose="05000000000000000000" pitchFamily="2" charset="2"/>
              </a:rPr>
              <a:t> a </a:t>
            </a:r>
            <a:r>
              <a:rPr lang="fr-FR" sz="2000" dirty="0" err="1" smtClean="0">
                <a:solidFill>
                  <a:schemeClr val="accent1">
                    <a:lumMod val="50000"/>
                  </a:schemeClr>
                </a:solidFill>
                <a:sym typeface="Wingdings" panose="05000000000000000000" pitchFamily="2" charset="2"/>
              </a:rPr>
              <a:t>multivariate</a:t>
            </a:r>
            <a:r>
              <a:rPr lang="fr-FR" sz="2000" dirty="0" smtClean="0">
                <a:solidFill>
                  <a:schemeClr val="accent1">
                    <a:lumMod val="50000"/>
                  </a:schemeClr>
                </a:solidFill>
                <a:sym typeface="Wingdings" panose="05000000000000000000" pitchFamily="2" charset="2"/>
              </a:rPr>
              <a:t> </a:t>
            </a:r>
            <a:r>
              <a:rPr lang="fr-FR" sz="2000" dirty="0" err="1" smtClean="0">
                <a:solidFill>
                  <a:schemeClr val="accent1">
                    <a:lumMod val="50000"/>
                  </a:schemeClr>
                </a:solidFill>
                <a:sym typeface="Wingdings" panose="05000000000000000000" pitchFamily="2" charset="2"/>
              </a:rPr>
              <a:t>analysis</a:t>
            </a:r>
            <a:r>
              <a:rPr lang="fr-FR" sz="2000" dirty="0" smtClean="0">
                <a:solidFill>
                  <a:schemeClr val="accent1">
                    <a:lumMod val="50000"/>
                  </a:schemeClr>
                </a:solidFill>
                <a:sym typeface="Wingdings" panose="05000000000000000000" pitchFamily="2" charset="2"/>
              </a:rPr>
              <a:t> of the variance</a:t>
            </a: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111</a:t>
            </a:fld>
            <a:endParaRPr lang="fr-FR"/>
          </a:p>
        </p:txBody>
      </p:sp>
      <p:sp>
        <p:nvSpPr>
          <p:cNvPr id="8" name="ZoneTexte 7"/>
          <p:cNvSpPr txBox="1"/>
          <p:nvPr/>
        </p:nvSpPr>
        <p:spPr>
          <a:xfrm>
            <a:off x="4149213" y="5590579"/>
            <a:ext cx="3893574" cy="707886"/>
          </a:xfrm>
          <a:prstGeom prst="rect">
            <a:avLst/>
          </a:prstGeom>
          <a:noFill/>
        </p:spPr>
        <p:txBody>
          <a:bodyPr wrap="square" rtlCol="0">
            <a:spAutoFit/>
          </a:bodyPr>
          <a:lstStyle/>
          <a:p>
            <a:r>
              <a:rPr lang="fr-FR" sz="2000" dirty="0" smtClean="0">
                <a:solidFill>
                  <a:schemeClr val="accent2">
                    <a:lumMod val="75000"/>
                  </a:schemeClr>
                </a:solidFill>
              </a:rPr>
              <a:t>Time </a:t>
            </a:r>
            <a:r>
              <a:rPr lang="fr-FR" sz="2000" dirty="0" err="1" smtClean="0">
                <a:solidFill>
                  <a:schemeClr val="accent2">
                    <a:lumMod val="75000"/>
                  </a:schemeClr>
                </a:solidFill>
              </a:rPr>
              <a:t>explains</a:t>
            </a:r>
            <a:r>
              <a:rPr lang="fr-FR" sz="2000" dirty="0" smtClean="0">
                <a:solidFill>
                  <a:schemeClr val="accent2">
                    <a:lumMod val="75000"/>
                  </a:schemeClr>
                </a:solidFill>
              </a:rPr>
              <a:t> </a:t>
            </a:r>
            <a:r>
              <a:rPr lang="fr-FR" sz="2000" dirty="0" err="1" smtClean="0">
                <a:solidFill>
                  <a:schemeClr val="accent2">
                    <a:lumMod val="75000"/>
                  </a:schemeClr>
                </a:solidFill>
              </a:rPr>
              <a:t>significantly</a:t>
            </a:r>
            <a:r>
              <a:rPr lang="fr-FR" sz="2000" dirty="0" smtClean="0">
                <a:solidFill>
                  <a:schemeClr val="accent2">
                    <a:lumMod val="75000"/>
                  </a:schemeClr>
                </a:solidFill>
              </a:rPr>
              <a:t> </a:t>
            </a:r>
            <a:r>
              <a:rPr lang="fr-FR" sz="2000" dirty="0" err="1" smtClean="0">
                <a:solidFill>
                  <a:schemeClr val="accent2">
                    <a:lumMod val="75000"/>
                  </a:schemeClr>
                </a:solidFill>
              </a:rPr>
              <a:t>around</a:t>
            </a:r>
            <a:r>
              <a:rPr lang="fr-FR" sz="2000" dirty="0" smtClean="0">
                <a:solidFill>
                  <a:schemeClr val="accent2">
                    <a:lumMod val="75000"/>
                  </a:schemeClr>
                </a:solidFill>
              </a:rPr>
              <a:t> 20% of the beta </a:t>
            </a:r>
            <a:r>
              <a:rPr lang="fr-FR" sz="2000" dirty="0" err="1" smtClean="0">
                <a:solidFill>
                  <a:schemeClr val="accent2">
                    <a:lumMod val="75000"/>
                  </a:schemeClr>
                </a:solidFill>
              </a:rPr>
              <a:t>diversity</a:t>
            </a:r>
            <a:r>
              <a:rPr lang="fr-FR" sz="2000" dirty="0" smtClean="0">
                <a:solidFill>
                  <a:schemeClr val="accent2">
                    <a:lumMod val="75000"/>
                  </a:schemeClr>
                </a:solidFill>
              </a:rPr>
              <a:t> variance</a:t>
            </a:r>
            <a:endParaRPr lang="fr-FR" sz="2000" dirty="0">
              <a:solidFill>
                <a:schemeClr val="accent2">
                  <a:lumMod val="75000"/>
                </a:schemeClr>
              </a:solidFill>
            </a:endParaRPr>
          </a:p>
        </p:txBody>
      </p:sp>
      <p:pic>
        <p:nvPicPr>
          <p:cNvPr id="9" name="Image 8"/>
          <p:cNvPicPr>
            <a:picLocks noChangeAspect="1"/>
          </p:cNvPicPr>
          <p:nvPr/>
        </p:nvPicPr>
        <p:blipFill>
          <a:blip r:embed="rId3"/>
          <a:stretch>
            <a:fillRect/>
          </a:stretch>
        </p:blipFill>
        <p:spPr>
          <a:xfrm>
            <a:off x="907073" y="3294529"/>
            <a:ext cx="4783268" cy="2289718"/>
          </a:xfrm>
          <a:prstGeom prst="rect">
            <a:avLst/>
          </a:prstGeom>
        </p:spPr>
      </p:pic>
      <p:pic>
        <p:nvPicPr>
          <p:cNvPr id="10" name="Image 9"/>
          <p:cNvPicPr>
            <a:picLocks noChangeAspect="1"/>
          </p:cNvPicPr>
          <p:nvPr/>
        </p:nvPicPr>
        <p:blipFill>
          <a:blip r:embed="rId4"/>
          <a:stretch>
            <a:fillRect/>
          </a:stretch>
        </p:blipFill>
        <p:spPr>
          <a:xfrm>
            <a:off x="6834039" y="3220567"/>
            <a:ext cx="4619168" cy="2366846"/>
          </a:xfrm>
          <a:prstGeom prst="rect">
            <a:avLst/>
          </a:prstGeom>
        </p:spPr>
      </p:pic>
    </p:spTree>
    <p:extLst>
      <p:ext uri="{BB962C8B-B14F-4D97-AF65-F5344CB8AC3E}">
        <p14:creationId xmlns:p14="http://schemas.microsoft.com/office/powerpoint/2010/main" val="189040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err="1">
                <a:solidFill>
                  <a:schemeClr val="accent6"/>
                </a:solidFill>
              </a:rPr>
              <a:t>Exercise</a:t>
            </a:r>
            <a:r>
              <a:rPr lang="fr-FR" dirty="0">
                <a:solidFill>
                  <a:schemeClr val="accent6"/>
                </a:solidFill>
              </a:rPr>
              <a:t> </a:t>
            </a:r>
            <a:r>
              <a:rPr lang="fr-FR" dirty="0" smtClean="0">
                <a:solidFill>
                  <a:schemeClr val="accent6"/>
                </a:solidFill>
              </a:rPr>
              <a:t>B-5</a:t>
            </a:r>
            <a:endParaRPr lang="fr-FR" dirty="0"/>
          </a:p>
        </p:txBody>
      </p:sp>
      <p:sp>
        <p:nvSpPr>
          <p:cNvPr id="2" name="Espace réservé du contenu 1"/>
          <p:cNvSpPr>
            <a:spLocks noGrp="1"/>
          </p:cNvSpPr>
          <p:nvPr>
            <p:ph idx="1"/>
          </p:nvPr>
        </p:nvSpPr>
        <p:spPr>
          <a:xfrm>
            <a:off x="1097280" y="1845734"/>
            <a:ext cx="10058400" cy="4455054"/>
          </a:xfrm>
        </p:spPr>
        <p:txBody>
          <a:bodyPr anchor="t">
            <a:normAutofit/>
          </a:bodyPr>
          <a:lstStyle/>
          <a:p>
            <a:pPr marL="0" indent="0">
              <a:spcBef>
                <a:spcPts val="600"/>
              </a:spcBef>
              <a:buNone/>
            </a:pPr>
            <a:r>
              <a:rPr lang="fr-FR" u="sng" dirty="0" smtClean="0">
                <a:sym typeface="Wingdings" panose="05000000000000000000" pitchFamily="2" charset="2"/>
              </a:rPr>
              <a:t>Comment:</a:t>
            </a:r>
            <a:r>
              <a:rPr lang="fr-FR" u="sng" dirty="0">
                <a:sym typeface="Wingdings" panose="05000000000000000000" pitchFamily="2" charset="2"/>
              </a:rPr>
              <a:t> </a:t>
            </a:r>
            <a:endParaRPr lang="fr-FR" u="sng" dirty="0" smtClean="0">
              <a:sym typeface="Wingdings" panose="05000000000000000000" pitchFamily="2" charset="2"/>
            </a:endParaRPr>
          </a:p>
          <a:p>
            <a:pPr marL="0" indent="0">
              <a:spcBef>
                <a:spcPts val="600"/>
              </a:spcBef>
              <a:buNone/>
            </a:pPr>
            <a:r>
              <a:rPr lang="fr-FR" dirty="0">
                <a:sym typeface="Wingdings" panose="05000000000000000000" pitchFamily="2" charset="2"/>
              </a:rPr>
              <a:t> </a:t>
            </a:r>
            <a:r>
              <a:rPr lang="fr-FR" dirty="0" smtClean="0">
                <a:sym typeface="Wingdings" panose="05000000000000000000" pitchFamily="2" charset="2"/>
              </a:rPr>
              <a:t>You </a:t>
            </a:r>
            <a:r>
              <a:rPr lang="fr-FR" dirty="0" err="1" smtClean="0">
                <a:sym typeface="Wingdings" panose="05000000000000000000" pitchFamily="2" charset="2"/>
              </a:rPr>
              <a:t>can</a:t>
            </a:r>
            <a:r>
              <a:rPr lang="fr-FR" dirty="0" smtClean="0">
                <a:sym typeface="Wingdings" panose="05000000000000000000" pitchFamily="2" charset="2"/>
              </a:rPr>
              <a:t> use more complexe formula:</a:t>
            </a:r>
          </a:p>
          <a:p>
            <a:pPr lvl="1">
              <a:spcBef>
                <a:spcPts val="600"/>
              </a:spcBef>
              <a:spcAft>
                <a:spcPts val="200"/>
              </a:spcAft>
              <a:buFont typeface="Wingdings" panose="05000000000000000000" pitchFamily="2" charset="2"/>
              <a:buChar char="§"/>
            </a:pPr>
            <a:r>
              <a:rPr lang="fr-FR" sz="2000" dirty="0" smtClean="0">
                <a:sym typeface="Wingdings" panose="05000000000000000000" pitchFamily="2" charset="2"/>
              </a:rPr>
              <a:t>to analyse multiple variable at the </a:t>
            </a:r>
            <a:r>
              <a:rPr lang="fr-FR" sz="2000" dirty="0" err="1" smtClean="0">
                <a:sym typeface="Wingdings" panose="05000000000000000000" pitchFamily="2" charset="2"/>
              </a:rPr>
              <a:t>same</a:t>
            </a:r>
            <a:r>
              <a:rPr lang="fr-FR" sz="2000" dirty="0" smtClean="0">
                <a:sym typeface="Wingdings" panose="05000000000000000000" pitchFamily="2" charset="2"/>
              </a:rPr>
              <a:t> time</a:t>
            </a: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112</a:t>
            </a:fld>
            <a:endParaRPr lang="fr-FR"/>
          </a:p>
        </p:txBody>
      </p:sp>
      <p:sp>
        <p:nvSpPr>
          <p:cNvPr id="8" name="ZoneTexte 7"/>
          <p:cNvSpPr txBox="1"/>
          <p:nvPr/>
        </p:nvSpPr>
        <p:spPr>
          <a:xfrm>
            <a:off x="3201645" y="5594053"/>
            <a:ext cx="5788710" cy="707886"/>
          </a:xfrm>
          <a:prstGeom prst="rect">
            <a:avLst/>
          </a:prstGeom>
          <a:noFill/>
        </p:spPr>
        <p:txBody>
          <a:bodyPr wrap="square" rtlCol="0">
            <a:spAutoFit/>
          </a:bodyPr>
          <a:lstStyle/>
          <a:p>
            <a:r>
              <a:rPr lang="fr-FR" sz="2000" dirty="0" err="1" smtClean="0">
                <a:solidFill>
                  <a:schemeClr val="accent2">
                    <a:lumMod val="75000"/>
                  </a:schemeClr>
                </a:solidFill>
              </a:rPr>
              <a:t>Only</a:t>
            </a:r>
            <a:r>
              <a:rPr lang="fr-FR" sz="2000" dirty="0" smtClean="0">
                <a:solidFill>
                  <a:schemeClr val="accent2">
                    <a:lumMod val="75000"/>
                  </a:schemeClr>
                </a:solidFill>
              </a:rPr>
              <a:t> </a:t>
            </a:r>
            <a:r>
              <a:rPr lang="fr-FR" sz="2000" dirty="0" err="1" smtClean="0">
                <a:solidFill>
                  <a:schemeClr val="accent2">
                    <a:lumMod val="75000"/>
                  </a:schemeClr>
                </a:solidFill>
              </a:rPr>
              <a:t>Weaned</a:t>
            </a:r>
            <a:r>
              <a:rPr lang="fr-FR" sz="2000" dirty="0" smtClean="0">
                <a:solidFill>
                  <a:schemeClr val="accent2">
                    <a:lumMod val="75000"/>
                  </a:schemeClr>
                </a:solidFill>
              </a:rPr>
              <a:t> has an </a:t>
            </a:r>
            <a:r>
              <a:rPr lang="fr-FR" sz="2000" dirty="0" err="1" smtClean="0">
                <a:solidFill>
                  <a:schemeClr val="accent2">
                    <a:lumMod val="75000"/>
                  </a:schemeClr>
                </a:solidFill>
              </a:rPr>
              <a:t>effect</a:t>
            </a:r>
            <a:r>
              <a:rPr lang="fr-FR" sz="2000" dirty="0" smtClean="0">
                <a:solidFill>
                  <a:schemeClr val="accent2">
                    <a:lumMod val="75000"/>
                  </a:schemeClr>
                </a:solidFill>
              </a:rPr>
              <a:t> and </a:t>
            </a:r>
            <a:r>
              <a:rPr lang="fr-FR" sz="2000" dirty="0" err="1" smtClean="0">
                <a:solidFill>
                  <a:schemeClr val="accent2">
                    <a:lumMod val="75000"/>
                  </a:schemeClr>
                </a:solidFill>
              </a:rPr>
              <a:t>it</a:t>
            </a:r>
            <a:r>
              <a:rPr lang="fr-FR" sz="2000" dirty="0" smtClean="0">
                <a:solidFill>
                  <a:schemeClr val="accent2">
                    <a:lumMod val="75000"/>
                  </a:schemeClr>
                </a:solidFill>
              </a:rPr>
              <a:t> </a:t>
            </a:r>
            <a:r>
              <a:rPr lang="fr-FR" sz="2000" dirty="0" err="1" smtClean="0">
                <a:solidFill>
                  <a:schemeClr val="accent2">
                    <a:lumMod val="75000"/>
                  </a:schemeClr>
                </a:solidFill>
              </a:rPr>
              <a:t>explains</a:t>
            </a:r>
            <a:r>
              <a:rPr lang="fr-FR" sz="2000" dirty="0" smtClean="0">
                <a:solidFill>
                  <a:schemeClr val="accent2">
                    <a:lumMod val="75000"/>
                  </a:schemeClr>
                </a:solidFill>
              </a:rPr>
              <a:t> </a:t>
            </a:r>
            <a:r>
              <a:rPr lang="fr-FR" sz="2000" dirty="0" err="1" smtClean="0">
                <a:solidFill>
                  <a:schemeClr val="accent2">
                    <a:lumMod val="75000"/>
                  </a:schemeClr>
                </a:solidFill>
              </a:rPr>
              <a:t>significantly</a:t>
            </a:r>
            <a:r>
              <a:rPr lang="fr-FR" sz="2000" dirty="0" smtClean="0">
                <a:solidFill>
                  <a:schemeClr val="accent2">
                    <a:lumMod val="75000"/>
                  </a:schemeClr>
                </a:solidFill>
              </a:rPr>
              <a:t> </a:t>
            </a:r>
            <a:r>
              <a:rPr lang="fr-FR" sz="2000" dirty="0" err="1" smtClean="0">
                <a:solidFill>
                  <a:schemeClr val="accent2">
                    <a:lumMod val="75000"/>
                  </a:schemeClr>
                </a:solidFill>
              </a:rPr>
              <a:t>around</a:t>
            </a:r>
            <a:r>
              <a:rPr lang="fr-FR" sz="2000" dirty="0" smtClean="0">
                <a:solidFill>
                  <a:schemeClr val="accent2">
                    <a:lumMod val="75000"/>
                  </a:schemeClr>
                </a:solidFill>
              </a:rPr>
              <a:t> 17% of the beta </a:t>
            </a:r>
            <a:r>
              <a:rPr lang="fr-FR" sz="2000" dirty="0" err="1" smtClean="0">
                <a:solidFill>
                  <a:schemeClr val="accent2">
                    <a:lumMod val="75000"/>
                  </a:schemeClr>
                </a:solidFill>
              </a:rPr>
              <a:t>diversity</a:t>
            </a:r>
            <a:r>
              <a:rPr lang="fr-FR" sz="2000" dirty="0" smtClean="0">
                <a:solidFill>
                  <a:schemeClr val="accent2">
                    <a:lumMod val="75000"/>
                  </a:schemeClr>
                </a:solidFill>
              </a:rPr>
              <a:t> variance</a:t>
            </a:r>
            <a:endParaRPr lang="fr-FR" sz="2000" dirty="0">
              <a:solidFill>
                <a:schemeClr val="accent2">
                  <a:lumMod val="75000"/>
                </a:schemeClr>
              </a:solidFill>
            </a:endParaRPr>
          </a:p>
        </p:txBody>
      </p:sp>
      <p:pic>
        <p:nvPicPr>
          <p:cNvPr id="6" name="Image 5"/>
          <p:cNvPicPr>
            <a:picLocks noChangeAspect="1"/>
          </p:cNvPicPr>
          <p:nvPr/>
        </p:nvPicPr>
        <p:blipFill>
          <a:blip r:embed="rId3"/>
          <a:stretch>
            <a:fillRect/>
          </a:stretch>
        </p:blipFill>
        <p:spPr>
          <a:xfrm>
            <a:off x="6426883" y="3054066"/>
            <a:ext cx="4857020" cy="2396852"/>
          </a:xfrm>
          <a:prstGeom prst="rect">
            <a:avLst/>
          </a:prstGeom>
        </p:spPr>
      </p:pic>
      <p:pic>
        <p:nvPicPr>
          <p:cNvPr id="10" name="Image 9"/>
          <p:cNvPicPr>
            <a:picLocks noChangeAspect="1"/>
          </p:cNvPicPr>
          <p:nvPr/>
        </p:nvPicPr>
        <p:blipFill>
          <a:blip r:embed="rId4"/>
          <a:stretch>
            <a:fillRect/>
          </a:stretch>
        </p:blipFill>
        <p:spPr>
          <a:xfrm>
            <a:off x="544485" y="3054065"/>
            <a:ext cx="5314320" cy="2539988"/>
          </a:xfrm>
          <a:prstGeom prst="rect">
            <a:avLst/>
          </a:prstGeom>
        </p:spPr>
      </p:pic>
    </p:spTree>
    <p:extLst>
      <p:ext uri="{BB962C8B-B14F-4D97-AF65-F5344CB8AC3E}">
        <p14:creationId xmlns:p14="http://schemas.microsoft.com/office/powerpoint/2010/main" val="252934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err="1">
                <a:solidFill>
                  <a:schemeClr val="accent6"/>
                </a:solidFill>
              </a:rPr>
              <a:t>Exercise</a:t>
            </a:r>
            <a:r>
              <a:rPr lang="fr-FR" dirty="0">
                <a:solidFill>
                  <a:schemeClr val="accent6"/>
                </a:solidFill>
              </a:rPr>
              <a:t> </a:t>
            </a:r>
            <a:r>
              <a:rPr lang="fr-FR" dirty="0" smtClean="0">
                <a:solidFill>
                  <a:schemeClr val="accent6"/>
                </a:solidFill>
              </a:rPr>
              <a:t>B-5</a:t>
            </a:r>
            <a:endParaRPr lang="fr-FR" dirty="0"/>
          </a:p>
        </p:txBody>
      </p:sp>
      <p:sp>
        <p:nvSpPr>
          <p:cNvPr id="2" name="Espace réservé du contenu 1"/>
          <p:cNvSpPr>
            <a:spLocks noGrp="1"/>
          </p:cNvSpPr>
          <p:nvPr>
            <p:ph idx="1"/>
          </p:nvPr>
        </p:nvSpPr>
        <p:spPr/>
        <p:txBody>
          <a:bodyPr anchor="t">
            <a:normAutofit/>
          </a:bodyPr>
          <a:lstStyle/>
          <a:p>
            <a:pPr marL="0" indent="0">
              <a:spcBef>
                <a:spcPts val="600"/>
              </a:spcBef>
              <a:buNone/>
            </a:pPr>
            <a:r>
              <a:rPr lang="fr-FR" u="sng" dirty="0" smtClean="0">
                <a:sym typeface="Wingdings" panose="05000000000000000000" pitchFamily="2" charset="2"/>
              </a:rPr>
              <a:t>Comment:</a:t>
            </a:r>
            <a:r>
              <a:rPr lang="fr-FR" u="sng" dirty="0">
                <a:sym typeface="Wingdings" panose="05000000000000000000" pitchFamily="2" charset="2"/>
              </a:rPr>
              <a:t> </a:t>
            </a:r>
            <a:endParaRPr lang="fr-FR" u="sng" dirty="0" smtClean="0">
              <a:sym typeface="Wingdings" panose="05000000000000000000" pitchFamily="2" charset="2"/>
            </a:endParaRPr>
          </a:p>
          <a:p>
            <a:pPr marL="0" indent="0">
              <a:spcBef>
                <a:spcPts val="600"/>
              </a:spcBef>
              <a:buNone/>
            </a:pPr>
            <a:r>
              <a:rPr lang="fr-FR" dirty="0">
                <a:sym typeface="Wingdings" panose="05000000000000000000" pitchFamily="2" charset="2"/>
              </a:rPr>
              <a:t> </a:t>
            </a:r>
            <a:r>
              <a:rPr lang="fr-FR" dirty="0" smtClean="0">
                <a:sym typeface="Wingdings" panose="05000000000000000000" pitchFamily="2" charset="2"/>
              </a:rPr>
              <a:t>You </a:t>
            </a:r>
            <a:r>
              <a:rPr lang="fr-FR" dirty="0" err="1" smtClean="0">
                <a:sym typeface="Wingdings" panose="05000000000000000000" pitchFamily="2" charset="2"/>
              </a:rPr>
              <a:t>can</a:t>
            </a:r>
            <a:r>
              <a:rPr lang="fr-FR" dirty="0" smtClean="0">
                <a:sym typeface="Wingdings" panose="05000000000000000000" pitchFamily="2" charset="2"/>
              </a:rPr>
              <a:t> use more complexe formula:</a:t>
            </a:r>
          </a:p>
          <a:p>
            <a:pPr lvl="1">
              <a:spcBef>
                <a:spcPts val="600"/>
              </a:spcBef>
              <a:spcAft>
                <a:spcPts val="200"/>
              </a:spcAft>
              <a:buFont typeface="Wingdings" panose="05000000000000000000" pitchFamily="2" charset="2"/>
              <a:buChar char="§"/>
            </a:pPr>
            <a:r>
              <a:rPr lang="fr-FR" sz="2000" dirty="0" smtClean="0">
                <a:sym typeface="Wingdings" panose="05000000000000000000" pitchFamily="2" charset="2"/>
              </a:rPr>
              <a:t>to analyse multiple variable at the </a:t>
            </a:r>
            <a:r>
              <a:rPr lang="fr-FR" sz="2000" dirty="0" err="1" smtClean="0">
                <a:sym typeface="Wingdings" panose="05000000000000000000" pitchFamily="2" charset="2"/>
              </a:rPr>
              <a:t>same</a:t>
            </a:r>
            <a:r>
              <a:rPr lang="fr-FR" sz="2000" dirty="0" smtClean="0">
                <a:sym typeface="Wingdings" panose="05000000000000000000" pitchFamily="2" charset="2"/>
              </a:rPr>
              <a:t> time</a:t>
            </a:r>
          </a:p>
          <a:p>
            <a:pPr lvl="1">
              <a:spcBef>
                <a:spcPts val="600"/>
              </a:spcBef>
              <a:spcAft>
                <a:spcPts val="200"/>
              </a:spcAft>
              <a:buFont typeface="Wingdings" panose="05000000000000000000" pitchFamily="2" charset="2"/>
              <a:buChar char="§"/>
            </a:pPr>
            <a:r>
              <a:rPr lang="fr-FR" sz="2000" dirty="0">
                <a:sym typeface="Wingdings" panose="05000000000000000000" pitchFamily="2" charset="2"/>
              </a:rPr>
              <a:t>t</a:t>
            </a:r>
            <a:r>
              <a:rPr lang="fr-FR" sz="2000" dirty="0" smtClean="0">
                <a:sym typeface="Wingdings" panose="05000000000000000000" pitchFamily="2" charset="2"/>
              </a:rPr>
              <a:t>o analyse variable interaction</a:t>
            </a: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113</a:t>
            </a:fld>
            <a:endParaRPr lang="fr-FR"/>
          </a:p>
        </p:txBody>
      </p:sp>
      <p:sp>
        <p:nvSpPr>
          <p:cNvPr id="11" name="ZoneTexte 10"/>
          <p:cNvSpPr txBox="1"/>
          <p:nvPr/>
        </p:nvSpPr>
        <p:spPr>
          <a:xfrm>
            <a:off x="2153474" y="5594053"/>
            <a:ext cx="7885053" cy="707886"/>
          </a:xfrm>
          <a:prstGeom prst="rect">
            <a:avLst/>
          </a:prstGeom>
          <a:noFill/>
        </p:spPr>
        <p:txBody>
          <a:bodyPr wrap="square" rtlCol="0">
            <a:spAutoFit/>
          </a:bodyPr>
          <a:lstStyle/>
          <a:p>
            <a:r>
              <a:rPr lang="fr-FR" sz="2000" dirty="0" smtClean="0">
                <a:solidFill>
                  <a:schemeClr val="accent2">
                    <a:lumMod val="75000"/>
                  </a:schemeClr>
                </a:solidFill>
              </a:rPr>
              <a:t>Time and Bande have </a:t>
            </a:r>
            <a:r>
              <a:rPr lang="fr-FR" sz="2000" dirty="0" err="1" smtClean="0">
                <a:solidFill>
                  <a:schemeClr val="accent2">
                    <a:lumMod val="75000"/>
                  </a:schemeClr>
                </a:solidFill>
              </a:rPr>
              <a:t>independantly</a:t>
            </a:r>
            <a:r>
              <a:rPr lang="fr-FR" sz="2000" dirty="0" smtClean="0">
                <a:solidFill>
                  <a:schemeClr val="accent2">
                    <a:lumMod val="75000"/>
                  </a:schemeClr>
                </a:solidFill>
              </a:rPr>
              <a:t> an </a:t>
            </a:r>
            <a:r>
              <a:rPr lang="fr-FR" sz="2000" dirty="0" err="1" smtClean="0">
                <a:solidFill>
                  <a:schemeClr val="accent2">
                    <a:lumMod val="75000"/>
                  </a:schemeClr>
                </a:solidFill>
              </a:rPr>
              <a:t>effect</a:t>
            </a:r>
            <a:r>
              <a:rPr lang="fr-FR" sz="2000" dirty="0" smtClean="0">
                <a:solidFill>
                  <a:schemeClr val="accent2">
                    <a:lumMod val="75000"/>
                  </a:schemeClr>
                </a:solidFill>
              </a:rPr>
              <a:t> as </a:t>
            </a:r>
            <a:r>
              <a:rPr lang="fr-FR" sz="2000" dirty="0" err="1" smtClean="0">
                <a:solidFill>
                  <a:schemeClr val="accent2">
                    <a:lumMod val="75000"/>
                  </a:schemeClr>
                </a:solidFill>
              </a:rPr>
              <a:t>well</a:t>
            </a:r>
            <a:r>
              <a:rPr lang="fr-FR" sz="2000" dirty="0" smtClean="0">
                <a:solidFill>
                  <a:schemeClr val="accent2">
                    <a:lumMod val="75000"/>
                  </a:schemeClr>
                </a:solidFill>
              </a:rPr>
              <a:t> as </a:t>
            </a:r>
            <a:r>
              <a:rPr lang="fr-FR" sz="2000" dirty="0" err="1" smtClean="0">
                <a:solidFill>
                  <a:schemeClr val="accent2">
                    <a:lumMod val="75000"/>
                  </a:schemeClr>
                </a:solidFill>
              </a:rPr>
              <a:t>their</a:t>
            </a:r>
            <a:r>
              <a:rPr lang="fr-FR" sz="2000" dirty="0" smtClean="0">
                <a:solidFill>
                  <a:schemeClr val="accent2">
                    <a:lumMod val="75000"/>
                  </a:schemeClr>
                </a:solidFill>
              </a:rPr>
              <a:t> </a:t>
            </a:r>
            <a:r>
              <a:rPr lang="fr-FR" sz="2000" dirty="0" err="1" smtClean="0">
                <a:solidFill>
                  <a:schemeClr val="accent2">
                    <a:lumMod val="75000"/>
                  </a:schemeClr>
                </a:solidFill>
              </a:rPr>
              <a:t>combination</a:t>
            </a:r>
            <a:r>
              <a:rPr lang="fr-FR" sz="2000" dirty="0" smtClean="0">
                <a:solidFill>
                  <a:schemeClr val="accent2">
                    <a:lumMod val="75000"/>
                  </a:schemeClr>
                </a:solidFill>
              </a:rPr>
              <a:t> </a:t>
            </a:r>
            <a:r>
              <a:rPr lang="fr-FR" sz="2000" dirty="0" err="1" smtClean="0">
                <a:solidFill>
                  <a:schemeClr val="accent2">
                    <a:lumMod val="75000"/>
                  </a:schemeClr>
                </a:solidFill>
              </a:rPr>
              <a:t>which</a:t>
            </a:r>
            <a:r>
              <a:rPr lang="fr-FR" sz="2000" dirty="0" smtClean="0">
                <a:solidFill>
                  <a:schemeClr val="accent2">
                    <a:lumMod val="75000"/>
                  </a:schemeClr>
                </a:solidFill>
              </a:rPr>
              <a:t> </a:t>
            </a:r>
            <a:r>
              <a:rPr lang="fr-FR" sz="2000" dirty="0" err="1" smtClean="0">
                <a:solidFill>
                  <a:schemeClr val="accent2">
                    <a:lumMod val="75000"/>
                  </a:schemeClr>
                </a:solidFill>
              </a:rPr>
              <a:t>explains</a:t>
            </a:r>
            <a:r>
              <a:rPr lang="fr-FR" sz="2000" dirty="0" smtClean="0">
                <a:solidFill>
                  <a:schemeClr val="accent2">
                    <a:lumMod val="75000"/>
                  </a:schemeClr>
                </a:solidFill>
              </a:rPr>
              <a:t> </a:t>
            </a:r>
            <a:r>
              <a:rPr lang="fr-FR" sz="2000" dirty="0" err="1" smtClean="0">
                <a:solidFill>
                  <a:schemeClr val="accent2">
                    <a:lumMod val="75000"/>
                  </a:schemeClr>
                </a:solidFill>
              </a:rPr>
              <a:t>significantly</a:t>
            </a:r>
            <a:r>
              <a:rPr lang="fr-FR" sz="2000" dirty="0" smtClean="0">
                <a:solidFill>
                  <a:schemeClr val="accent2">
                    <a:lumMod val="75000"/>
                  </a:schemeClr>
                </a:solidFill>
              </a:rPr>
              <a:t> </a:t>
            </a:r>
            <a:r>
              <a:rPr lang="fr-FR" sz="2000" dirty="0" err="1" smtClean="0">
                <a:solidFill>
                  <a:schemeClr val="accent2">
                    <a:lumMod val="75000"/>
                  </a:schemeClr>
                </a:solidFill>
              </a:rPr>
              <a:t>around</a:t>
            </a:r>
            <a:r>
              <a:rPr lang="fr-FR" sz="2000" dirty="0" smtClean="0">
                <a:solidFill>
                  <a:schemeClr val="accent2">
                    <a:lumMod val="75000"/>
                  </a:schemeClr>
                </a:solidFill>
              </a:rPr>
              <a:t> 37% of the beta </a:t>
            </a:r>
            <a:r>
              <a:rPr lang="fr-FR" sz="2000" dirty="0" err="1" smtClean="0">
                <a:solidFill>
                  <a:schemeClr val="accent2">
                    <a:lumMod val="75000"/>
                  </a:schemeClr>
                </a:solidFill>
              </a:rPr>
              <a:t>diversity</a:t>
            </a:r>
            <a:r>
              <a:rPr lang="fr-FR" sz="2000" dirty="0" smtClean="0">
                <a:solidFill>
                  <a:schemeClr val="accent2">
                    <a:lumMod val="75000"/>
                  </a:schemeClr>
                </a:solidFill>
              </a:rPr>
              <a:t> variance</a:t>
            </a:r>
            <a:endParaRPr lang="fr-FR" sz="2000" dirty="0">
              <a:solidFill>
                <a:schemeClr val="accent2">
                  <a:lumMod val="75000"/>
                </a:schemeClr>
              </a:solidFill>
            </a:endParaRPr>
          </a:p>
        </p:txBody>
      </p:sp>
      <p:pic>
        <p:nvPicPr>
          <p:cNvPr id="5" name="Image 4"/>
          <p:cNvPicPr>
            <a:picLocks noChangeAspect="1"/>
          </p:cNvPicPr>
          <p:nvPr/>
        </p:nvPicPr>
        <p:blipFill>
          <a:blip r:embed="rId3"/>
          <a:stretch>
            <a:fillRect/>
          </a:stretch>
        </p:blipFill>
        <p:spPr>
          <a:xfrm>
            <a:off x="6420512" y="3219705"/>
            <a:ext cx="4943475" cy="2399039"/>
          </a:xfrm>
          <a:prstGeom prst="rect">
            <a:avLst/>
          </a:prstGeom>
        </p:spPr>
      </p:pic>
      <p:pic>
        <p:nvPicPr>
          <p:cNvPr id="6" name="Image 5"/>
          <p:cNvPicPr>
            <a:picLocks noChangeAspect="1"/>
          </p:cNvPicPr>
          <p:nvPr/>
        </p:nvPicPr>
        <p:blipFill>
          <a:blip r:embed="rId4"/>
          <a:stretch>
            <a:fillRect/>
          </a:stretch>
        </p:blipFill>
        <p:spPr>
          <a:xfrm>
            <a:off x="1036321" y="3316561"/>
            <a:ext cx="4752140" cy="2277492"/>
          </a:xfrm>
          <a:prstGeom prst="rect">
            <a:avLst/>
          </a:prstGeom>
        </p:spPr>
      </p:pic>
    </p:spTree>
    <p:extLst>
      <p:ext uri="{BB962C8B-B14F-4D97-AF65-F5344CB8AC3E}">
        <p14:creationId xmlns:p14="http://schemas.microsoft.com/office/powerpoint/2010/main" val="418017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Annexes</a:t>
            </a:r>
            <a:endParaRPr lang="fr-FR" dirty="0"/>
          </a:p>
        </p:txBody>
      </p:sp>
      <p:sp>
        <p:nvSpPr>
          <p:cNvPr id="3" name="Espace réservé du texte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114</a:t>
            </a:fld>
            <a:endParaRPr lang="fr-F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err="1" smtClean="0"/>
              <a:t>References</a:t>
            </a:r>
            <a:endParaRPr lang="fr-FR" dirty="0"/>
          </a:p>
        </p:txBody>
      </p:sp>
      <p:sp>
        <p:nvSpPr>
          <p:cNvPr id="6" name="Espace réservé du contenu 5"/>
          <p:cNvSpPr>
            <a:spLocks noGrp="1"/>
          </p:cNvSpPr>
          <p:nvPr>
            <p:ph idx="1"/>
          </p:nvPr>
        </p:nvSpPr>
        <p:spPr>
          <a:xfrm>
            <a:off x="1097280" y="1845734"/>
            <a:ext cx="10058400" cy="4521612"/>
          </a:xfrm>
        </p:spPr>
        <p:txBody>
          <a:bodyPr>
            <a:normAutofit fontScale="92500" lnSpcReduction="20000"/>
          </a:bodyPr>
          <a:lstStyle/>
          <a:p>
            <a:pPr>
              <a:buFont typeface="Wingdings" pitchFamily="2" charset="2"/>
              <a:buChar char="§"/>
            </a:pPr>
            <a:r>
              <a:rPr lang="en-US" dirty="0" smtClean="0"/>
              <a:t> </a:t>
            </a:r>
            <a:r>
              <a:rPr lang="en-US" dirty="0" err="1" smtClean="0"/>
              <a:t>Chaillou</a:t>
            </a:r>
            <a:r>
              <a:rPr lang="en-US" dirty="0" smtClean="0"/>
              <a:t>, S., </a:t>
            </a:r>
            <a:r>
              <a:rPr lang="en-US" dirty="0" err="1" smtClean="0"/>
              <a:t>Chaulot-Talmon</a:t>
            </a:r>
            <a:r>
              <a:rPr lang="en-US" dirty="0" smtClean="0"/>
              <a:t>, A., </a:t>
            </a:r>
            <a:r>
              <a:rPr lang="en-US" dirty="0" err="1" smtClean="0"/>
              <a:t>Caekebeke</a:t>
            </a:r>
            <a:r>
              <a:rPr lang="en-US" dirty="0" smtClean="0"/>
              <a:t>, H., Cardinal, M., </a:t>
            </a:r>
            <a:r>
              <a:rPr lang="en-US" dirty="0" err="1" smtClean="0"/>
              <a:t>Christieans</a:t>
            </a:r>
            <a:r>
              <a:rPr lang="en-US" dirty="0" smtClean="0"/>
              <a:t>, S., Denis, C., </a:t>
            </a:r>
            <a:r>
              <a:rPr lang="fr-FR" dirty="0" err="1" smtClean="0"/>
              <a:t>Desmonts</a:t>
            </a:r>
            <a:r>
              <a:rPr lang="fr-FR" dirty="0" smtClean="0"/>
              <a:t>, M. H., </a:t>
            </a:r>
            <a:r>
              <a:rPr lang="fr-FR" dirty="0" err="1" smtClean="0"/>
              <a:t>Dousset</a:t>
            </a:r>
            <a:r>
              <a:rPr lang="fr-FR" dirty="0" smtClean="0"/>
              <a:t>, X., </a:t>
            </a:r>
            <a:r>
              <a:rPr lang="fr-FR" dirty="0" err="1" smtClean="0"/>
              <a:t>Feurer</a:t>
            </a:r>
            <a:r>
              <a:rPr lang="fr-FR" dirty="0" smtClean="0"/>
              <a:t>, C., Hamon, E., </a:t>
            </a:r>
            <a:r>
              <a:rPr lang="fr-FR" dirty="0" err="1" smtClean="0"/>
              <a:t>Joraud</a:t>
            </a:r>
            <a:r>
              <a:rPr lang="fr-FR" dirty="0" smtClean="0"/>
              <a:t>, J.-J., La </a:t>
            </a:r>
            <a:r>
              <a:rPr lang="fr-FR" dirty="0" err="1" smtClean="0"/>
              <a:t>Carbona</a:t>
            </a:r>
            <a:r>
              <a:rPr lang="fr-FR" dirty="0" smtClean="0"/>
              <a:t>, S., </a:t>
            </a:r>
            <a:r>
              <a:rPr lang="fr-FR" dirty="0" err="1" smtClean="0"/>
              <a:t>Leroi</a:t>
            </a:r>
            <a:r>
              <a:rPr lang="fr-FR" dirty="0" smtClean="0"/>
              <a:t>, F., Leroy, S., </a:t>
            </a:r>
            <a:r>
              <a:rPr lang="fr-FR" dirty="0" err="1" smtClean="0"/>
              <a:t>Lorre</a:t>
            </a:r>
            <a:r>
              <a:rPr lang="fr-FR" dirty="0" smtClean="0"/>
              <a:t>, S., Mace, S., Pilet, M.-F., </a:t>
            </a:r>
            <a:r>
              <a:rPr lang="fr-FR" dirty="0" err="1" smtClean="0"/>
              <a:t>Prevost</a:t>
            </a:r>
            <a:r>
              <a:rPr lang="fr-FR" dirty="0" smtClean="0"/>
              <a:t>, H., </a:t>
            </a:r>
            <a:r>
              <a:rPr lang="fr-FR" dirty="0" err="1" smtClean="0"/>
              <a:t>Rivollier</a:t>
            </a:r>
            <a:r>
              <a:rPr lang="fr-FR" dirty="0" smtClean="0"/>
              <a:t>, M., Roux, D., Talon, R., </a:t>
            </a:r>
            <a:r>
              <a:rPr lang="en-US" dirty="0" err="1" smtClean="0"/>
              <a:t>Zagorec</a:t>
            </a:r>
            <a:r>
              <a:rPr lang="en-US" dirty="0" smtClean="0"/>
              <a:t>, M., and </a:t>
            </a:r>
            <a:r>
              <a:rPr lang="en-US" dirty="0" err="1" smtClean="0"/>
              <a:t>Champomier</a:t>
            </a:r>
            <a:r>
              <a:rPr lang="en-US" dirty="0" smtClean="0"/>
              <a:t>-Verges, M.-C. (2015). Origin and ecological selection of core and food-specific bacterial communities associated with meat and seafood spoilage. ISME J, </a:t>
            </a:r>
            <a:r>
              <a:rPr lang="fr-FR" dirty="0" smtClean="0"/>
              <a:t>9(5):1105{1118.</a:t>
            </a:r>
          </a:p>
          <a:p>
            <a:pPr>
              <a:buFont typeface="Wingdings" pitchFamily="2" charset="2"/>
              <a:buChar char="§"/>
            </a:pPr>
            <a:r>
              <a:rPr lang="fr-FR" sz="2100" dirty="0" smtClean="0"/>
              <a:t> </a:t>
            </a:r>
            <a:r>
              <a:rPr lang="fr-FR" sz="2100" dirty="0" err="1" smtClean="0"/>
              <a:t>Núria</a:t>
            </a:r>
            <a:r>
              <a:rPr lang="fr-FR" sz="2100" dirty="0" smtClean="0"/>
              <a:t> Mach, </a:t>
            </a:r>
            <a:r>
              <a:rPr lang="fr-FR" sz="2100" dirty="0"/>
              <a:t>Mustapha </a:t>
            </a:r>
            <a:r>
              <a:rPr lang="fr-FR" sz="2100" dirty="0" smtClean="0"/>
              <a:t>Berri, </a:t>
            </a:r>
            <a:r>
              <a:rPr lang="fr-FR" sz="2100" dirty="0"/>
              <a:t>Jordi </a:t>
            </a:r>
            <a:r>
              <a:rPr lang="fr-FR" sz="2100" dirty="0" err="1" smtClean="0"/>
              <a:t>Estellé</a:t>
            </a:r>
            <a:r>
              <a:rPr lang="fr-FR" sz="2100" dirty="0" smtClean="0"/>
              <a:t>, Florence </a:t>
            </a:r>
            <a:r>
              <a:rPr lang="fr-FR" sz="2100" dirty="0" err="1" smtClean="0"/>
              <a:t>Levenez</a:t>
            </a:r>
            <a:r>
              <a:rPr lang="fr-FR" sz="2100" dirty="0" smtClean="0"/>
              <a:t>, </a:t>
            </a:r>
            <a:r>
              <a:rPr lang="fr-FR" sz="2100" dirty="0"/>
              <a:t>Gaëtan </a:t>
            </a:r>
            <a:r>
              <a:rPr lang="fr-FR" sz="2100" dirty="0" smtClean="0"/>
              <a:t>Lemonnier, Catherine Denis, </a:t>
            </a:r>
            <a:r>
              <a:rPr lang="fr-FR" sz="2100" dirty="0"/>
              <a:t>Jean-Jacques </a:t>
            </a:r>
            <a:r>
              <a:rPr lang="fr-FR" sz="2100" dirty="0" err="1" smtClean="0"/>
              <a:t>Leplat</a:t>
            </a:r>
            <a:r>
              <a:rPr lang="fr-FR" sz="2100" dirty="0" smtClean="0"/>
              <a:t>, Claire </a:t>
            </a:r>
            <a:r>
              <a:rPr lang="fr-FR" sz="2100" dirty="0" err="1" smtClean="0"/>
              <a:t>Chevaleyre</a:t>
            </a:r>
            <a:r>
              <a:rPr lang="fr-FR" sz="2100" dirty="0" smtClean="0"/>
              <a:t>, </a:t>
            </a:r>
            <a:r>
              <a:rPr lang="fr-FR" sz="2100" dirty="0"/>
              <a:t>Yvon Billon</a:t>
            </a:r>
            <a:r>
              <a:rPr lang="fr-FR" sz="2100" dirty="0" smtClean="0"/>
              <a:t>, </a:t>
            </a:r>
            <a:r>
              <a:rPr lang="fr-FR" sz="2100" dirty="0"/>
              <a:t>Joël </a:t>
            </a:r>
            <a:r>
              <a:rPr lang="fr-FR" sz="2100" dirty="0" smtClean="0"/>
              <a:t>Doré, Claire Rogel-Gaillard </a:t>
            </a:r>
            <a:r>
              <a:rPr lang="fr-FR" sz="2100" dirty="0"/>
              <a:t>and Patricia </a:t>
            </a:r>
            <a:r>
              <a:rPr lang="fr-FR" sz="2100" dirty="0" smtClean="0"/>
              <a:t>Lepage</a:t>
            </a:r>
            <a:r>
              <a:rPr lang="en-US" dirty="0" smtClean="0"/>
              <a:t>(2015</a:t>
            </a:r>
            <a:r>
              <a:rPr lang="en-US" dirty="0"/>
              <a:t>). Early-life establishment of the swine gut microbiome and impact on host phenotypes. </a:t>
            </a:r>
            <a:r>
              <a:rPr lang="fr-FR" dirty="0" err="1"/>
              <a:t>Environmental</a:t>
            </a:r>
            <a:r>
              <a:rPr lang="fr-FR" dirty="0"/>
              <a:t> </a:t>
            </a:r>
            <a:r>
              <a:rPr lang="fr-FR" dirty="0" err="1"/>
              <a:t>Microbiology</a:t>
            </a:r>
            <a:r>
              <a:rPr lang="fr-FR" dirty="0"/>
              <a:t> Reports (2015) 7(3), </a:t>
            </a:r>
            <a:r>
              <a:rPr lang="fr-FR" dirty="0" smtClean="0"/>
              <a:t>554–569.</a:t>
            </a:r>
          </a:p>
          <a:p>
            <a:pPr>
              <a:buFont typeface="Wingdings" pitchFamily="2" charset="2"/>
              <a:buChar char="§"/>
            </a:pPr>
            <a:r>
              <a:rPr lang="fr-FR" dirty="0" smtClean="0"/>
              <a:t> Jacques </a:t>
            </a:r>
            <a:r>
              <a:rPr lang="fr-FR" dirty="0" err="1" smtClean="0"/>
              <a:t>Ravela</a:t>
            </a:r>
            <a:r>
              <a:rPr lang="fr-FR" dirty="0" smtClean="0"/>
              <a:t>, Pawel </a:t>
            </a:r>
            <a:r>
              <a:rPr lang="fr-FR" dirty="0" err="1" smtClean="0"/>
              <a:t>Gajera</a:t>
            </a:r>
            <a:r>
              <a:rPr lang="fr-FR" dirty="0" smtClean="0"/>
              <a:t>, </a:t>
            </a:r>
            <a:r>
              <a:rPr lang="fr-FR" dirty="0" err="1" smtClean="0"/>
              <a:t>Zaid</a:t>
            </a:r>
            <a:r>
              <a:rPr lang="fr-FR" dirty="0" smtClean="0"/>
              <a:t> </a:t>
            </a:r>
            <a:r>
              <a:rPr lang="fr-FR" dirty="0" err="1" smtClean="0"/>
              <a:t>Abdob</a:t>
            </a:r>
            <a:r>
              <a:rPr lang="fr-FR" dirty="0" smtClean="0"/>
              <a:t>, G. Maria </a:t>
            </a:r>
            <a:r>
              <a:rPr lang="fr-FR" dirty="0" err="1" smtClean="0"/>
              <a:t>Schneiderc</a:t>
            </a:r>
            <a:r>
              <a:rPr lang="fr-FR" dirty="0" smtClean="0"/>
              <a:t>, Sara S. K. </a:t>
            </a:r>
            <a:r>
              <a:rPr lang="fr-FR" dirty="0" err="1" smtClean="0"/>
              <a:t>Koeniga</a:t>
            </a:r>
            <a:r>
              <a:rPr lang="fr-FR" dirty="0" smtClean="0"/>
              <a:t>, Stacey L. </a:t>
            </a:r>
            <a:r>
              <a:rPr lang="fr-FR" dirty="0" err="1" smtClean="0"/>
              <a:t>McCullea</a:t>
            </a:r>
            <a:r>
              <a:rPr lang="fr-FR" dirty="0" smtClean="0"/>
              <a:t>, </a:t>
            </a:r>
            <a:r>
              <a:rPr lang="fr-FR" dirty="0" err="1" smtClean="0"/>
              <a:t>Shara</a:t>
            </a:r>
            <a:r>
              <a:rPr lang="fr-FR" dirty="0" smtClean="0"/>
              <a:t> </a:t>
            </a:r>
            <a:r>
              <a:rPr lang="fr-FR" dirty="0" err="1" smtClean="0"/>
              <a:t>Karlebachd</a:t>
            </a:r>
            <a:r>
              <a:rPr lang="fr-FR" dirty="0" smtClean="0"/>
              <a:t>, </a:t>
            </a:r>
            <a:r>
              <a:rPr lang="fr-FR" dirty="0" err="1" smtClean="0"/>
              <a:t>Reshma</a:t>
            </a:r>
            <a:r>
              <a:rPr lang="fr-FR" dirty="0" smtClean="0"/>
              <a:t> </a:t>
            </a:r>
            <a:r>
              <a:rPr lang="fr-FR" dirty="0" err="1" smtClean="0"/>
              <a:t>Gorlee</a:t>
            </a:r>
            <a:r>
              <a:rPr lang="fr-FR" dirty="0" smtClean="0"/>
              <a:t>, Jennifer </a:t>
            </a:r>
            <a:r>
              <a:rPr lang="fr-FR" dirty="0" err="1" smtClean="0"/>
              <a:t>Russellf</a:t>
            </a:r>
            <a:r>
              <a:rPr lang="fr-FR" dirty="0" smtClean="0"/>
              <a:t>, Carol O. </a:t>
            </a:r>
            <a:r>
              <a:rPr lang="fr-FR" dirty="0" err="1" smtClean="0"/>
              <a:t>Tacketf</a:t>
            </a:r>
            <a:r>
              <a:rPr lang="fr-FR" dirty="0" smtClean="0"/>
              <a:t>, Rebecca M. </a:t>
            </a:r>
            <a:r>
              <a:rPr lang="fr-FR" dirty="0" err="1" smtClean="0"/>
              <a:t>Brotmana</a:t>
            </a:r>
            <a:r>
              <a:rPr lang="fr-FR" dirty="0" smtClean="0"/>
              <a:t>, Catherine C. </a:t>
            </a:r>
            <a:r>
              <a:rPr lang="fr-FR" dirty="0" err="1" smtClean="0"/>
              <a:t>Davisg</a:t>
            </a:r>
            <a:r>
              <a:rPr lang="fr-FR" dirty="0" smtClean="0"/>
              <a:t>, </a:t>
            </a:r>
            <a:r>
              <a:rPr lang="en-US" dirty="0" smtClean="0"/>
              <a:t>Kevin </a:t>
            </a:r>
            <a:r>
              <a:rPr lang="en-US" dirty="0" err="1" smtClean="0"/>
              <a:t>Aultd</a:t>
            </a:r>
            <a:r>
              <a:rPr lang="en-US" dirty="0" smtClean="0"/>
              <a:t>, </a:t>
            </a:r>
            <a:r>
              <a:rPr lang="en-US" dirty="0" err="1" smtClean="0"/>
              <a:t>Ligia</a:t>
            </a:r>
            <a:r>
              <a:rPr lang="en-US" dirty="0" smtClean="0"/>
              <a:t> </a:t>
            </a:r>
            <a:r>
              <a:rPr lang="en-US" dirty="0" err="1" smtClean="0"/>
              <a:t>Peraltae</a:t>
            </a:r>
            <a:r>
              <a:rPr lang="en-US" dirty="0" smtClean="0"/>
              <a:t>, and Larry J. </a:t>
            </a:r>
            <a:r>
              <a:rPr lang="en-US" dirty="0" err="1" smtClean="0"/>
              <a:t>Forneyc</a:t>
            </a:r>
            <a:r>
              <a:rPr lang="en-US" dirty="0" smtClean="0"/>
              <a:t> (2011). </a:t>
            </a:r>
            <a:r>
              <a:rPr lang="en-US" dirty="0"/>
              <a:t>Vaginal microbiome of reproductive-age women. </a:t>
            </a:r>
            <a:r>
              <a:rPr lang="en-US" dirty="0" smtClean="0"/>
              <a:t>PNAS Vol.108</a:t>
            </a:r>
          </a:p>
          <a:p>
            <a:pPr>
              <a:buFont typeface="Wingdings" pitchFamily="2" charset="2"/>
              <a:buChar char="§"/>
            </a:pPr>
            <a:r>
              <a:rPr lang="en-US" dirty="0"/>
              <a:t> </a:t>
            </a:r>
            <a:r>
              <a:rPr lang="en-US" dirty="0" err="1" smtClean="0"/>
              <a:t>McMurdie</a:t>
            </a:r>
            <a:r>
              <a:rPr lang="en-US" dirty="0" smtClean="0"/>
              <a:t>, P. J. and Holmes, S. (2013). </a:t>
            </a:r>
            <a:r>
              <a:rPr lang="en-US" dirty="0" err="1" smtClean="0"/>
              <a:t>phyloseq</a:t>
            </a:r>
            <a:r>
              <a:rPr lang="en-US" dirty="0" smtClean="0"/>
              <a:t>: An r package for reproducible interactive analysis and graphics of </a:t>
            </a:r>
            <a:r>
              <a:rPr lang="en-US" dirty="0" err="1" smtClean="0"/>
              <a:t>microbiome</a:t>
            </a:r>
            <a:r>
              <a:rPr lang="en-US" dirty="0" smtClean="0"/>
              <a:t> census data. </a:t>
            </a:r>
            <a:r>
              <a:rPr lang="en-US" dirty="0" err="1" smtClean="0"/>
              <a:t>PLoS</a:t>
            </a:r>
            <a:r>
              <a:rPr lang="en-US" dirty="0" smtClean="0"/>
              <a:t> ONE, 8(4):e61217.</a:t>
            </a:r>
          </a:p>
          <a:p>
            <a:pPr>
              <a:buFont typeface="Wingdings" pitchFamily="2" charset="2"/>
              <a:buChar char="§"/>
            </a:pPr>
            <a:r>
              <a:rPr lang="fr-FR" dirty="0" smtClean="0"/>
              <a:t> </a:t>
            </a:r>
            <a:r>
              <a:rPr lang="fr-FR" dirty="0" err="1" smtClean="0"/>
              <a:t>Shade</a:t>
            </a:r>
            <a:r>
              <a:rPr lang="fr-FR" dirty="0" smtClean="0"/>
              <a:t>, A., Jones, S. E., </a:t>
            </a:r>
            <a:r>
              <a:rPr lang="fr-FR" dirty="0" err="1" smtClean="0"/>
              <a:t>Caporaso</a:t>
            </a:r>
            <a:r>
              <a:rPr lang="fr-FR" dirty="0" smtClean="0"/>
              <a:t>, J. G., </a:t>
            </a:r>
            <a:r>
              <a:rPr lang="fr-FR" dirty="0" err="1" smtClean="0"/>
              <a:t>Handelsman</a:t>
            </a:r>
            <a:r>
              <a:rPr lang="fr-FR" dirty="0" smtClean="0"/>
              <a:t>, J., Knight, R., </a:t>
            </a:r>
            <a:r>
              <a:rPr lang="fr-FR" dirty="0" err="1" smtClean="0"/>
              <a:t>Fierer</a:t>
            </a:r>
            <a:r>
              <a:rPr lang="fr-FR" dirty="0" smtClean="0"/>
              <a:t>, N., and Gilbert, </a:t>
            </a:r>
            <a:r>
              <a:rPr lang="en-US" dirty="0" smtClean="0"/>
              <a:t>J. A. (2014). Conditionally rare </a:t>
            </a:r>
            <a:r>
              <a:rPr lang="en-US" dirty="0" err="1" smtClean="0"/>
              <a:t>taxa</a:t>
            </a:r>
            <a:r>
              <a:rPr lang="en-US" dirty="0" smtClean="0"/>
              <a:t> disproportionately contribute to temporal changes in </a:t>
            </a:r>
            <a:r>
              <a:rPr lang="it-IT" dirty="0" smtClean="0"/>
              <a:t>microbial diversity. MBio, 5(4):e01371{e01314.</a:t>
            </a:r>
            <a:endParaRPr lang="fr-FR" dirty="0"/>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115</a:t>
            </a:fld>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Phyloseq</a:t>
            </a:r>
            <a:r>
              <a:rPr lang="fr-FR" dirty="0" smtClean="0"/>
              <a:t> : Data import</a:t>
            </a:r>
            <a:endParaRPr lang="fr-FR" dirty="0"/>
          </a:p>
        </p:txBody>
      </p:sp>
      <p:sp>
        <p:nvSpPr>
          <p:cNvPr id="6" name="Espace réservé du contenu 5"/>
          <p:cNvSpPr>
            <a:spLocks noGrp="1"/>
          </p:cNvSpPr>
          <p:nvPr>
            <p:ph sz="half" idx="1"/>
          </p:nvPr>
        </p:nvSpPr>
        <p:spPr>
          <a:xfrm>
            <a:off x="1097278" y="1845734"/>
            <a:ext cx="4937760" cy="4467980"/>
          </a:xfrm>
        </p:spPr>
        <p:txBody>
          <a:bodyPr anchor="ctr">
            <a:normAutofit/>
          </a:bodyPr>
          <a:lstStyle/>
          <a:p>
            <a:r>
              <a:rPr lang="fr-FR" dirty="0" smtClean="0"/>
              <a:t>The FROGS </a:t>
            </a:r>
            <a:r>
              <a:rPr lang="fr-FR" dirty="0" err="1" smtClean="0"/>
              <a:t>biom</a:t>
            </a:r>
            <a:r>
              <a:rPr lang="fr-FR" dirty="0" smtClean="0"/>
              <a:t> format </a:t>
            </a:r>
            <a:r>
              <a:rPr lang="fr-FR" dirty="0" err="1" smtClean="0"/>
              <a:t>contains</a:t>
            </a:r>
            <a:r>
              <a:rPr lang="fr-FR" dirty="0" smtClean="0"/>
              <a:t>:</a:t>
            </a:r>
          </a:p>
          <a:p>
            <a:pPr lvl="1">
              <a:buFont typeface="Wingdings" pitchFamily="2" charset="2"/>
              <a:buChar char="§"/>
            </a:pPr>
            <a:r>
              <a:rPr lang="en-US" sz="2000" dirty="0"/>
              <a:t>OTU count tables (required)</a:t>
            </a:r>
          </a:p>
          <a:p>
            <a:pPr lvl="1">
              <a:buFont typeface="Wingdings" pitchFamily="2" charset="2"/>
              <a:buChar char="§"/>
            </a:pPr>
            <a:r>
              <a:rPr lang="en-US" sz="2000" dirty="0"/>
              <a:t>OTU </a:t>
            </a:r>
            <a:r>
              <a:rPr lang="en-US" sz="2000" dirty="0" smtClean="0"/>
              <a:t>description : taxonomy</a:t>
            </a:r>
            <a:endParaRPr lang="en-US" sz="2000" dirty="0"/>
          </a:p>
          <a:p>
            <a:endParaRPr lang="fr-FR" dirty="0" smtClean="0"/>
          </a:p>
          <a:p>
            <a:r>
              <a:rPr lang="fr-FR" dirty="0" err="1" smtClean="0"/>
              <a:t>Others</a:t>
            </a:r>
            <a:r>
              <a:rPr lang="fr-FR" dirty="0" smtClean="0"/>
              <a:t> informations </a:t>
            </a:r>
            <a:r>
              <a:rPr lang="fr-FR" dirty="0" err="1" smtClean="0"/>
              <a:t>used</a:t>
            </a:r>
            <a:r>
              <a:rPr lang="fr-FR" dirty="0" smtClean="0"/>
              <a:t> in FROGSSTAT are:</a:t>
            </a:r>
          </a:p>
          <a:p>
            <a:pPr lvl="1">
              <a:buFont typeface="Wingdings" panose="05000000000000000000" pitchFamily="2" charset="2"/>
              <a:buChar char="§"/>
            </a:pPr>
            <a:r>
              <a:rPr lang="en-US" sz="2000" dirty="0" smtClean="0"/>
              <a:t> sample description in TSV file</a:t>
            </a:r>
          </a:p>
          <a:p>
            <a:pPr lvl="1">
              <a:buFont typeface="Wingdings" panose="05000000000000000000" pitchFamily="2" charset="2"/>
              <a:buChar char="§"/>
            </a:pPr>
            <a:r>
              <a:rPr lang="en-US" sz="2000" dirty="0"/>
              <a:t> </a:t>
            </a:r>
            <a:r>
              <a:rPr lang="en-US" sz="2000" dirty="0" smtClean="0"/>
              <a:t>phylogenetic tree in </a:t>
            </a:r>
            <a:r>
              <a:rPr lang="en-US" sz="2000" dirty="0" err="1" smtClean="0"/>
              <a:t>Newick</a:t>
            </a:r>
            <a:r>
              <a:rPr lang="en-US" sz="2000" dirty="0" smtClean="0"/>
              <a:t> format       (</a:t>
            </a:r>
            <a:r>
              <a:rPr lang="en-US" sz="2000" dirty="0" err="1" smtClean="0"/>
              <a:t>nwk</a:t>
            </a:r>
            <a:r>
              <a:rPr lang="en-US" sz="2000" dirty="0" smtClean="0"/>
              <a:t> or </a:t>
            </a:r>
            <a:r>
              <a:rPr lang="en-US" sz="2000" dirty="0" err="1" smtClean="0"/>
              <a:t>nhx</a:t>
            </a:r>
            <a:r>
              <a:rPr lang="en-US" sz="2000" dirty="0" smtClean="0"/>
              <a:t>)</a:t>
            </a:r>
            <a:endParaRPr lang="en-US" sz="2000" dirty="0"/>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12</a:t>
            </a:fld>
            <a:endParaRPr lang="fr-FR"/>
          </a:p>
        </p:txBody>
      </p:sp>
      <p:pic>
        <p:nvPicPr>
          <p:cNvPr id="5" name="Image 4"/>
          <p:cNvPicPr>
            <a:picLocks noChangeAspect="1"/>
          </p:cNvPicPr>
          <p:nvPr/>
        </p:nvPicPr>
        <p:blipFill>
          <a:blip r:embed="rId3"/>
          <a:stretch>
            <a:fillRect/>
          </a:stretch>
        </p:blipFill>
        <p:spPr>
          <a:xfrm>
            <a:off x="5952841" y="2404510"/>
            <a:ext cx="6162910" cy="356553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solidFill>
                  <a:schemeClr val="accent6"/>
                </a:solidFill>
              </a:rPr>
              <a:t>Exercise</a:t>
            </a:r>
            <a:r>
              <a:rPr lang="fr-FR" dirty="0">
                <a:solidFill>
                  <a:schemeClr val="accent6"/>
                </a:solidFill>
              </a:rPr>
              <a:t> </a:t>
            </a:r>
            <a:r>
              <a:rPr lang="fr-FR" dirty="0" smtClean="0">
                <a:solidFill>
                  <a:schemeClr val="accent6"/>
                </a:solidFill>
              </a:rPr>
              <a:t>A-2</a:t>
            </a:r>
            <a:endParaRPr lang="fr-FR" dirty="0">
              <a:solidFill>
                <a:schemeClr val="accent6"/>
              </a:solidFill>
            </a:endParaRPr>
          </a:p>
        </p:txBody>
      </p:sp>
      <p:sp>
        <p:nvSpPr>
          <p:cNvPr id="3" name="Espace réservé du contenu 2"/>
          <p:cNvSpPr>
            <a:spLocks noGrp="1"/>
          </p:cNvSpPr>
          <p:nvPr>
            <p:ph idx="1"/>
          </p:nvPr>
        </p:nvSpPr>
        <p:spPr/>
        <p:txBody>
          <a:bodyPr>
            <a:normAutofit/>
          </a:bodyPr>
          <a:lstStyle/>
          <a:p>
            <a:pPr marL="457200" indent="-457200" algn="just">
              <a:buClrTx/>
              <a:buFont typeface="+mj-lt"/>
              <a:buAutoNum type="arabicPeriod"/>
            </a:pPr>
            <a:r>
              <a:rPr lang="fr-FR" dirty="0" smtClean="0">
                <a:solidFill>
                  <a:schemeClr val="tx1"/>
                </a:solidFill>
              </a:rPr>
              <a:t>Use FROGSSTAT </a:t>
            </a:r>
            <a:r>
              <a:rPr lang="fr-FR" dirty="0" err="1" smtClean="0">
                <a:solidFill>
                  <a:schemeClr val="tx1"/>
                </a:solidFill>
              </a:rPr>
              <a:t>Phyloseq</a:t>
            </a:r>
            <a:r>
              <a:rPr lang="fr-FR" dirty="0" smtClean="0">
                <a:solidFill>
                  <a:schemeClr val="tx1"/>
                </a:solidFill>
              </a:rPr>
              <a:t> Import Data, </a:t>
            </a:r>
            <a:r>
              <a:rPr lang="fr-FR" dirty="0" err="1" smtClean="0">
                <a:solidFill>
                  <a:schemeClr val="tx1"/>
                </a:solidFill>
              </a:rPr>
              <a:t>with</a:t>
            </a:r>
            <a:r>
              <a:rPr lang="fr-FR" dirty="0" smtClean="0">
                <a:solidFill>
                  <a:schemeClr val="tx1"/>
                </a:solidFill>
              </a:rPr>
              <a:t> and </a:t>
            </a:r>
            <a:r>
              <a:rPr lang="fr-FR" dirty="0" err="1" smtClean="0">
                <a:solidFill>
                  <a:schemeClr val="tx1"/>
                </a:solidFill>
              </a:rPr>
              <a:t>without</a:t>
            </a:r>
            <a:r>
              <a:rPr lang="fr-FR" dirty="0" smtClean="0">
                <a:solidFill>
                  <a:schemeClr val="tx1"/>
                </a:solidFill>
              </a:rPr>
              <a:t> </a:t>
            </a:r>
            <a:r>
              <a:rPr lang="fr-FR" dirty="0" err="1" smtClean="0">
                <a:solidFill>
                  <a:schemeClr val="tx1"/>
                </a:solidFill>
              </a:rPr>
              <a:t>samples</a:t>
            </a:r>
            <a:r>
              <a:rPr lang="fr-FR" dirty="0" smtClean="0">
                <a:solidFill>
                  <a:schemeClr val="tx1"/>
                </a:solidFill>
              </a:rPr>
              <a:t> </a:t>
            </a:r>
            <a:r>
              <a:rPr lang="fr-FR" dirty="0" err="1" smtClean="0">
                <a:solidFill>
                  <a:schemeClr val="tx1"/>
                </a:solidFill>
              </a:rPr>
              <a:t>normalization</a:t>
            </a:r>
            <a:r>
              <a:rPr lang="fr-FR" dirty="0" smtClean="0">
                <a:solidFill>
                  <a:schemeClr val="tx1"/>
                </a:solidFill>
              </a:rPr>
              <a:t> (</a:t>
            </a:r>
            <a:r>
              <a:rPr lang="fr-FR" dirty="0" err="1" smtClean="0">
                <a:solidFill>
                  <a:schemeClr val="tx1"/>
                </a:solidFill>
              </a:rPr>
              <a:t>rename</a:t>
            </a:r>
            <a:r>
              <a:rPr lang="fr-FR" dirty="0" smtClean="0">
                <a:solidFill>
                  <a:schemeClr val="tx1"/>
                </a:solidFill>
              </a:rPr>
              <a:t> </a:t>
            </a:r>
            <a:r>
              <a:rPr lang="fr-FR" dirty="0" err="1" smtClean="0">
                <a:solidFill>
                  <a:schemeClr val="tx1"/>
                </a:solidFill>
              </a:rPr>
              <a:t>datasets</a:t>
            </a:r>
            <a:r>
              <a:rPr lang="fr-FR" dirty="0" smtClean="0">
                <a:solidFill>
                  <a:schemeClr val="tx1"/>
                </a:solidFill>
              </a:rPr>
              <a:t> in </a:t>
            </a:r>
            <a:r>
              <a:rPr lang="fr-FR" dirty="0" err="1" smtClean="0">
                <a:solidFill>
                  <a:schemeClr val="tx1"/>
                </a:solidFill>
              </a:rPr>
              <a:t>consequence</a:t>
            </a:r>
            <a:r>
              <a:rPr lang="fr-FR" dirty="0" smtClean="0">
                <a:solidFill>
                  <a:schemeClr val="tx1"/>
                </a:solidFill>
              </a:rPr>
              <a:t>).</a:t>
            </a:r>
          </a:p>
          <a:p>
            <a:pPr marL="578358" lvl="1" indent="-285750" algn="just">
              <a:buClrTx/>
              <a:buFont typeface="Wingdings" panose="05000000000000000000" pitchFamily="2" charset="2"/>
              <a:buChar char="è"/>
            </a:pPr>
            <a:r>
              <a:rPr lang="fr-FR" sz="2000" dirty="0" smtClean="0">
                <a:solidFill>
                  <a:schemeClr val="accent1">
                    <a:lumMod val="50000"/>
                  </a:schemeClr>
                </a:solidFill>
                <a:sym typeface="Wingdings" panose="05000000000000000000" pitchFamily="2" charset="2"/>
              </a:rPr>
              <a:t>What </a:t>
            </a:r>
            <a:r>
              <a:rPr lang="fr-FR" sz="2000" dirty="0" err="1" smtClean="0">
                <a:solidFill>
                  <a:schemeClr val="accent1">
                    <a:lumMod val="50000"/>
                  </a:schemeClr>
                </a:solidFill>
                <a:sym typeface="Wingdings" panose="05000000000000000000" pitchFamily="2" charset="2"/>
              </a:rPr>
              <a:t>is</a:t>
            </a:r>
            <a:r>
              <a:rPr lang="fr-FR" sz="2000" dirty="0" smtClean="0">
                <a:solidFill>
                  <a:schemeClr val="accent1">
                    <a:lumMod val="50000"/>
                  </a:schemeClr>
                </a:solidFill>
                <a:sym typeface="Wingdings" panose="05000000000000000000" pitchFamily="2" charset="2"/>
              </a:rPr>
              <a:t> the </a:t>
            </a:r>
            <a:r>
              <a:rPr lang="fr-FR" sz="2000" dirty="0" err="1" smtClean="0">
                <a:solidFill>
                  <a:schemeClr val="accent1">
                    <a:lumMod val="50000"/>
                  </a:schemeClr>
                </a:solidFill>
                <a:sym typeface="Wingdings" panose="05000000000000000000" pitchFamily="2" charset="2"/>
              </a:rPr>
              <a:t>difference</a:t>
            </a:r>
            <a:r>
              <a:rPr lang="fr-FR" sz="2000" dirty="0" smtClean="0">
                <a:solidFill>
                  <a:schemeClr val="accent1">
                    <a:lumMod val="50000"/>
                  </a:schemeClr>
                </a:solidFill>
                <a:sym typeface="Wingdings" panose="05000000000000000000" pitchFamily="2" charset="2"/>
              </a:rPr>
              <a:t> ?</a:t>
            </a:r>
            <a:endParaRPr lang="fr-FR" sz="2000" dirty="0">
              <a:solidFill>
                <a:schemeClr val="accent1">
                  <a:lumMod val="50000"/>
                </a:schemeClr>
              </a:solidFill>
              <a:sym typeface="Wingdings" panose="05000000000000000000" pitchFamily="2" charset="2"/>
            </a:endParaRPr>
          </a:p>
          <a:p>
            <a:pPr marL="457200" indent="-457200" algn="just">
              <a:buClrTx/>
              <a:buFont typeface="+mj-lt"/>
              <a:buAutoNum type="arabicPeriod"/>
            </a:pPr>
            <a:endParaRPr lang="fr-FR" dirty="0" smtClean="0">
              <a:solidFill>
                <a:schemeClr val="accent1">
                  <a:lumMod val="50000"/>
                </a:schemeClr>
              </a:solidFill>
              <a:sym typeface="Wingdings" panose="05000000000000000000" pitchFamily="2" charset="2"/>
            </a:endParaRPr>
          </a:p>
          <a:p>
            <a:pPr marL="457200" indent="-457200" algn="just">
              <a:buClrTx/>
              <a:buFont typeface="+mj-lt"/>
              <a:buAutoNum type="arabicPeriod"/>
            </a:pPr>
            <a:r>
              <a:rPr lang="fr-FR" dirty="0" err="1" smtClean="0">
                <a:solidFill>
                  <a:schemeClr val="accent1">
                    <a:lumMod val="50000"/>
                  </a:schemeClr>
                </a:solidFill>
                <a:sym typeface="Wingdings" panose="05000000000000000000" pitchFamily="2" charset="2"/>
              </a:rPr>
              <a:t>Guess</a:t>
            </a:r>
            <a:r>
              <a:rPr lang="fr-FR" dirty="0" smtClean="0">
                <a:solidFill>
                  <a:schemeClr val="accent1">
                    <a:lumMod val="50000"/>
                  </a:schemeClr>
                </a:solidFill>
                <a:sym typeface="Wingdings" panose="05000000000000000000" pitchFamily="2" charset="2"/>
              </a:rPr>
              <a:t> </a:t>
            </a:r>
            <a:r>
              <a:rPr lang="fr-FR" dirty="0" err="1" smtClean="0">
                <a:solidFill>
                  <a:schemeClr val="accent1">
                    <a:lumMod val="50000"/>
                  </a:schemeClr>
                </a:solidFill>
                <a:sym typeface="Wingdings" panose="05000000000000000000" pitchFamily="2" charset="2"/>
              </a:rPr>
              <a:t>what</a:t>
            </a:r>
            <a:r>
              <a:rPr lang="fr-FR" dirty="0" smtClean="0">
                <a:solidFill>
                  <a:schemeClr val="accent1">
                    <a:lumMod val="50000"/>
                  </a:schemeClr>
                </a:solidFill>
                <a:sym typeface="Wingdings" panose="05000000000000000000" pitchFamily="2" charset="2"/>
              </a:rPr>
              <a:t> </a:t>
            </a:r>
            <a:r>
              <a:rPr lang="fr-FR" dirty="0" err="1" smtClean="0">
                <a:solidFill>
                  <a:schemeClr val="accent1">
                    <a:lumMod val="50000"/>
                  </a:schemeClr>
                </a:solidFill>
                <a:sym typeface="Wingdings" panose="05000000000000000000" pitchFamily="2" charset="2"/>
              </a:rPr>
              <a:t>is</a:t>
            </a:r>
            <a:r>
              <a:rPr lang="fr-FR" dirty="0" smtClean="0">
                <a:solidFill>
                  <a:schemeClr val="accent1">
                    <a:lumMod val="50000"/>
                  </a:schemeClr>
                </a:solidFill>
                <a:sym typeface="Wingdings" panose="05000000000000000000" pitchFamily="2" charset="2"/>
              </a:rPr>
              <a:t> a Rdata file?</a:t>
            </a:r>
          </a:p>
          <a:p>
            <a:pPr marL="0" indent="0" algn="just">
              <a:spcBef>
                <a:spcPts val="0"/>
              </a:spcBef>
              <a:spcAft>
                <a:spcPts val="0"/>
              </a:spcAft>
              <a:buClrTx/>
              <a:buNone/>
            </a:pPr>
            <a:endParaRPr lang="fr-FR" dirty="0" smtClean="0">
              <a:solidFill>
                <a:schemeClr val="tx1"/>
              </a:solidFill>
              <a:sym typeface="Wingdings" panose="05000000000000000000" pitchFamily="2" charset="2"/>
            </a:endParaRPr>
          </a:p>
          <a:p>
            <a:pPr marL="457200" indent="-457200" algn="just">
              <a:buClrTx/>
              <a:buFont typeface="+mj-lt"/>
              <a:buAutoNum type="arabicPeriod" startAt="3"/>
            </a:pPr>
            <a:endParaRPr lang="fr-FR" dirty="0" smtClean="0">
              <a:solidFill>
                <a:schemeClr val="accent1">
                  <a:lumMod val="50000"/>
                </a:schemeClr>
              </a:solidFill>
              <a:sym typeface="Wingdings" panose="05000000000000000000" pitchFamily="2" charset="2"/>
            </a:endParaRPr>
          </a:p>
          <a:p>
            <a:pPr marL="457200" indent="-457200" algn="just">
              <a:buClrTx/>
              <a:buFont typeface="+mj-lt"/>
              <a:buAutoNum type="arabicPeriod" startAt="3"/>
            </a:pPr>
            <a:r>
              <a:rPr lang="fr-FR" dirty="0" smtClean="0">
                <a:solidFill>
                  <a:schemeClr val="accent1">
                    <a:lumMod val="50000"/>
                  </a:schemeClr>
                </a:solidFill>
                <a:sym typeface="Wingdings" panose="05000000000000000000" pitchFamily="2" charset="2"/>
              </a:rPr>
              <a:t>Explore </a:t>
            </a:r>
            <a:r>
              <a:rPr lang="fr-FR" dirty="0">
                <a:solidFill>
                  <a:schemeClr val="accent1">
                    <a:lumMod val="50000"/>
                  </a:schemeClr>
                </a:solidFill>
                <a:sym typeface="Wingdings" panose="05000000000000000000" pitchFamily="2" charset="2"/>
              </a:rPr>
              <a:t>the HTML </a:t>
            </a:r>
            <a:r>
              <a:rPr lang="fr-FR" dirty="0" err="1" smtClean="0">
                <a:solidFill>
                  <a:schemeClr val="accent1">
                    <a:lumMod val="50000"/>
                  </a:schemeClr>
                </a:solidFill>
                <a:sym typeface="Wingdings" panose="05000000000000000000" pitchFamily="2" charset="2"/>
              </a:rPr>
              <a:t>results</a:t>
            </a:r>
            <a:endParaRPr lang="fr-FR" dirty="0" smtClean="0">
              <a:solidFill>
                <a:schemeClr val="accent1">
                  <a:lumMod val="50000"/>
                </a:schemeClr>
              </a:solidFill>
              <a:sym typeface="Wingdings" panose="05000000000000000000" pitchFamily="2" charset="2"/>
            </a:endParaRP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13</a:t>
            </a:fld>
            <a:endParaRPr lang="fr-FR"/>
          </a:p>
        </p:txBody>
      </p:sp>
      <p:sp>
        <p:nvSpPr>
          <p:cNvPr id="9" name="Rectangle 8"/>
          <p:cNvSpPr/>
          <p:nvPr/>
        </p:nvSpPr>
        <p:spPr>
          <a:xfrm>
            <a:off x="4750898" y="5417130"/>
            <a:ext cx="6922942" cy="701349"/>
          </a:xfrm>
          <a:prstGeom prst="rect">
            <a:avLst/>
          </a:prstGeom>
          <a:solidFill>
            <a:srgbClr val="F2F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3"/>
          <a:stretch>
            <a:fillRect/>
          </a:stretch>
        </p:blipFill>
        <p:spPr>
          <a:xfrm>
            <a:off x="4934384" y="2449598"/>
            <a:ext cx="6555970" cy="3318206"/>
          </a:xfrm>
          <a:prstGeom prst="rect">
            <a:avLst/>
          </a:prstGeom>
        </p:spPr>
      </p:pic>
    </p:spTree>
    <p:extLst>
      <p:ext uri="{BB962C8B-B14F-4D97-AF65-F5344CB8AC3E}">
        <p14:creationId xmlns:p14="http://schemas.microsoft.com/office/powerpoint/2010/main" val="376269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solidFill>
                  <a:schemeClr val="accent6"/>
                </a:solidFill>
              </a:rPr>
              <a:t>Exercise</a:t>
            </a:r>
            <a:r>
              <a:rPr lang="fr-FR" dirty="0" smtClean="0">
                <a:solidFill>
                  <a:schemeClr val="accent6"/>
                </a:solidFill>
              </a:rPr>
              <a:t> A-2</a:t>
            </a:r>
            <a:endParaRPr lang="fr-FR" dirty="0">
              <a:solidFill>
                <a:schemeClr val="accent6"/>
              </a:solidFill>
            </a:endParaRPr>
          </a:p>
        </p:txBody>
      </p:sp>
      <p:sp>
        <p:nvSpPr>
          <p:cNvPr id="3" name="Espace réservé du contenu 2"/>
          <p:cNvSpPr>
            <a:spLocks noGrp="1"/>
          </p:cNvSpPr>
          <p:nvPr>
            <p:ph idx="1"/>
          </p:nvPr>
        </p:nvSpPr>
        <p:spPr/>
        <p:txBody>
          <a:bodyPr>
            <a:normAutofit/>
          </a:bodyPr>
          <a:lstStyle/>
          <a:p>
            <a:pPr marL="457200" indent="-457200" algn="just">
              <a:buClrTx/>
              <a:buFont typeface="+mj-lt"/>
              <a:buAutoNum type="arabicPeriod" startAt="3"/>
            </a:pPr>
            <a:r>
              <a:rPr lang="fr-FR" dirty="0" smtClean="0">
                <a:solidFill>
                  <a:schemeClr val="accent1">
                    <a:lumMod val="50000"/>
                  </a:schemeClr>
                </a:solidFill>
                <a:sym typeface="Wingdings" panose="05000000000000000000" pitchFamily="2" charset="2"/>
              </a:rPr>
              <a:t>Explore the HTML </a:t>
            </a:r>
            <a:r>
              <a:rPr lang="fr-FR" dirty="0" err="1" smtClean="0">
                <a:solidFill>
                  <a:schemeClr val="accent1">
                    <a:lumMod val="50000"/>
                  </a:schemeClr>
                </a:solidFill>
                <a:sym typeface="Wingdings" panose="05000000000000000000" pitchFamily="2" charset="2"/>
              </a:rPr>
              <a:t>results</a:t>
            </a:r>
            <a:endParaRPr lang="fr-FR" dirty="0" smtClean="0">
              <a:solidFill>
                <a:schemeClr val="tx1"/>
              </a:solidFill>
            </a:endParaRPr>
          </a:p>
          <a:p>
            <a:pPr marL="749808" lvl="1" indent="-457200" algn="just">
              <a:buClrTx/>
              <a:buFont typeface="+mj-lt"/>
              <a:buAutoNum type="arabicPeriod"/>
            </a:pPr>
            <a:endParaRPr lang="fr-FR" dirty="0" smtClean="0">
              <a:solidFill>
                <a:schemeClr val="tx1"/>
              </a:solidFill>
            </a:endParaRPr>
          </a:p>
          <a:p>
            <a:pPr marL="457200" indent="-457200" algn="just">
              <a:buClrTx/>
              <a:buFont typeface="+mj-lt"/>
              <a:buAutoNum type="arabicPeriod" startAt="2"/>
            </a:pPr>
            <a:endParaRPr lang="fr-FR" dirty="0" smtClean="0">
              <a:solidFill>
                <a:schemeClr val="tx1"/>
              </a:solidFill>
            </a:endParaRP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14</a:t>
            </a:fld>
            <a:endParaRPr lang="fr-F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8637" y="2447263"/>
            <a:ext cx="4646469" cy="3717175"/>
          </a:xfrm>
          <a:prstGeom prst="rect">
            <a:avLst/>
          </a:prstGeom>
        </p:spPr>
      </p:pic>
      <p:pic>
        <p:nvPicPr>
          <p:cNvPr id="7" name="Image 6"/>
          <p:cNvPicPr>
            <a:picLocks noChangeAspect="1"/>
          </p:cNvPicPr>
          <p:nvPr/>
        </p:nvPicPr>
        <p:blipFill>
          <a:blip r:embed="rId4"/>
          <a:stretch>
            <a:fillRect/>
          </a:stretch>
        </p:blipFill>
        <p:spPr>
          <a:xfrm>
            <a:off x="375630" y="3019977"/>
            <a:ext cx="5943600" cy="2571750"/>
          </a:xfrm>
          <a:prstGeom prst="rect">
            <a:avLst/>
          </a:prstGeom>
        </p:spPr>
      </p:pic>
      <p:sp>
        <p:nvSpPr>
          <p:cNvPr id="8" name="Ellipse 7"/>
          <p:cNvSpPr/>
          <p:nvPr/>
        </p:nvSpPr>
        <p:spPr>
          <a:xfrm>
            <a:off x="4170224" y="3862505"/>
            <a:ext cx="845127" cy="346364"/>
          </a:xfrm>
          <a:prstGeom prst="ellipse">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en angle 11"/>
          <p:cNvCxnSpPr>
            <a:stCxn id="8" idx="4"/>
            <a:endCxn id="6" idx="1"/>
          </p:cNvCxnSpPr>
          <p:nvPr/>
        </p:nvCxnSpPr>
        <p:spPr>
          <a:xfrm rot="16200000" flipH="1">
            <a:off x="5807221" y="2994435"/>
            <a:ext cx="96982" cy="2525849"/>
          </a:xfrm>
          <a:prstGeom prst="bentConnector2">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0478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solidFill>
                  <a:schemeClr val="accent6"/>
                </a:solidFill>
              </a:rPr>
              <a:t>Exercise</a:t>
            </a:r>
            <a:r>
              <a:rPr lang="fr-FR" dirty="0" smtClean="0">
                <a:solidFill>
                  <a:schemeClr val="accent6"/>
                </a:solidFill>
              </a:rPr>
              <a:t> </a:t>
            </a:r>
            <a:r>
              <a:rPr lang="fr-FR" dirty="0">
                <a:solidFill>
                  <a:schemeClr val="accent6"/>
                </a:solidFill>
              </a:rPr>
              <a:t>A-2</a:t>
            </a:r>
          </a:p>
        </p:txBody>
      </p:sp>
      <p:sp>
        <p:nvSpPr>
          <p:cNvPr id="3" name="Espace réservé du contenu 2"/>
          <p:cNvSpPr>
            <a:spLocks noGrp="1"/>
          </p:cNvSpPr>
          <p:nvPr>
            <p:ph idx="1"/>
          </p:nvPr>
        </p:nvSpPr>
        <p:spPr/>
        <p:txBody>
          <a:bodyPr>
            <a:normAutofit/>
          </a:bodyPr>
          <a:lstStyle/>
          <a:p>
            <a:pPr marL="457200" indent="-457200" algn="just">
              <a:buClrTx/>
              <a:buFont typeface="+mj-lt"/>
              <a:buAutoNum type="arabicPeriod" startAt="3"/>
            </a:pPr>
            <a:r>
              <a:rPr lang="fr-FR" dirty="0" smtClean="0">
                <a:solidFill>
                  <a:schemeClr val="accent1">
                    <a:lumMod val="50000"/>
                  </a:schemeClr>
                </a:solidFill>
                <a:sym typeface="Wingdings" panose="05000000000000000000" pitchFamily="2" charset="2"/>
              </a:rPr>
              <a:t>Explore the HTML </a:t>
            </a:r>
            <a:r>
              <a:rPr lang="fr-FR" dirty="0" err="1" smtClean="0">
                <a:solidFill>
                  <a:schemeClr val="accent1">
                    <a:lumMod val="50000"/>
                  </a:schemeClr>
                </a:solidFill>
                <a:sym typeface="Wingdings" panose="05000000000000000000" pitchFamily="2" charset="2"/>
              </a:rPr>
              <a:t>results</a:t>
            </a:r>
            <a:endParaRPr lang="fr-FR" dirty="0" smtClean="0">
              <a:solidFill>
                <a:schemeClr val="tx1"/>
              </a:solidFill>
            </a:endParaRPr>
          </a:p>
          <a:p>
            <a:pPr marL="749808" lvl="1" indent="-457200" algn="just">
              <a:buClrTx/>
              <a:buFont typeface="+mj-lt"/>
              <a:buAutoNum type="arabicPeriod"/>
            </a:pPr>
            <a:endParaRPr lang="fr-FR" dirty="0" smtClean="0">
              <a:solidFill>
                <a:schemeClr val="tx1"/>
              </a:solidFill>
            </a:endParaRPr>
          </a:p>
          <a:p>
            <a:pPr marL="457200" indent="-457200" algn="just">
              <a:buClrTx/>
              <a:buFont typeface="+mj-lt"/>
              <a:buAutoNum type="arabicPeriod" startAt="2"/>
            </a:pPr>
            <a:endParaRPr lang="fr-FR" dirty="0" smtClean="0">
              <a:solidFill>
                <a:schemeClr val="tx1"/>
              </a:solidFill>
            </a:endParaRP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15</a:t>
            </a:fld>
            <a:endParaRPr lang="fr-FR"/>
          </a:p>
        </p:txBody>
      </p:sp>
      <p:pic>
        <p:nvPicPr>
          <p:cNvPr id="8" name="Image 7"/>
          <p:cNvPicPr>
            <a:picLocks noChangeAspect="1"/>
          </p:cNvPicPr>
          <p:nvPr/>
        </p:nvPicPr>
        <p:blipFill>
          <a:blip r:embed="rId3"/>
          <a:stretch>
            <a:fillRect/>
          </a:stretch>
        </p:blipFill>
        <p:spPr>
          <a:xfrm>
            <a:off x="6832194" y="1845734"/>
            <a:ext cx="4752111" cy="2286024"/>
          </a:xfrm>
          <a:prstGeom prst="rect">
            <a:avLst/>
          </a:prstGeom>
        </p:spPr>
      </p:pic>
      <p:sp>
        <p:nvSpPr>
          <p:cNvPr id="9" name="ZoneTexte 8"/>
          <p:cNvSpPr txBox="1"/>
          <p:nvPr/>
        </p:nvSpPr>
        <p:spPr>
          <a:xfrm>
            <a:off x="5986203" y="4486915"/>
            <a:ext cx="6026728" cy="1708160"/>
          </a:xfrm>
          <a:prstGeom prst="rect">
            <a:avLst/>
          </a:prstGeom>
          <a:noFill/>
        </p:spPr>
        <p:txBody>
          <a:bodyPr wrap="square" rtlCol="0">
            <a:spAutoFit/>
          </a:bodyPr>
          <a:lstStyle/>
          <a:p>
            <a:pPr>
              <a:spcAft>
                <a:spcPts val="1200"/>
              </a:spcAft>
            </a:pPr>
            <a:r>
              <a:rPr lang="fr-FR" u="sng" dirty="0">
                <a:solidFill>
                  <a:schemeClr val="accent2"/>
                </a:solidFill>
              </a:rPr>
              <a:t>Warning !</a:t>
            </a:r>
          </a:p>
          <a:p>
            <a:pPr lvl="1">
              <a:spcAft>
                <a:spcPts val="600"/>
              </a:spcAft>
            </a:pPr>
            <a:r>
              <a:rPr lang="fr-FR" dirty="0">
                <a:solidFill>
                  <a:schemeClr val="accent2"/>
                </a:solidFill>
              </a:rPr>
              <a:t>Metadata </a:t>
            </a:r>
            <a:r>
              <a:rPr lang="fr-FR" dirty="0" err="1">
                <a:solidFill>
                  <a:schemeClr val="accent2"/>
                </a:solidFill>
              </a:rPr>
              <a:t>order</a:t>
            </a:r>
            <a:r>
              <a:rPr lang="fr-FR" dirty="0">
                <a:solidFill>
                  <a:schemeClr val="accent2"/>
                </a:solidFill>
              </a:rPr>
              <a:t> (in </a:t>
            </a:r>
            <a:r>
              <a:rPr lang="fr-FR" dirty="0" err="1">
                <a:solidFill>
                  <a:schemeClr val="accent2"/>
                </a:solidFill>
              </a:rPr>
              <a:t>each</a:t>
            </a:r>
            <a:r>
              <a:rPr lang="fr-FR" dirty="0">
                <a:solidFill>
                  <a:schemeClr val="accent2"/>
                </a:solidFill>
              </a:rPr>
              <a:t> </a:t>
            </a:r>
            <a:r>
              <a:rPr lang="fr-FR" dirty="0" err="1">
                <a:solidFill>
                  <a:schemeClr val="accent2"/>
                </a:solidFill>
              </a:rPr>
              <a:t>sample</a:t>
            </a:r>
            <a:r>
              <a:rPr lang="fr-FR" dirty="0">
                <a:solidFill>
                  <a:schemeClr val="accent2"/>
                </a:solidFill>
              </a:rPr>
              <a:t> variable) are </a:t>
            </a:r>
            <a:r>
              <a:rPr lang="fr-FR" dirty="0" err="1">
                <a:solidFill>
                  <a:schemeClr val="accent2"/>
                </a:solidFill>
              </a:rPr>
              <a:t>used</a:t>
            </a:r>
            <a:r>
              <a:rPr lang="fr-FR" dirty="0">
                <a:solidFill>
                  <a:schemeClr val="accent2"/>
                </a:solidFill>
              </a:rPr>
              <a:t> to </a:t>
            </a:r>
            <a:r>
              <a:rPr lang="fr-FR" dirty="0" err="1">
                <a:solidFill>
                  <a:schemeClr val="accent2"/>
                </a:solidFill>
              </a:rPr>
              <a:t>organised</a:t>
            </a:r>
            <a:r>
              <a:rPr lang="fr-FR" dirty="0">
                <a:solidFill>
                  <a:schemeClr val="accent2"/>
                </a:solidFill>
              </a:rPr>
              <a:t> </a:t>
            </a:r>
            <a:r>
              <a:rPr lang="fr-FR" dirty="0" err="1" smtClean="0">
                <a:solidFill>
                  <a:schemeClr val="accent2"/>
                </a:solidFill>
              </a:rPr>
              <a:t>graphics</a:t>
            </a:r>
            <a:r>
              <a:rPr lang="fr-FR" dirty="0">
                <a:solidFill>
                  <a:schemeClr val="accent2"/>
                </a:solidFill>
              </a:rPr>
              <a:t>. </a:t>
            </a:r>
          </a:p>
          <a:p>
            <a:pPr lvl="1">
              <a:spcAft>
                <a:spcPts val="1200"/>
              </a:spcAft>
            </a:pPr>
            <a:r>
              <a:rPr lang="fr-FR" dirty="0">
                <a:solidFill>
                  <a:schemeClr val="accent2"/>
                </a:solidFill>
              </a:rPr>
              <a:t>So </a:t>
            </a:r>
            <a:r>
              <a:rPr lang="fr-FR" dirty="0" err="1">
                <a:solidFill>
                  <a:schemeClr val="accent2"/>
                </a:solidFill>
              </a:rPr>
              <a:t>take</a:t>
            </a:r>
            <a:r>
              <a:rPr lang="fr-FR" dirty="0">
                <a:solidFill>
                  <a:schemeClr val="accent2"/>
                </a:solidFill>
              </a:rPr>
              <a:t> extra care </a:t>
            </a:r>
            <a:r>
              <a:rPr lang="fr-FR" dirty="0" err="1" smtClean="0">
                <a:solidFill>
                  <a:schemeClr val="accent2"/>
                </a:solidFill>
              </a:rPr>
              <a:t>when</a:t>
            </a:r>
            <a:r>
              <a:rPr lang="fr-FR" dirty="0" smtClean="0">
                <a:solidFill>
                  <a:schemeClr val="accent2"/>
                </a:solidFill>
              </a:rPr>
              <a:t> </a:t>
            </a:r>
            <a:r>
              <a:rPr lang="fr-FR" dirty="0" err="1" smtClean="0">
                <a:solidFill>
                  <a:schemeClr val="accent2"/>
                </a:solidFill>
              </a:rPr>
              <a:t>you</a:t>
            </a:r>
            <a:r>
              <a:rPr lang="fr-FR" dirty="0" smtClean="0">
                <a:solidFill>
                  <a:schemeClr val="accent2"/>
                </a:solidFill>
              </a:rPr>
              <a:t> </a:t>
            </a:r>
            <a:r>
              <a:rPr lang="fr-FR" dirty="0" err="1" smtClean="0">
                <a:solidFill>
                  <a:schemeClr val="accent2"/>
                </a:solidFill>
              </a:rPr>
              <a:t>construct</a:t>
            </a:r>
            <a:r>
              <a:rPr lang="fr-FR" dirty="0" smtClean="0">
                <a:solidFill>
                  <a:schemeClr val="accent2"/>
                </a:solidFill>
              </a:rPr>
              <a:t> </a:t>
            </a:r>
            <a:r>
              <a:rPr lang="fr-FR" dirty="0" err="1">
                <a:solidFill>
                  <a:schemeClr val="accent2"/>
                </a:solidFill>
              </a:rPr>
              <a:t>your</a:t>
            </a:r>
            <a:r>
              <a:rPr lang="fr-FR" dirty="0">
                <a:solidFill>
                  <a:schemeClr val="accent2"/>
                </a:solidFill>
              </a:rPr>
              <a:t> </a:t>
            </a:r>
            <a:r>
              <a:rPr lang="fr-FR" dirty="0" err="1">
                <a:solidFill>
                  <a:schemeClr val="accent2"/>
                </a:solidFill>
              </a:rPr>
              <a:t>sample_metadata</a:t>
            </a:r>
            <a:r>
              <a:rPr lang="fr-FR" dirty="0">
                <a:solidFill>
                  <a:schemeClr val="accent2"/>
                </a:solidFill>
              </a:rPr>
              <a:t> file </a:t>
            </a:r>
          </a:p>
        </p:txBody>
      </p:sp>
      <p:sp>
        <p:nvSpPr>
          <p:cNvPr id="17" name="Accolade fermante 16"/>
          <p:cNvSpPr/>
          <p:nvPr/>
        </p:nvSpPr>
        <p:spPr>
          <a:xfrm>
            <a:off x="5323956" y="4869675"/>
            <a:ext cx="348097" cy="1252929"/>
          </a:xfrm>
          <a:prstGeom prst="rightBrac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11" name="Image 10"/>
          <p:cNvPicPr>
            <a:picLocks noChangeAspect="1"/>
          </p:cNvPicPr>
          <p:nvPr/>
        </p:nvPicPr>
        <p:blipFill>
          <a:blip r:embed="rId4"/>
          <a:stretch>
            <a:fillRect/>
          </a:stretch>
        </p:blipFill>
        <p:spPr>
          <a:xfrm>
            <a:off x="371477" y="3191113"/>
            <a:ext cx="4795404" cy="3090372"/>
          </a:xfrm>
          <a:prstGeom prst="rect">
            <a:avLst/>
          </a:prstGeom>
        </p:spPr>
      </p:pic>
    </p:spTree>
    <p:extLst>
      <p:ext uri="{BB962C8B-B14F-4D97-AF65-F5344CB8AC3E}">
        <p14:creationId xmlns:p14="http://schemas.microsoft.com/office/powerpoint/2010/main" val="232667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Biodiversity</a:t>
            </a:r>
            <a:r>
              <a:rPr lang="fr-FR" dirty="0" smtClean="0"/>
              <a:t> </a:t>
            </a:r>
            <a:r>
              <a:rPr lang="fr-FR" dirty="0" err="1" smtClean="0"/>
              <a:t>analysis</a:t>
            </a:r>
            <a:endParaRPr lang="fr-FR" dirty="0"/>
          </a:p>
        </p:txBody>
      </p:sp>
      <p:sp>
        <p:nvSpPr>
          <p:cNvPr id="3" name="Espace réservé du texte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16</a:t>
            </a:fld>
            <a:endParaRPr lang="fr-F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Biodiversity</a:t>
            </a:r>
            <a:r>
              <a:rPr lang="fr-FR" dirty="0" smtClean="0"/>
              <a:t> </a:t>
            </a:r>
            <a:r>
              <a:rPr lang="fr-FR" dirty="0" err="1" smtClean="0"/>
              <a:t>analysis</a:t>
            </a:r>
            <a:endParaRPr lang="fr-FR" dirty="0"/>
          </a:p>
        </p:txBody>
      </p:sp>
      <p:sp>
        <p:nvSpPr>
          <p:cNvPr id="5" name="Espace réservé du contenu 4"/>
          <p:cNvSpPr>
            <a:spLocks noGrp="1"/>
          </p:cNvSpPr>
          <p:nvPr>
            <p:ph idx="1"/>
          </p:nvPr>
        </p:nvSpPr>
        <p:spPr/>
        <p:txBody>
          <a:bodyPr/>
          <a:lstStyle/>
          <a:p>
            <a:pPr marL="457200" indent="-457200">
              <a:lnSpc>
                <a:spcPct val="200000"/>
              </a:lnSpc>
              <a:buFont typeface="+mj-lt"/>
              <a:buAutoNum type="arabicPeriod"/>
            </a:pPr>
            <a:r>
              <a:rPr lang="fr-FR" dirty="0"/>
              <a:t> </a:t>
            </a:r>
            <a:r>
              <a:rPr lang="fr-FR" dirty="0" err="1"/>
              <a:t>Exploring</a:t>
            </a:r>
            <a:r>
              <a:rPr lang="fr-FR" dirty="0"/>
              <a:t> the </a:t>
            </a:r>
            <a:r>
              <a:rPr lang="fr-FR" dirty="0" err="1"/>
              <a:t>sample</a:t>
            </a:r>
            <a:r>
              <a:rPr lang="fr-FR" dirty="0"/>
              <a:t> </a:t>
            </a:r>
            <a:r>
              <a:rPr lang="fr-FR" dirty="0" smtClean="0"/>
              <a:t>composition</a:t>
            </a:r>
            <a:endParaRPr lang="fr-FR" dirty="0"/>
          </a:p>
          <a:p>
            <a:pPr marL="457200" indent="-457200">
              <a:lnSpc>
                <a:spcPct val="200000"/>
              </a:lnSpc>
              <a:buFont typeface="+mj-lt"/>
              <a:buAutoNum type="arabicPeriod"/>
            </a:pPr>
            <a:r>
              <a:rPr lang="fr-FR" dirty="0"/>
              <a:t> Notions of </a:t>
            </a:r>
            <a:r>
              <a:rPr lang="fr-FR" dirty="0" err="1"/>
              <a:t>biodiversity</a:t>
            </a:r>
            <a:endParaRPr lang="fr-FR" dirty="0"/>
          </a:p>
          <a:p>
            <a:pPr marL="457200" indent="-457200">
              <a:lnSpc>
                <a:spcPct val="200000"/>
              </a:lnSpc>
              <a:buFont typeface="+mj-lt"/>
              <a:buAutoNum type="arabicPeriod"/>
            </a:pPr>
            <a:r>
              <a:rPr lang="fr-FR" dirty="0"/>
              <a:t> </a:t>
            </a:r>
            <a:r>
              <a:rPr lang="el-GR" dirty="0"/>
              <a:t>α</a:t>
            </a:r>
            <a:r>
              <a:rPr lang="fr-FR" dirty="0"/>
              <a:t>-</a:t>
            </a:r>
            <a:r>
              <a:rPr lang="fr-FR" dirty="0" err="1"/>
              <a:t>diversity</a:t>
            </a:r>
            <a:r>
              <a:rPr lang="fr-FR" dirty="0"/>
              <a:t> </a:t>
            </a:r>
            <a:r>
              <a:rPr lang="fr-FR" dirty="0" err="1"/>
              <a:t>analysis</a:t>
            </a:r>
            <a:endParaRPr lang="fr-FR" dirty="0"/>
          </a:p>
          <a:p>
            <a:pPr marL="457200" indent="-457200">
              <a:lnSpc>
                <a:spcPct val="200000"/>
              </a:lnSpc>
              <a:buFont typeface="+mj-lt"/>
              <a:buAutoNum type="arabicPeriod"/>
            </a:pPr>
            <a:r>
              <a:rPr lang="fr-FR" dirty="0"/>
              <a:t> </a:t>
            </a:r>
            <a:r>
              <a:rPr lang="el-GR" dirty="0"/>
              <a:t>β</a:t>
            </a:r>
            <a:r>
              <a:rPr lang="fr-FR" dirty="0"/>
              <a:t>-</a:t>
            </a:r>
            <a:r>
              <a:rPr lang="fr-FR" dirty="0" err="1"/>
              <a:t>diversity</a:t>
            </a:r>
            <a:r>
              <a:rPr lang="fr-FR" dirty="0"/>
              <a:t> </a:t>
            </a:r>
            <a:r>
              <a:rPr lang="fr-FR" dirty="0" err="1"/>
              <a:t>analysis</a:t>
            </a:r>
            <a:endParaRPr lang="fr-FR" dirty="0"/>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17</a:t>
            </a:fld>
            <a:endParaRPr lang="fr-F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a:t>
            </a:r>
            <a:r>
              <a:rPr lang="fr-FR"/>
              <a:t>. Biodiversity </a:t>
            </a:r>
            <a:r>
              <a:rPr lang="fr-FR" dirty="0" err="1"/>
              <a:t>analysis</a:t>
            </a:r>
            <a:endParaRPr lang="fr-FR" dirty="0"/>
          </a:p>
        </p:txBody>
      </p:sp>
      <p:sp>
        <p:nvSpPr>
          <p:cNvPr id="3" name="Espace réservé du texte 2"/>
          <p:cNvSpPr>
            <a:spLocks noGrp="1"/>
          </p:cNvSpPr>
          <p:nvPr>
            <p:ph type="body" idx="1"/>
          </p:nvPr>
        </p:nvSpPr>
        <p:spPr/>
        <p:txBody>
          <a:bodyPr/>
          <a:lstStyle/>
          <a:p>
            <a:r>
              <a:rPr lang="fr-FR"/>
              <a:t>COMPOSITION </a:t>
            </a:r>
            <a:r>
              <a:rPr lang="fr-FR" smtClean="0"/>
              <a:t>visualisation</a:t>
            </a:r>
            <a:endParaRPr lang="fr-FR" dirty="0"/>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18</a:t>
            </a:fld>
            <a:endParaRPr lang="fr-F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Exploring</a:t>
            </a:r>
            <a:r>
              <a:rPr lang="fr-FR" dirty="0"/>
              <a:t> </a:t>
            </a:r>
            <a:r>
              <a:rPr lang="fr-FR" dirty="0" err="1"/>
              <a:t>biodiversity</a:t>
            </a:r>
            <a:r>
              <a:rPr lang="fr-FR" dirty="0"/>
              <a:t> </a:t>
            </a:r>
            <a:r>
              <a:rPr lang="fr-FR"/>
              <a:t>: </a:t>
            </a:r>
            <a:r>
              <a:rPr lang="fr-FR" smtClean="0"/>
              <a:t>visualisation</a:t>
            </a:r>
            <a:endParaRPr lang="fr-FR" dirty="0"/>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19</a:t>
            </a:fld>
            <a:endParaRPr lang="fr-FR"/>
          </a:p>
        </p:txBody>
      </p:sp>
      <p:pic>
        <p:nvPicPr>
          <p:cNvPr id="10" name="Image 9"/>
          <p:cNvPicPr>
            <a:picLocks noChangeAspect="1"/>
          </p:cNvPicPr>
          <p:nvPr/>
        </p:nvPicPr>
        <p:blipFill>
          <a:blip r:embed="rId3"/>
          <a:stretch>
            <a:fillRect/>
          </a:stretch>
        </p:blipFill>
        <p:spPr>
          <a:xfrm>
            <a:off x="213447" y="1817780"/>
            <a:ext cx="7406553" cy="5007130"/>
          </a:xfrm>
          <a:prstGeom prst="rect">
            <a:avLst/>
          </a:prstGeom>
        </p:spPr>
      </p:pic>
      <p:sp>
        <p:nvSpPr>
          <p:cNvPr id="11" name="Rectangle 10"/>
          <p:cNvSpPr/>
          <p:nvPr/>
        </p:nvSpPr>
        <p:spPr>
          <a:xfrm>
            <a:off x="318654" y="2175164"/>
            <a:ext cx="7190510" cy="655200"/>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7979509" y="2318098"/>
            <a:ext cx="3112352" cy="369332"/>
          </a:xfrm>
          <a:prstGeom prst="rect">
            <a:avLst/>
          </a:prstGeom>
          <a:noFill/>
          <a:ln>
            <a:noFill/>
          </a:ln>
        </p:spPr>
        <p:txBody>
          <a:bodyPr wrap="square" rtlCol="0">
            <a:spAutoFit/>
          </a:bodyPr>
          <a:lstStyle/>
          <a:p>
            <a:r>
              <a:rPr lang="fr-FR" dirty="0">
                <a:solidFill>
                  <a:schemeClr val="tx1">
                    <a:lumMod val="75000"/>
                    <a:lumOff val="25000"/>
                  </a:schemeClr>
                </a:solidFill>
              </a:rPr>
              <a:t>Explore the </a:t>
            </a:r>
            <a:r>
              <a:rPr lang="fr-FR" dirty="0" err="1">
                <a:solidFill>
                  <a:schemeClr val="tx1">
                    <a:lumMod val="75000"/>
                    <a:lumOff val="25000"/>
                  </a:schemeClr>
                </a:solidFill>
              </a:rPr>
              <a:t>sample</a:t>
            </a:r>
            <a:r>
              <a:rPr lang="fr-FR" dirty="0">
                <a:solidFill>
                  <a:schemeClr val="tx1">
                    <a:lumMod val="75000"/>
                    <a:lumOff val="25000"/>
                  </a:schemeClr>
                </a:solidFill>
              </a:rPr>
              <a:t> </a:t>
            </a:r>
            <a:r>
              <a:rPr lang="fr-FR" dirty="0" err="1">
                <a:solidFill>
                  <a:schemeClr val="tx1">
                    <a:lumMod val="75000"/>
                    <a:lumOff val="25000"/>
                  </a:schemeClr>
                </a:solidFill>
              </a:rPr>
              <a:t>raw</a:t>
            </a:r>
            <a:r>
              <a:rPr lang="fr-FR" dirty="0">
                <a:solidFill>
                  <a:schemeClr val="tx1">
                    <a:lumMod val="75000"/>
                    <a:lumOff val="25000"/>
                  </a:schemeClr>
                </a:solidFill>
              </a:rPr>
              <a:t> </a:t>
            </a:r>
            <a:r>
              <a:rPr lang="fr-FR" dirty="0" smtClean="0">
                <a:solidFill>
                  <a:schemeClr val="tx1">
                    <a:lumMod val="75000"/>
                    <a:lumOff val="25000"/>
                  </a:schemeClr>
                </a:solidFill>
              </a:rPr>
              <a:t>count</a:t>
            </a:r>
            <a:endParaRPr lang="fr-FR" dirty="0">
              <a:solidFill>
                <a:schemeClr val="tx1">
                  <a:lumMod val="75000"/>
                  <a:lumOff val="25000"/>
                </a:schemeClr>
              </a:solidFill>
            </a:endParaRPr>
          </a:p>
        </p:txBody>
      </p:sp>
      <p:sp>
        <p:nvSpPr>
          <p:cNvPr id="13" name="ZoneTexte 12"/>
          <p:cNvSpPr txBox="1"/>
          <p:nvPr/>
        </p:nvSpPr>
        <p:spPr>
          <a:xfrm>
            <a:off x="7979509" y="2910363"/>
            <a:ext cx="3824564" cy="646331"/>
          </a:xfrm>
          <a:prstGeom prst="rect">
            <a:avLst/>
          </a:prstGeom>
          <a:noFill/>
          <a:ln>
            <a:noFill/>
          </a:ln>
        </p:spPr>
        <p:txBody>
          <a:bodyPr wrap="square" rtlCol="0">
            <a:spAutoFit/>
          </a:bodyPr>
          <a:lstStyle/>
          <a:p>
            <a:r>
              <a:rPr lang="fr-FR" dirty="0" err="1">
                <a:solidFill>
                  <a:schemeClr val="tx1">
                    <a:lumMod val="75000"/>
                    <a:lumOff val="25000"/>
                  </a:schemeClr>
                </a:solidFill>
              </a:rPr>
              <a:t>Choose</a:t>
            </a:r>
            <a:r>
              <a:rPr lang="fr-FR" dirty="0">
                <a:solidFill>
                  <a:schemeClr val="tx1">
                    <a:lumMod val="75000"/>
                    <a:lumOff val="25000"/>
                  </a:schemeClr>
                </a:solidFill>
              </a:rPr>
              <a:t> a </a:t>
            </a:r>
            <a:r>
              <a:rPr lang="fr-FR" dirty="0" err="1">
                <a:solidFill>
                  <a:schemeClr val="tx1">
                    <a:lumMod val="75000"/>
                    <a:lumOff val="25000"/>
                  </a:schemeClr>
                </a:solidFill>
              </a:rPr>
              <a:t>sample</a:t>
            </a:r>
            <a:r>
              <a:rPr lang="fr-FR" dirty="0">
                <a:solidFill>
                  <a:schemeClr val="tx1">
                    <a:lumMod val="75000"/>
                    <a:lumOff val="25000"/>
                  </a:schemeClr>
                </a:solidFill>
              </a:rPr>
              <a:t> variable </a:t>
            </a:r>
            <a:r>
              <a:rPr lang="fr-FR">
                <a:solidFill>
                  <a:schemeClr val="tx1">
                    <a:lumMod val="75000"/>
                    <a:lumOff val="25000"/>
                  </a:schemeClr>
                </a:solidFill>
              </a:rPr>
              <a:t>to organise </a:t>
            </a:r>
            <a:r>
              <a:rPr lang="fr-FR" smtClean="0">
                <a:solidFill>
                  <a:schemeClr val="tx1">
                    <a:lumMod val="75000"/>
                    <a:lumOff val="25000"/>
                  </a:schemeClr>
                </a:solidFill>
              </a:rPr>
              <a:t>graphics: </a:t>
            </a:r>
            <a:r>
              <a:rPr lang="fr-FR" dirty="0" err="1">
                <a:solidFill>
                  <a:schemeClr val="tx1">
                    <a:lumMod val="75000"/>
                    <a:lumOff val="25000"/>
                  </a:schemeClr>
                </a:solidFill>
              </a:rPr>
              <a:t>either</a:t>
            </a:r>
            <a:r>
              <a:rPr lang="fr-FR" dirty="0">
                <a:solidFill>
                  <a:schemeClr val="tx1">
                    <a:lumMod val="75000"/>
                    <a:lumOff val="25000"/>
                  </a:schemeClr>
                </a:solidFill>
              </a:rPr>
              <a:t> </a:t>
            </a:r>
            <a:r>
              <a:rPr lang="fr-FR" dirty="0" err="1">
                <a:solidFill>
                  <a:schemeClr val="tx1">
                    <a:lumMod val="75000"/>
                    <a:lumOff val="25000"/>
                  </a:schemeClr>
                </a:solidFill>
              </a:rPr>
              <a:t>EnvType</a:t>
            </a:r>
            <a:r>
              <a:rPr lang="fr-FR" dirty="0">
                <a:solidFill>
                  <a:schemeClr val="tx1">
                    <a:lumMod val="75000"/>
                    <a:lumOff val="25000"/>
                  </a:schemeClr>
                </a:solidFill>
              </a:rPr>
              <a:t> or </a:t>
            </a:r>
            <a:r>
              <a:rPr lang="fr-FR" dirty="0" err="1">
                <a:solidFill>
                  <a:schemeClr val="tx1">
                    <a:lumMod val="75000"/>
                    <a:lumOff val="25000"/>
                  </a:schemeClr>
                </a:solidFill>
              </a:rPr>
              <a:t>FoodType</a:t>
            </a:r>
            <a:endParaRPr lang="fr-FR" dirty="0">
              <a:solidFill>
                <a:schemeClr val="tx1">
                  <a:lumMod val="75000"/>
                  <a:lumOff val="25000"/>
                </a:schemeClr>
              </a:solidFill>
            </a:endParaRPr>
          </a:p>
        </p:txBody>
      </p:sp>
      <p:sp>
        <p:nvSpPr>
          <p:cNvPr id="14" name="ZoneTexte 13"/>
          <p:cNvSpPr txBox="1"/>
          <p:nvPr/>
        </p:nvSpPr>
        <p:spPr>
          <a:xfrm>
            <a:off x="7979509" y="4340810"/>
            <a:ext cx="4095260" cy="1477328"/>
          </a:xfrm>
          <a:prstGeom prst="rect">
            <a:avLst/>
          </a:prstGeom>
          <a:noFill/>
          <a:ln>
            <a:noFill/>
          </a:ln>
        </p:spPr>
        <p:txBody>
          <a:bodyPr wrap="square" rtlCol="0">
            <a:spAutoFit/>
          </a:bodyPr>
          <a:lstStyle/>
          <a:p>
            <a:r>
              <a:rPr lang="fr-FR" dirty="0" smtClean="0">
                <a:solidFill>
                  <a:schemeClr val="tx1">
                    <a:lumMod val="75000"/>
                    <a:lumOff val="25000"/>
                  </a:schemeClr>
                </a:solidFill>
              </a:rPr>
              <a:t>For the first usage, let the default </a:t>
            </a:r>
            <a:r>
              <a:rPr lang="fr-FR" dirty="0" err="1" smtClean="0">
                <a:solidFill>
                  <a:schemeClr val="tx1">
                    <a:lumMod val="75000"/>
                    <a:lumOff val="25000"/>
                  </a:schemeClr>
                </a:solidFill>
              </a:rPr>
              <a:t>parameters</a:t>
            </a:r>
            <a:r>
              <a:rPr lang="fr-FR" dirty="0" smtClean="0">
                <a:solidFill>
                  <a:schemeClr val="tx1">
                    <a:lumMod val="75000"/>
                    <a:lumOff val="25000"/>
                  </a:schemeClr>
                </a:solidFill>
              </a:rPr>
              <a:t>, but :</a:t>
            </a:r>
          </a:p>
          <a:p>
            <a:pPr marL="285750" lvl="1" indent="-285750">
              <a:buFont typeface="Wingdings" panose="05000000000000000000" pitchFamily="2" charset="2"/>
              <a:buChar char="§"/>
            </a:pPr>
            <a:r>
              <a:rPr lang="fr-FR" dirty="0" err="1" smtClean="0">
                <a:solidFill>
                  <a:schemeClr val="tx1">
                    <a:lumMod val="75000"/>
                    <a:lumOff val="25000"/>
                  </a:schemeClr>
                </a:solidFill>
              </a:rPr>
              <a:t>Take</a:t>
            </a:r>
            <a:r>
              <a:rPr lang="fr-FR" dirty="0" smtClean="0">
                <a:solidFill>
                  <a:schemeClr val="tx1">
                    <a:lumMod val="75000"/>
                    <a:lumOff val="25000"/>
                  </a:schemeClr>
                </a:solidFill>
              </a:rPr>
              <a:t> care of </a:t>
            </a:r>
            <a:r>
              <a:rPr lang="fr-FR" dirty="0" err="1" smtClean="0">
                <a:solidFill>
                  <a:schemeClr val="tx1">
                    <a:lumMod val="75000"/>
                    <a:lumOff val="25000"/>
                  </a:schemeClr>
                </a:solidFill>
              </a:rPr>
              <a:t>your</a:t>
            </a:r>
            <a:r>
              <a:rPr lang="fr-FR" dirty="0" smtClean="0">
                <a:solidFill>
                  <a:schemeClr val="tx1">
                    <a:lumMod val="75000"/>
                    <a:lumOff val="25000"/>
                  </a:schemeClr>
                </a:solidFill>
              </a:rPr>
              <a:t> </a:t>
            </a:r>
            <a:r>
              <a:rPr lang="fr-FR" dirty="0" err="1" smtClean="0">
                <a:solidFill>
                  <a:schemeClr val="tx1">
                    <a:lumMod val="75000"/>
                    <a:lumOff val="25000"/>
                  </a:schemeClr>
                </a:solidFill>
              </a:rPr>
              <a:t>taxonomic</a:t>
            </a:r>
            <a:r>
              <a:rPr lang="fr-FR" dirty="0" smtClean="0">
                <a:solidFill>
                  <a:schemeClr val="tx1">
                    <a:lumMod val="75000"/>
                    <a:lumOff val="25000"/>
                  </a:schemeClr>
                </a:solidFill>
              </a:rPr>
              <a:t> </a:t>
            </a:r>
            <a:r>
              <a:rPr lang="fr-FR" dirty="0" err="1" smtClean="0">
                <a:solidFill>
                  <a:schemeClr val="tx1">
                    <a:lumMod val="75000"/>
                    <a:lumOff val="25000"/>
                  </a:schemeClr>
                </a:solidFill>
              </a:rPr>
              <a:t>level</a:t>
            </a:r>
            <a:r>
              <a:rPr lang="fr-FR" dirty="0" smtClean="0">
                <a:solidFill>
                  <a:schemeClr val="tx1">
                    <a:lumMod val="75000"/>
                    <a:lumOff val="25000"/>
                  </a:schemeClr>
                </a:solidFill>
              </a:rPr>
              <a:t> </a:t>
            </a:r>
            <a:r>
              <a:rPr lang="fr-FR" dirty="0" err="1" smtClean="0">
                <a:solidFill>
                  <a:schemeClr val="tx1">
                    <a:lumMod val="75000"/>
                    <a:lumOff val="25000"/>
                  </a:schemeClr>
                </a:solidFill>
              </a:rPr>
              <a:t>name</a:t>
            </a:r>
            <a:endParaRPr lang="fr-FR" dirty="0">
              <a:solidFill>
                <a:schemeClr val="tx1">
                  <a:lumMod val="75000"/>
                  <a:lumOff val="25000"/>
                </a:schemeClr>
              </a:solidFill>
            </a:endParaRPr>
          </a:p>
          <a:p>
            <a:pPr marL="285750" lvl="1" indent="-285750">
              <a:buFont typeface="Wingdings" panose="05000000000000000000" pitchFamily="2" charset="2"/>
              <a:buChar char="§"/>
            </a:pPr>
            <a:r>
              <a:rPr lang="fr-FR" dirty="0" smtClean="0">
                <a:solidFill>
                  <a:schemeClr val="tx1">
                    <a:lumMod val="75000"/>
                    <a:lumOff val="25000"/>
                  </a:schemeClr>
                </a:solidFill>
              </a:rPr>
              <a:t>Is the Taxon « Bacteria » in </a:t>
            </a:r>
            <a:r>
              <a:rPr lang="fr-FR" dirty="0" err="1" smtClean="0">
                <a:solidFill>
                  <a:schemeClr val="tx1">
                    <a:lumMod val="75000"/>
                    <a:lumOff val="25000"/>
                  </a:schemeClr>
                </a:solidFill>
              </a:rPr>
              <a:t>your</a:t>
            </a:r>
            <a:r>
              <a:rPr lang="fr-FR" dirty="0" smtClean="0">
                <a:solidFill>
                  <a:schemeClr val="tx1">
                    <a:lumMod val="75000"/>
                    <a:lumOff val="25000"/>
                  </a:schemeClr>
                </a:solidFill>
              </a:rPr>
              <a:t> data ?</a:t>
            </a:r>
            <a:endParaRPr lang="fr-FR" dirty="0">
              <a:solidFill>
                <a:schemeClr val="tx1">
                  <a:lumMod val="75000"/>
                  <a:lumOff val="25000"/>
                </a:schemeClr>
              </a:solidFill>
            </a:endParaRPr>
          </a:p>
        </p:txBody>
      </p:sp>
      <p:sp>
        <p:nvSpPr>
          <p:cNvPr id="15" name="Rectangle 14"/>
          <p:cNvSpPr/>
          <p:nvPr/>
        </p:nvSpPr>
        <p:spPr>
          <a:xfrm>
            <a:off x="318654" y="2884580"/>
            <a:ext cx="7190510" cy="67211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Accolade fermante 15"/>
          <p:cNvSpPr/>
          <p:nvPr/>
        </p:nvSpPr>
        <p:spPr>
          <a:xfrm>
            <a:off x="7509164" y="3699164"/>
            <a:ext cx="360218" cy="2760621"/>
          </a:xfrm>
          <a:prstGeom prst="rightBrac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Goals</a:t>
            </a:r>
            <a:endParaRPr lang="fr-FR" dirty="0"/>
          </a:p>
        </p:txBody>
      </p:sp>
      <p:sp>
        <p:nvSpPr>
          <p:cNvPr id="3" name="Espace réservé du contenu 2"/>
          <p:cNvSpPr>
            <a:spLocks noGrp="1"/>
          </p:cNvSpPr>
          <p:nvPr>
            <p:ph idx="1"/>
          </p:nvPr>
        </p:nvSpPr>
        <p:spPr/>
        <p:txBody>
          <a:bodyPr>
            <a:noAutofit/>
          </a:bodyPr>
          <a:lstStyle/>
          <a:p>
            <a:pPr marL="361950" indent="-271463">
              <a:lnSpc>
                <a:spcPct val="100000"/>
              </a:lnSpc>
              <a:buClr>
                <a:schemeClr val="tx1"/>
              </a:buClr>
              <a:buFont typeface="Wingdings" pitchFamily="2" charset="2"/>
              <a:buChar char="§"/>
            </a:pPr>
            <a:r>
              <a:rPr lang="en-US" sz="1800" dirty="0"/>
              <a:t>Exploratory Data Analysis</a:t>
            </a:r>
          </a:p>
          <a:p>
            <a:pPr lvl="1" indent="0">
              <a:lnSpc>
                <a:spcPct val="100000"/>
              </a:lnSpc>
              <a:spcBef>
                <a:spcPts val="0"/>
              </a:spcBef>
              <a:buClr>
                <a:schemeClr val="tx1"/>
              </a:buClr>
              <a:buFont typeface="Wingdings" pitchFamily="2" charset="2"/>
              <a:buChar char="§"/>
            </a:pPr>
            <a:r>
              <a:rPr lang="en-US" dirty="0">
                <a:solidFill>
                  <a:schemeClr val="accent2">
                    <a:lumMod val="75000"/>
                  </a:schemeClr>
                </a:solidFill>
              </a:rPr>
              <a:t> α-diversity</a:t>
            </a:r>
            <a:r>
              <a:rPr lang="en-US" dirty="0"/>
              <a:t>: how diverse is my community?</a:t>
            </a:r>
          </a:p>
          <a:p>
            <a:pPr lvl="1" indent="0">
              <a:lnSpc>
                <a:spcPct val="100000"/>
              </a:lnSpc>
              <a:spcBef>
                <a:spcPts val="0"/>
              </a:spcBef>
              <a:buClr>
                <a:schemeClr val="tx1"/>
              </a:buClr>
              <a:buFont typeface="Wingdings" pitchFamily="2" charset="2"/>
              <a:buChar char="§"/>
            </a:pPr>
            <a:r>
              <a:rPr lang="fr-FR" dirty="0"/>
              <a:t> </a:t>
            </a:r>
            <a:r>
              <a:rPr lang="el-GR" dirty="0">
                <a:solidFill>
                  <a:schemeClr val="accent2">
                    <a:lumMod val="75000"/>
                  </a:schemeClr>
                </a:solidFill>
              </a:rPr>
              <a:t>β</a:t>
            </a:r>
            <a:r>
              <a:rPr lang="en-US" dirty="0">
                <a:solidFill>
                  <a:schemeClr val="accent2">
                    <a:lumMod val="75000"/>
                  </a:schemeClr>
                </a:solidFill>
              </a:rPr>
              <a:t>-diversity</a:t>
            </a:r>
            <a:r>
              <a:rPr lang="en-US" dirty="0"/>
              <a:t>: how different are two communities?</a:t>
            </a:r>
          </a:p>
          <a:p>
            <a:pPr lvl="1" indent="0">
              <a:lnSpc>
                <a:spcPct val="100000"/>
              </a:lnSpc>
              <a:spcBef>
                <a:spcPts val="0"/>
              </a:spcBef>
              <a:buClr>
                <a:schemeClr val="tx1"/>
              </a:buClr>
              <a:buFont typeface="Wingdings" pitchFamily="2" charset="2"/>
              <a:buChar char="§"/>
            </a:pPr>
            <a:r>
              <a:rPr lang="en-US" dirty="0" smtClean="0"/>
              <a:t> Visual </a:t>
            </a:r>
            <a:r>
              <a:rPr lang="en-US" dirty="0"/>
              <a:t>assessment of the data</a:t>
            </a:r>
          </a:p>
          <a:p>
            <a:pPr marL="714375" lvl="2" indent="-147638">
              <a:lnSpc>
                <a:spcPct val="100000"/>
              </a:lnSpc>
              <a:spcBef>
                <a:spcPts val="0"/>
              </a:spcBef>
              <a:buClr>
                <a:schemeClr val="tx1"/>
              </a:buClr>
              <a:buFont typeface="Wingdings" pitchFamily="2" charset="2"/>
              <a:buChar char="§"/>
            </a:pPr>
            <a:r>
              <a:rPr lang="en-US" sz="1800" dirty="0" err="1" smtClean="0">
                <a:solidFill>
                  <a:schemeClr val="accent2">
                    <a:lumMod val="75000"/>
                  </a:schemeClr>
                </a:solidFill>
              </a:rPr>
              <a:t>Barplots</a:t>
            </a:r>
            <a:r>
              <a:rPr lang="en-US" sz="1800" dirty="0"/>
              <a:t>: what is the composition of each community?</a:t>
            </a:r>
          </a:p>
          <a:p>
            <a:pPr marL="714375" lvl="2" indent="-147638">
              <a:lnSpc>
                <a:spcPct val="100000"/>
              </a:lnSpc>
              <a:spcBef>
                <a:spcPts val="0"/>
              </a:spcBef>
              <a:buClr>
                <a:schemeClr val="tx1"/>
              </a:buClr>
              <a:buFont typeface="Wingdings" pitchFamily="2" charset="2"/>
              <a:buChar char="§"/>
            </a:pPr>
            <a:r>
              <a:rPr lang="en-US" sz="1800" dirty="0">
                <a:solidFill>
                  <a:schemeClr val="accent2">
                    <a:lumMod val="75000"/>
                  </a:schemeClr>
                </a:solidFill>
              </a:rPr>
              <a:t>Multidimensional Scaling</a:t>
            </a:r>
            <a:r>
              <a:rPr lang="en-US" sz="1800" dirty="0"/>
              <a:t>: how are communities related?</a:t>
            </a:r>
          </a:p>
          <a:p>
            <a:pPr marL="714375" lvl="2" indent="-147638">
              <a:lnSpc>
                <a:spcPct val="100000"/>
              </a:lnSpc>
              <a:spcBef>
                <a:spcPts val="0"/>
              </a:spcBef>
              <a:buClr>
                <a:schemeClr val="tx1"/>
              </a:buClr>
              <a:buFont typeface="Wingdings" pitchFamily="2" charset="2"/>
              <a:buChar char="§"/>
            </a:pPr>
            <a:r>
              <a:rPr lang="en-US" sz="1800" dirty="0" err="1">
                <a:solidFill>
                  <a:schemeClr val="accent2">
                    <a:lumMod val="75000"/>
                  </a:schemeClr>
                </a:solidFill>
              </a:rPr>
              <a:t>Heatmaps</a:t>
            </a:r>
            <a:r>
              <a:rPr lang="en-US" sz="1800" dirty="0"/>
              <a:t>: are there interactions between species and (groups of) communities</a:t>
            </a:r>
            <a:r>
              <a:rPr lang="en-US" sz="1800" dirty="0" smtClean="0"/>
              <a:t>?</a:t>
            </a:r>
          </a:p>
          <a:p>
            <a:pPr lvl="1" indent="0">
              <a:lnSpc>
                <a:spcPct val="100000"/>
              </a:lnSpc>
              <a:spcBef>
                <a:spcPts val="0"/>
              </a:spcBef>
              <a:buClr>
                <a:schemeClr val="tx1"/>
              </a:buClr>
              <a:buFont typeface="Wingdings" pitchFamily="2" charset="2"/>
              <a:buChar char="§"/>
            </a:pPr>
            <a:r>
              <a:rPr lang="en-US" dirty="0"/>
              <a:t> Use a distance matrix to study structures:</a:t>
            </a:r>
          </a:p>
          <a:p>
            <a:pPr lvl="2" indent="0">
              <a:lnSpc>
                <a:spcPct val="100000"/>
              </a:lnSpc>
              <a:spcBef>
                <a:spcPts val="0"/>
              </a:spcBef>
              <a:spcAft>
                <a:spcPts val="200"/>
              </a:spcAft>
              <a:buClr>
                <a:schemeClr val="tx1"/>
              </a:buClr>
              <a:buFont typeface="Wingdings" pitchFamily="2" charset="2"/>
              <a:buChar char="§"/>
            </a:pPr>
            <a:r>
              <a:rPr lang="en-US" sz="1800" dirty="0"/>
              <a:t> </a:t>
            </a:r>
            <a:r>
              <a:rPr lang="en-US" sz="1800" dirty="0">
                <a:solidFill>
                  <a:schemeClr val="accent2">
                    <a:lumMod val="75000"/>
                  </a:schemeClr>
                </a:solidFill>
              </a:rPr>
              <a:t>Hierarchical clustering</a:t>
            </a:r>
            <a:r>
              <a:rPr lang="en-US" sz="1800" dirty="0"/>
              <a:t>: how do the communities cluster?</a:t>
            </a:r>
          </a:p>
          <a:p>
            <a:pPr lvl="2" indent="0">
              <a:lnSpc>
                <a:spcPct val="100000"/>
              </a:lnSpc>
              <a:spcBef>
                <a:spcPts val="0"/>
              </a:spcBef>
              <a:spcAft>
                <a:spcPts val="200"/>
              </a:spcAft>
              <a:buClr>
                <a:schemeClr val="tx1"/>
              </a:buClr>
              <a:buFont typeface="Wingdings" pitchFamily="2" charset="2"/>
              <a:buChar char="§"/>
            </a:pPr>
            <a:r>
              <a:rPr lang="en-US" sz="1800" dirty="0"/>
              <a:t> </a:t>
            </a:r>
            <a:r>
              <a:rPr lang="en-US" sz="1800" dirty="0" err="1">
                <a:solidFill>
                  <a:schemeClr val="accent2">
                    <a:lumMod val="75000"/>
                  </a:schemeClr>
                </a:solidFill>
              </a:rPr>
              <a:t>Permutational</a:t>
            </a:r>
            <a:r>
              <a:rPr lang="en-US" sz="1800" dirty="0">
                <a:solidFill>
                  <a:schemeClr val="accent2">
                    <a:lumMod val="75000"/>
                  </a:schemeClr>
                </a:solidFill>
              </a:rPr>
              <a:t> ANOVA</a:t>
            </a:r>
            <a:r>
              <a:rPr lang="en-US" sz="1800" dirty="0"/>
              <a:t>: are the communities structured by some known environmental factor (pH, height, </a:t>
            </a:r>
            <a:r>
              <a:rPr lang="en-US" sz="1800" dirty="0" err="1"/>
              <a:t>etc</a:t>
            </a:r>
            <a:r>
              <a:rPr lang="en-US" sz="1800" dirty="0"/>
              <a:t>)?</a:t>
            </a:r>
          </a:p>
          <a:p>
            <a:pPr marL="566737" lvl="2" indent="0">
              <a:lnSpc>
                <a:spcPct val="100000"/>
              </a:lnSpc>
              <a:spcBef>
                <a:spcPts val="0"/>
              </a:spcBef>
              <a:buClr>
                <a:schemeClr val="tx1"/>
              </a:buClr>
              <a:buNone/>
            </a:pPr>
            <a:endParaRPr lang="en-US" sz="1800" dirty="0"/>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2</a:t>
            </a:fld>
            <a:endParaRPr 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solidFill>
                  <a:schemeClr val="accent6"/>
                </a:solidFill>
              </a:rPr>
              <a:t>Exercise</a:t>
            </a:r>
            <a:r>
              <a:rPr lang="fr-FR" dirty="0" smtClean="0">
                <a:solidFill>
                  <a:schemeClr val="accent6"/>
                </a:solidFill>
              </a:rPr>
              <a:t> </a:t>
            </a:r>
            <a:r>
              <a:rPr lang="fr-FR" dirty="0">
                <a:solidFill>
                  <a:schemeClr val="accent6"/>
                </a:solidFill>
              </a:rPr>
              <a:t>A-</a:t>
            </a:r>
            <a:r>
              <a:rPr lang="fr-FR" dirty="0" smtClean="0">
                <a:solidFill>
                  <a:schemeClr val="accent6"/>
                </a:solidFill>
              </a:rPr>
              <a:t>3</a:t>
            </a:r>
            <a:endParaRPr lang="fr-FR" dirty="0">
              <a:solidFill>
                <a:schemeClr val="accent6"/>
              </a:solidFill>
            </a:endParaRP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20</a:t>
            </a:fld>
            <a:endParaRPr lang="fr-FR"/>
          </a:p>
        </p:txBody>
      </p:sp>
      <p:sp>
        <p:nvSpPr>
          <p:cNvPr id="9" name="Espace réservé du contenu 8"/>
          <p:cNvSpPr>
            <a:spLocks noGrp="1"/>
          </p:cNvSpPr>
          <p:nvPr>
            <p:ph sz="half" idx="1"/>
          </p:nvPr>
        </p:nvSpPr>
        <p:spPr>
          <a:xfrm>
            <a:off x="1097278" y="1845734"/>
            <a:ext cx="4853579" cy="4023360"/>
          </a:xfrm>
        </p:spPr>
        <p:txBody>
          <a:bodyPr anchor="ctr"/>
          <a:lstStyle/>
          <a:p>
            <a:pPr marL="0">
              <a:spcAft>
                <a:spcPts val="400"/>
              </a:spcAft>
              <a:buClrTx/>
              <a:buFont typeface="Wingdings" panose="05000000000000000000" pitchFamily="2" charset="2"/>
              <a:buChar char="è"/>
            </a:pPr>
            <a:r>
              <a:rPr lang="fr-FR" dirty="0">
                <a:solidFill>
                  <a:schemeClr val="accent1">
                    <a:lumMod val="50000"/>
                  </a:schemeClr>
                </a:solidFill>
                <a:sym typeface="Wingdings" pitchFamily="2" charset="2"/>
              </a:rPr>
              <a:t> </a:t>
            </a:r>
            <a:r>
              <a:rPr lang="fr-FR" dirty="0" err="1">
                <a:sym typeface="Wingdings" pitchFamily="2" charset="2"/>
              </a:rPr>
              <a:t>Interpretations</a:t>
            </a:r>
            <a:r>
              <a:rPr lang="fr-FR" dirty="0">
                <a:sym typeface="Wingdings" pitchFamily="2" charset="2"/>
              </a:rPr>
              <a:t> ? </a:t>
            </a:r>
          </a:p>
          <a:p>
            <a:pPr marL="179388" lvl="1" indent="-179388">
              <a:spcBef>
                <a:spcPts val="1200"/>
              </a:spcBef>
              <a:buFont typeface="Wingdings" panose="05000000000000000000" pitchFamily="2" charset="2"/>
              <a:buChar char="§"/>
            </a:pPr>
            <a:r>
              <a:rPr lang="fr-FR" sz="2000" dirty="0" err="1">
                <a:sym typeface="Wingdings" pitchFamily="2" charset="2"/>
              </a:rPr>
              <a:t>Firmicutes</a:t>
            </a:r>
            <a:r>
              <a:rPr lang="fr-FR" sz="2000" dirty="0">
                <a:sym typeface="Wingdings" pitchFamily="2" charset="2"/>
              </a:rPr>
              <a:t> and </a:t>
            </a:r>
            <a:r>
              <a:rPr lang="fr-FR" sz="2000" dirty="0" err="1">
                <a:sym typeface="Wingdings" pitchFamily="2" charset="2"/>
              </a:rPr>
              <a:t>Proteobacteria</a:t>
            </a:r>
            <a:r>
              <a:rPr lang="fr-FR" sz="2000" dirty="0">
                <a:sym typeface="Wingdings" pitchFamily="2" charset="2"/>
              </a:rPr>
              <a:t> are </a:t>
            </a:r>
            <a:r>
              <a:rPr lang="fr-FR" sz="2000" dirty="0" err="1">
                <a:sym typeface="Wingdings" pitchFamily="2" charset="2"/>
              </a:rPr>
              <a:t>presents</a:t>
            </a:r>
            <a:r>
              <a:rPr lang="fr-FR" sz="2000" dirty="0">
                <a:sym typeface="Wingdings" pitchFamily="2" charset="2"/>
              </a:rPr>
              <a:t> in all </a:t>
            </a:r>
            <a:r>
              <a:rPr lang="fr-FR" sz="2000" dirty="0" err="1">
                <a:sym typeface="Wingdings" pitchFamily="2" charset="2"/>
              </a:rPr>
              <a:t>samples</a:t>
            </a:r>
            <a:r>
              <a:rPr lang="fr-FR" sz="2000" dirty="0">
                <a:sym typeface="Wingdings" pitchFamily="2" charset="2"/>
              </a:rPr>
              <a:t>, but </a:t>
            </a:r>
            <a:r>
              <a:rPr lang="fr-FR" sz="2000" dirty="0" err="1">
                <a:sym typeface="Wingdings" pitchFamily="2" charset="2"/>
              </a:rPr>
              <a:t>with</a:t>
            </a:r>
            <a:r>
              <a:rPr lang="fr-FR" sz="2000" dirty="0">
                <a:sym typeface="Wingdings" pitchFamily="2" charset="2"/>
              </a:rPr>
              <a:t> a </a:t>
            </a:r>
            <a:r>
              <a:rPr lang="fr-FR" sz="2000" dirty="0" err="1">
                <a:sym typeface="Wingdings" pitchFamily="2" charset="2"/>
              </a:rPr>
              <a:t>wide</a:t>
            </a:r>
            <a:r>
              <a:rPr lang="fr-FR" sz="2000" dirty="0">
                <a:sym typeface="Wingdings" pitchFamily="2" charset="2"/>
              </a:rPr>
              <a:t> range of </a:t>
            </a:r>
            <a:r>
              <a:rPr lang="fr-FR" sz="2000" dirty="0" err="1">
                <a:sym typeface="Wingdings" pitchFamily="2" charset="2"/>
              </a:rPr>
              <a:t>abundance</a:t>
            </a:r>
            <a:endParaRPr lang="fr-FR" sz="2000" dirty="0">
              <a:sym typeface="Wingdings" pitchFamily="2" charset="2"/>
            </a:endParaRPr>
          </a:p>
          <a:p>
            <a:pPr marL="179388" lvl="1" indent="-179388">
              <a:spcBef>
                <a:spcPts val="1200"/>
              </a:spcBef>
              <a:buFont typeface="Wingdings" panose="05000000000000000000" pitchFamily="2" charset="2"/>
              <a:buChar char="§"/>
            </a:pPr>
            <a:r>
              <a:rPr lang="fr-FR" sz="2000" dirty="0">
                <a:sym typeface="Wingdings" pitchFamily="2" charset="2"/>
              </a:rPr>
              <a:t> </a:t>
            </a:r>
            <a:r>
              <a:rPr lang="fr-FR" sz="2000" dirty="0" err="1">
                <a:sym typeface="Wingdings" pitchFamily="2" charset="2"/>
              </a:rPr>
              <a:t>Meat</a:t>
            </a:r>
            <a:r>
              <a:rPr lang="fr-FR" sz="2000" dirty="0">
                <a:sym typeface="Wingdings" pitchFamily="2" charset="2"/>
              </a:rPr>
              <a:t> type </a:t>
            </a:r>
            <a:r>
              <a:rPr lang="fr-FR" sz="2000" dirty="0" err="1">
                <a:sym typeface="Wingdings" pitchFamily="2" charset="2"/>
              </a:rPr>
              <a:t>share</a:t>
            </a:r>
            <a:r>
              <a:rPr lang="fr-FR" sz="2000" dirty="0">
                <a:sym typeface="Wingdings" pitchFamily="2" charset="2"/>
              </a:rPr>
              <a:t> </a:t>
            </a:r>
            <a:r>
              <a:rPr lang="fr-FR" sz="2000" dirty="0" err="1">
                <a:sym typeface="Wingdings" pitchFamily="2" charset="2"/>
              </a:rPr>
              <a:t>common</a:t>
            </a:r>
            <a:r>
              <a:rPr lang="fr-FR" sz="2000" dirty="0">
                <a:sym typeface="Wingdings" pitchFamily="2" charset="2"/>
              </a:rPr>
              <a:t> Phylum composition </a:t>
            </a:r>
            <a:r>
              <a:rPr lang="fr-FR" sz="2000" dirty="0" err="1">
                <a:sym typeface="Wingdings" pitchFamily="2" charset="2"/>
              </a:rPr>
              <a:t>with</a:t>
            </a:r>
            <a:r>
              <a:rPr lang="fr-FR" sz="2000" dirty="0">
                <a:sym typeface="Wingdings" pitchFamily="2" charset="2"/>
              </a:rPr>
              <a:t> a </a:t>
            </a:r>
            <a:r>
              <a:rPr lang="fr-FR" sz="2000" dirty="0" err="1">
                <a:sym typeface="Wingdings" pitchFamily="2" charset="2"/>
              </a:rPr>
              <a:t>majority</a:t>
            </a:r>
            <a:r>
              <a:rPr lang="fr-FR" sz="2000" dirty="0">
                <a:sym typeface="Wingdings" pitchFamily="2" charset="2"/>
              </a:rPr>
              <a:t> of </a:t>
            </a:r>
            <a:r>
              <a:rPr lang="fr-FR" sz="2000" dirty="0" err="1">
                <a:sym typeface="Wingdings" pitchFamily="2" charset="2"/>
              </a:rPr>
              <a:t>Firmicutes</a:t>
            </a:r>
            <a:endParaRPr lang="fr-FR" sz="2000" dirty="0">
              <a:sym typeface="Wingdings" pitchFamily="2" charset="2"/>
            </a:endParaRPr>
          </a:p>
          <a:p>
            <a:pPr marL="179388" lvl="1" indent="-179388">
              <a:spcBef>
                <a:spcPts val="1200"/>
              </a:spcBef>
              <a:buFont typeface="Wingdings" panose="05000000000000000000" pitchFamily="2" charset="2"/>
              <a:buChar char="§"/>
            </a:pPr>
            <a:r>
              <a:rPr lang="fr-FR" sz="2000" dirty="0" err="1" smtClean="0">
                <a:sym typeface="Wingdings" pitchFamily="2" charset="2"/>
              </a:rPr>
              <a:t>Seafoods</a:t>
            </a:r>
            <a:r>
              <a:rPr lang="fr-FR" sz="2000" dirty="0" smtClean="0">
                <a:sym typeface="Wingdings" pitchFamily="2" charset="2"/>
              </a:rPr>
              <a:t> </a:t>
            </a:r>
            <a:r>
              <a:rPr lang="fr-FR" sz="2000" dirty="0" err="1" smtClean="0">
                <a:sym typeface="Wingdings" pitchFamily="2" charset="2"/>
              </a:rPr>
              <a:t>seem</a:t>
            </a:r>
            <a:r>
              <a:rPr lang="fr-FR" sz="2000" dirty="0" smtClean="0">
                <a:sym typeface="Wingdings" pitchFamily="2" charset="2"/>
              </a:rPr>
              <a:t> </a:t>
            </a:r>
            <a:r>
              <a:rPr lang="fr-FR" sz="2000" dirty="0">
                <a:sym typeface="Wingdings" pitchFamily="2" charset="2"/>
              </a:rPr>
              <a:t>to </a:t>
            </a:r>
            <a:r>
              <a:rPr lang="fr-FR" sz="2000" dirty="0" err="1">
                <a:sym typeface="Wingdings" pitchFamily="2" charset="2"/>
              </a:rPr>
              <a:t>be</a:t>
            </a:r>
            <a:r>
              <a:rPr lang="fr-FR" sz="2000" dirty="0">
                <a:sym typeface="Wingdings" pitchFamily="2" charset="2"/>
              </a:rPr>
              <a:t> </a:t>
            </a:r>
            <a:r>
              <a:rPr lang="fr-FR" sz="2000" dirty="0" err="1">
                <a:sym typeface="Wingdings" pitchFamily="2" charset="2"/>
              </a:rPr>
              <a:t>much</a:t>
            </a:r>
            <a:r>
              <a:rPr lang="fr-FR" sz="2000" dirty="0">
                <a:sym typeface="Wingdings" pitchFamily="2" charset="2"/>
              </a:rPr>
              <a:t> more </a:t>
            </a:r>
            <a:r>
              <a:rPr lang="fr-FR" sz="2000" dirty="0" smtClean="0">
                <a:sym typeface="Wingdings" pitchFamily="2" charset="2"/>
              </a:rPr>
              <a:t>variable</a:t>
            </a:r>
            <a:endParaRPr lang="fr-FR" sz="2000" dirty="0"/>
          </a:p>
        </p:txBody>
      </p:sp>
      <p:grpSp>
        <p:nvGrpSpPr>
          <p:cNvPr id="7" name="Groupe 17"/>
          <p:cNvGrpSpPr/>
          <p:nvPr/>
        </p:nvGrpSpPr>
        <p:grpSpPr>
          <a:xfrm>
            <a:off x="6113958" y="834383"/>
            <a:ext cx="5982835" cy="1090992"/>
            <a:chOff x="104322" y="788460"/>
            <a:chExt cx="5982835" cy="1090992"/>
          </a:xfrm>
        </p:grpSpPr>
        <p:pic>
          <p:nvPicPr>
            <p:cNvPr id="3" name="Image 18"/>
            <p:cNvPicPr>
              <a:picLocks noChangeAspect="1"/>
            </p:cNvPicPr>
            <p:nvPr/>
          </p:nvPicPr>
          <p:blipFill>
            <a:blip r:embed="rId3"/>
            <a:stretch>
              <a:fillRect/>
            </a:stretch>
          </p:blipFill>
          <p:spPr>
            <a:xfrm>
              <a:off x="104322" y="788460"/>
              <a:ext cx="5695950" cy="1057275"/>
            </a:xfrm>
            <a:prstGeom prst="rect">
              <a:avLst/>
            </a:prstGeom>
          </p:spPr>
        </p:pic>
        <p:sp>
          <p:nvSpPr>
            <p:cNvPr id="5" name="Rectangle 19"/>
            <p:cNvSpPr/>
            <p:nvPr/>
          </p:nvSpPr>
          <p:spPr>
            <a:xfrm>
              <a:off x="5739719" y="788460"/>
              <a:ext cx="347438" cy="1090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4" name="Espace réservé du contenu 9"/>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111420" y="1846264"/>
            <a:ext cx="5976000" cy="4780800"/>
          </a:xfrm>
          <a:prstGeom prst="rect">
            <a:avLst/>
          </a:prstGeom>
        </p:spPr>
      </p:pic>
    </p:spTree>
    <p:extLst>
      <p:ext uri="{BB962C8B-B14F-4D97-AF65-F5344CB8AC3E}">
        <p14:creationId xmlns:p14="http://schemas.microsoft.com/office/powerpoint/2010/main" val="364537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err="1"/>
              <a:t>Exploring</a:t>
            </a:r>
            <a:r>
              <a:rPr lang="fr-FR" dirty="0"/>
              <a:t> </a:t>
            </a:r>
            <a:r>
              <a:rPr lang="fr-FR" dirty="0" err="1"/>
              <a:t>biodiversity</a:t>
            </a:r>
            <a:r>
              <a:rPr lang="fr-FR" dirty="0"/>
              <a:t> </a:t>
            </a:r>
            <a:r>
              <a:rPr lang="fr-FR"/>
              <a:t>: </a:t>
            </a:r>
            <a:r>
              <a:rPr lang="fr-FR" smtClean="0"/>
              <a:t>visualisation</a:t>
            </a:r>
            <a:endParaRPr lang="fr-FR" dirty="0"/>
          </a:p>
        </p:txBody>
      </p:sp>
      <p:sp>
        <p:nvSpPr>
          <p:cNvPr id="7" name="Espace réservé du contenu 6"/>
          <p:cNvSpPr>
            <a:spLocks noGrp="1"/>
          </p:cNvSpPr>
          <p:nvPr>
            <p:ph idx="1"/>
          </p:nvPr>
        </p:nvSpPr>
        <p:spPr/>
        <p:txBody>
          <a:bodyPr anchor="ctr"/>
          <a:lstStyle/>
          <a:p>
            <a:pPr>
              <a:buNone/>
            </a:pPr>
            <a:r>
              <a:rPr lang="fr-FR" dirty="0">
                <a:sym typeface="Wingdings" pitchFamily="2" charset="2"/>
              </a:rPr>
              <a:t></a:t>
            </a:r>
            <a:r>
              <a:rPr lang="fr-FR" dirty="0"/>
              <a:t> Limitations:</a:t>
            </a:r>
          </a:p>
          <a:p>
            <a:pPr marL="358775" lvl="1" indent="-158750">
              <a:spcBef>
                <a:spcPts val="1200"/>
              </a:spcBef>
              <a:buFont typeface="Wingdings" pitchFamily="2" charset="2"/>
              <a:buChar char="§"/>
            </a:pPr>
            <a:r>
              <a:rPr lang="en-US" sz="2000" dirty="0"/>
              <a:t>Plot bar works at the OTU-level...</a:t>
            </a:r>
          </a:p>
          <a:p>
            <a:pPr marL="358775" lvl="1" indent="-158750">
              <a:spcBef>
                <a:spcPts val="1200"/>
              </a:spcBef>
              <a:buFont typeface="Wingdings" pitchFamily="2" charset="2"/>
              <a:buChar char="§"/>
            </a:pPr>
            <a:r>
              <a:rPr lang="en-US" sz="2000" dirty="0"/>
              <a:t>...which may lead to graph cluttering and useless legends</a:t>
            </a:r>
          </a:p>
          <a:p>
            <a:pPr marL="358775" lvl="1" indent="-158750">
              <a:spcBef>
                <a:spcPts val="1200"/>
              </a:spcBef>
              <a:buFont typeface="Wingdings" pitchFamily="2" charset="2"/>
              <a:buChar char="§"/>
            </a:pPr>
            <a:r>
              <a:rPr lang="en-US" sz="2000" dirty="0"/>
              <a:t>No easy way to look at a subset of the data</a:t>
            </a:r>
          </a:p>
          <a:p>
            <a:pPr marL="358775" lvl="1" indent="-158750">
              <a:spcBef>
                <a:spcPts val="1200"/>
              </a:spcBef>
              <a:buFont typeface="Wingdings" pitchFamily="2" charset="2"/>
              <a:buChar char="§"/>
            </a:pPr>
            <a:r>
              <a:rPr lang="en-US" sz="2000" dirty="0"/>
              <a:t>Works with absolute counts (beware of unequal </a:t>
            </a:r>
            <a:r>
              <a:rPr lang="en-US" sz="2000" dirty="0" smtClean="0"/>
              <a:t>depths or used normalized function)</a:t>
            </a:r>
            <a:endParaRPr lang="en-US" sz="2000" dirty="0"/>
          </a:p>
          <a:p>
            <a:endParaRPr lang="fr-FR" dirty="0"/>
          </a:p>
        </p:txBody>
      </p:sp>
      <p:sp>
        <p:nvSpPr>
          <p:cNvPr id="5" name="Espace réservé du numéro de diapositive 4"/>
          <p:cNvSpPr>
            <a:spLocks noGrp="1"/>
          </p:cNvSpPr>
          <p:nvPr>
            <p:ph type="sldNum" sz="quarter" idx="12"/>
          </p:nvPr>
        </p:nvSpPr>
        <p:spPr/>
        <p:txBody>
          <a:bodyPr/>
          <a:lstStyle/>
          <a:p>
            <a:fld id="{E664AC5F-3F38-4704-86B1-1827B55652FA}" type="slidenum">
              <a:rPr lang="fr-FR" smtClean="0"/>
              <a:pPr/>
              <a:t>21</a:t>
            </a:fld>
            <a:endParaRPr lang="fr-FR"/>
          </a:p>
        </p:txBody>
      </p:sp>
    </p:spTree>
    <p:extLst>
      <p:ext uri="{BB962C8B-B14F-4D97-AF65-F5344CB8AC3E}">
        <p14:creationId xmlns:p14="http://schemas.microsoft.com/office/powerpoint/2010/main" val="5982385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Exploring</a:t>
            </a:r>
            <a:r>
              <a:rPr lang="fr-FR" dirty="0"/>
              <a:t> </a:t>
            </a:r>
            <a:r>
              <a:rPr lang="fr-FR" dirty="0" err="1"/>
              <a:t>biodiversity</a:t>
            </a:r>
            <a:r>
              <a:rPr lang="fr-FR" dirty="0"/>
              <a:t> </a:t>
            </a:r>
            <a:r>
              <a:rPr lang="fr-FR"/>
              <a:t>: </a:t>
            </a:r>
            <a:r>
              <a:rPr lang="fr-FR" smtClean="0"/>
              <a:t>visualisation</a:t>
            </a:r>
            <a:endParaRPr lang="fr-FR" dirty="0"/>
          </a:p>
        </p:txBody>
      </p:sp>
      <p:sp>
        <p:nvSpPr>
          <p:cNvPr id="4" name="Espace réservé du contenu 3"/>
          <p:cNvSpPr>
            <a:spLocks noGrp="1"/>
          </p:cNvSpPr>
          <p:nvPr>
            <p:ph idx="1"/>
          </p:nvPr>
        </p:nvSpPr>
        <p:spPr>
          <a:xfrm>
            <a:off x="551544" y="1845734"/>
            <a:ext cx="4775200" cy="361810"/>
          </a:xfrm>
        </p:spPr>
        <p:txBody>
          <a:bodyPr>
            <a:normAutofit fontScale="92500" lnSpcReduction="20000"/>
          </a:bodyPr>
          <a:lstStyle/>
          <a:p>
            <a:pPr marL="0" indent="0">
              <a:lnSpc>
                <a:spcPct val="110000"/>
              </a:lnSpc>
              <a:buNone/>
            </a:pPr>
            <a:r>
              <a:rPr lang="fr-FR">
                <a:sym typeface="Wingdings" pitchFamily="2" charset="2"/>
              </a:rPr>
              <a:t> </a:t>
            </a:r>
            <a:r>
              <a:rPr lang="fr-FR" smtClean="0">
                <a:sym typeface="Wingdings" pitchFamily="2" charset="2"/>
              </a:rPr>
              <a:t>Customisation</a:t>
            </a:r>
            <a:r>
              <a:rPr lang="fr-FR" smtClean="0"/>
              <a:t>: </a:t>
            </a:r>
            <a:r>
              <a:rPr lang="fr-FR" dirty="0" err="1">
                <a:solidFill>
                  <a:schemeClr val="accent2">
                    <a:lumMod val="75000"/>
                  </a:schemeClr>
                </a:solidFill>
              </a:rPr>
              <a:t>plot_composition</a:t>
            </a:r>
            <a:r>
              <a:rPr lang="fr-FR" dirty="0"/>
              <a:t> </a:t>
            </a:r>
            <a:r>
              <a:rPr lang="fr-FR" dirty="0" err="1"/>
              <a:t>function</a:t>
            </a:r>
            <a:r>
              <a:rPr lang="fr-FR" dirty="0"/>
              <a:t> :</a:t>
            </a:r>
          </a:p>
        </p:txBody>
      </p:sp>
      <p:sp>
        <p:nvSpPr>
          <p:cNvPr id="5" name="Espace réservé du numéro de diapositive 4"/>
          <p:cNvSpPr>
            <a:spLocks noGrp="1"/>
          </p:cNvSpPr>
          <p:nvPr>
            <p:ph type="sldNum" sz="quarter" idx="12"/>
          </p:nvPr>
        </p:nvSpPr>
        <p:spPr/>
        <p:txBody>
          <a:bodyPr/>
          <a:lstStyle/>
          <a:p>
            <a:fld id="{E664AC5F-3F38-4704-86B1-1827B55652FA}" type="slidenum">
              <a:rPr lang="fr-FR" smtClean="0"/>
              <a:pPr/>
              <a:t>22</a:t>
            </a:fld>
            <a:endParaRPr lang="fr-FR"/>
          </a:p>
        </p:txBody>
      </p:sp>
      <p:grpSp>
        <p:nvGrpSpPr>
          <p:cNvPr id="7" name="Groupe 6"/>
          <p:cNvGrpSpPr/>
          <p:nvPr/>
        </p:nvGrpSpPr>
        <p:grpSpPr>
          <a:xfrm>
            <a:off x="9972675" y="76200"/>
            <a:ext cx="2219325" cy="1191399"/>
            <a:chOff x="9972675" y="76200"/>
            <a:chExt cx="2219325" cy="1191399"/>
          </a:xfrm>
        </p:grpSpPr>
        <p:pic>
          <p:nvPicPr>
            <p:cNvPr id="8" name="Picture 3" descr="\\jj-1313-srvdata\user\mbernard\Downloads\GitHub-Mark\PNG\GitHub-Mark-120px-plus.png">
              <a:hlinkClick r:id="rId3"/>
            </p:cNvPr>
            <p:cNvPicPr>
              <a:picLocks noChangeAspect="1" noChangeArrowheads="1"/>
            </p:cNvPicPr>
            <p:nvPr/>
          </p:nvPicPr>
          <p:blipFill>
            <a:blip r:embed="rId4" cstate="print"/>
            <a:srcRect/>
            <a:stretch>
              <a:fillRect/>
            </a:stretch>
          </p:blipFill>
          <p:spPr bwMode="auto">
            <a:xfrm>
              <a:off x="10629899" y="76200"/>
              <a:ext cx="904875" cy="904875"/>
            </a:xfrm>
            <a:prstGeom prst="rect">
              <a:avLst/>
            </a:prstGeom>
            <a:noFill/>
          </p:spPr>
        </p:pic>
        <p:sp>
          <p:nvSpPr>
            <p:cNvPr id="9" name="ZoneTexte 8"/>
            <p:cNvSpPr txBox="1"/>
            <p:nvPr/>
          </p:nvSpPr>
          <p:spPr>
            <a:xfrm>
              <a:off x="9972675" y="990600"/>
              <a:ext cx="2219325" cy="276999"/>
            </a:xfrm>
            <a:prstGeom prst="rect">
              <a:avLst/>
            </a:prstGeom>
            <a:noFill/>
          </p:spPr>
          <p:txBody>
            <a:bodyPr wrap="square" rtlCol="0">
              <a:spAutoFit/>
            </a:bodyPr>
            <a:lstStyle/>
            <a:p>
              <a:r>
                <a:rPr lang="fr-FR" sz="1200" dirty="0" smtClean="0">
                  <a:solidFill>
                    <a:schemeClr val="tx1">
                      <a:lumMod val="75000"/>
                      <a:lumOff val="25000"/>
                    </a:schemeClr>
                  </a:solidFill>
                  <a:latin typeface="Courier New" pitchFamily="49" charset="0"/>
                  <a:cs typeface="Courier New" pitchFamily="49" charset="0"/>
                  <a:hlinkClick r:id="rId3"/>
                </a:rPr>
                <a:t>load-extra-functions.R</a:t>
              </a:r>
              <a:endParaRPr lang="fr-FR" sz="1200" dirty="0">
                <a:solidFill>
                  <a:schemeClr val="tx1">
                    <a:lumMod val="75000"/>
                    <a:lumOff val="25000"/>
                  </a:schemeClr>
                </a:solidFill>
              </a:endParaRPr>
            </a:p>
          </p:txBody>
        </p:sp>
      </p:grpSp>
      <p:pic>
        <p:nvPicPr>
          <p:cNvPr id="14" name="Image 13"/>
          <p:cNvPicPr>
            <a:picLocks noChangeAspect="1"/>
          </p:cNvPicPr>
          <p:nvPr/>
        </p:nvPicPr>
        <p:blipFill>
          <a:blip r:embed="rId5"/>
          <a:stretch>
            <a:fillRect/>
          </a:stretch>
        </p:blipFill>
        <p:spPr>
          <a:xfrm>
            <a:off x="6491053" y="2295116"/>
            <a:ext cx="5495925" cy="1533525"/>
          </a:xfrm>
          <a:prstGeom prst="rect">
            <a:avLst/>
          </a:prstGeom>
        </p:spPr>
      </p:pic>
      <p:pic>
        <p:nvPicPr>
          <p:cNvPr id="15" name="Image 14"/>
          <p:cNvPicPr>
            <a:picLocks noChangeAspect="1"/>
          </p:cNvPicPr>
          <p:nvPr/>
        </p:nvPicPr>
        <p:blipFill>
          <a:blip r:embed="rId6"/>
          <a:stretch>
            <a:fillRect/>
          </a:stretch>
        </p:blipFill>
        <p:spPr>
          <a:xfrm>
            <a:off x="6024328" y="4038099"/>
            <a:ext cx="5962650" cy="742950"/>
          </a:xfrm>
          <a:prstGeom prst="rect">
            <a:avLst/>
          </a:prstGeom>
        </p:spPr>
      </p:pic>
      <p:sp>
        <p:nvSpPr>
          <p:cNvPr id="16" name="ZoneTexte 15"/>
          <p:cNvSpPr txBox="1"/>
          <p:nvPr/>
        </p:nvSpPr>
        <p:spPr>
          <a:xfrm>
            <a:off x="856343" y="2396954"/>
            <a:ext cx="4140312" cy="338554"/>
          </a:xfrm>
          <a:prstGeom prst="rect">
            <a:avLst/>
          </a:prstGeom>
          <a:noFill/>
        </p:spPr>
        <p:txBody>
          <a:bodyPr wrap="square" tIns="0" bIns="0" rtlCol="0">
            <a:spAutoFit/>
          </a:bodyPr>
          <a:lstStyle/>
          <a:p>
            <a:pPr marL="358775" indent="-358775">
              <a:lnSpc>
                <a:spcPct val="110000"/>
              </a:lnSpc>
              <a:buClr>
                <a:schemeClr val="accent1"/>
              </a:buClr>
              <a:buFont typeface="Wingdings" pitchFamily="2" charset="2"/>
              <a:buChar char="§"/>
            </a:pPr>
            <a:r>
              <a:rPr lang="en-US" sz="2000" dirty="0" smtClean="0">
                <a:solidFill>
                  <a:schemeClr val="tx1">
                    <a:lumMod val="75000"/>
                    <a:lumOff val="25000"/>
                  </a:schemeClr>
                </a:solidFill>
              </a:rPr>
              <a:t>Works </a:t>
            </a:r>
            <a:r>
              <a:rPr lang="en-US" sz="2000" dirty="0">
                <a:solidFill>
                  <a:schemeClr val="tx1">
                    <a:lumMod val="75000"/>
                    <a:lumOff val="25000"/>
                  </a:schemeClr>
                </a:solidFill>
              </a:rPr>
              <a:t>with relative abundances</a:t>
            </a:r>
          </a:p>
        </p:txBody>
      </p:sp>
      <p:sp>
        <p:nvSpPr>
          <p:cNvPr id="17" name="ZoneTexte 16"/>
          <p:cNvSpPr txBox="1"/>
          <p:nvPr/>
        </p:nvSpPr>
        <p:spPr>
          <a:xfrm>
            <a:off x="856343" y="4247007"/>
            <a:ext cx="5289437" cy="338554"/>
          </a:xfrm>
          <a:prstGeom prst="rect">
            <a:avLst/>
          </a:prstGeom>
          <a:noFill/>
        </p:spPr>
        <p:txBody>
          <a:bodyPr wrap="square" tIns="0" bIns="0" rtlCol="0">
            <a:spAutoFit/>
          </a:bodyPr>
          <a:lstStyle/>
          <a:p>
            <a:pPr marL="0" lvl="1" indent="-274320">
              <a:lnSpc>
                <a:spcPct val="110000"/>
              </a:lnSpc>
              <a:spcBef>
                <a:spcPts val="1200"/>
              </a:spcBef>
              <a:spcAft>
                <a:spcPts val="200"/>
              </a:spcAft>
              <a:buClr>
                <a:schemeClr val="accent1"/>
              </a:buClr>
              <a:buSzPct val="100000"/>
              <a:buFont typeface="Wingdings" pitchFamily="2" charset="2"/>
              <a:buChar char="§"/>
            </a:pPr>
            <a:r>
              <a:rPr lang="en-US" sz="2000" dirty="0"/>
              <a:t> </a:t>
            </a:r>
            <a:r>
              <a:rPr lang="en-US" sz="2000" dirty="0">
                <a:solidFill>
                  <a:schemeClr val="accent3">
                    <a:lumMod val="75000"/>
                  </a:schemeClr>
                </a:solidFill>
              </a:rPr>
              <a:t>Aggregates </a:t>
            </a:r>
            <a:r>
              <a:rPr lang="en-US" sz="2000" dirty="0" smtClean="0">
                <a:solidFill>
                  <a:schemeClr val="accent3">
                    <a:lumMod val="75000"/>
                  </a:schemeClr>
                </a:solidFill>
              </a:rPr>
              <a:t>OTUs </a:t>
            </a:r>
            <a:r>
              <a:rPr lang="en-US" sz="2000" dirty="0">
                <a:solidFill>
                  <a:schemeClr val="tx1">
                    <a:lumMod val="75000"/>
                    <a:lumOff val="25000"/>
                  </a:schemeClr>
                </a:solidFill>
              </a:rPr>
              <a:t>at another taxonomic level</a:t>
            </a:r>
          </a:p>
        </p:txBody>
      </p:sp>
      <p:sp>
        <p:nvSpPr>
          <p:cNvPr id="18" name="ZoneTexte 17"/>
          <p:cNvSpPr txBox="1"/>
          <p:nvPr/>
        </p:nvSpPr>
        <p:spPr>
          <a:xfrm>
            <a:off x="856343" y="5295072"/>
            <a:ext cx="4284208" cy="321627"/>
          </a:xfrm>
          <a:prstGeom prst="rect">
            <a:avLst/>
          </a:prstGeom>
          <a:noFill/>
        </p:spPr>
        <p:txBody>
          <a:bodyPr wrap="square" tIns="0" bIns="0" rtlCol="0">
            <a:spAutoFit/>
          </a:bodyPr>
          <a:lstStyle/>
          <a:p>
            <a:pPr marL="0" lvl="1" indent="-274320">
              <a:lnSpc>
                <a:spcPct val="110000"/>
              </a:lnSpc>
              <a:spcBef>
                <a:spcPts val="1200"/>
              </a:spcBef>
              <a:spcAft>
                <a:spcPts val="200"/>
              </a:spcAft>
              <a:buClr>
                <a:schemeClr val="accent1"/>
              </a:buClr>
              <a:buSzPct val="100000"/>
              <a:buFont typeface="Wingdings" pitchFamily="2" charset="2"/>
              <a:buChar char="§"/>
            </a:pPr>
            <a:r>
              <a:rPr lang="en-US" sz="2000" dirty="0">
                <a:solidFill>
                  <a:schemeClr val="tx1">
                    <a:lumMod val="75000"/>
                    <a:lumOff val="25000"/>
                  </a:schemeClr>
                </a:solidFill>
              </a:rPr>
              <a:t> Shows</a:t>
            </a:r>
            <a:r>
              <a:rPr lang="en-US" sz="2000" dirty="0"/>
              <a:t> </a:t>
            </a:r>
            <a:r>
              <a:rPr lang="en-US" sz="2000" dirty="0">
                <a:solidFill>
                  <a:schemeClr val="accent3">
                    <a:lumMod val="75000"/>
                  </a:schemeClr>
                </a:solidFill>
              </a:rPr>
              <a:t>only a given number </a:t>
            </a:r>
            <a:r>
              <a:rPr lang="en-US" sz="2000" dirty="0">
                <a:solidFill>
                  <a:schemeClr val="tx1">
                    <a:lumMod val="75000"/>
                    <a:lumOff val="25000"/>
                  </a:schemeClr>
                </a:solidFill>
              </a:rPr>
              <a:t>of </a:t>
            </a:r>
            <a:r>
              <a:rPr lang="en-US" sz="2000" dirty="0" smtClean="0">
                <a:solidFill>
                  <a:schemeClr val="tx1">
                    <a:lumMod val="75000"/>
                    <a:lumOff val="25000"/>
                  </a:schemeClr>
                </a:solidFill>
              </a:rPr>
              <a:t>OTUs</a:t>
            </a:r>
            <a:endParaRPr lang="en-US" sz="2000" dirty="0">
              <a:solidFill>
                <a:schemeClr val="tx1">
                  <a:lumMod val="75000"/>
                  <a:lumOff val="25000"/>
                </a:schemeClr>
              </a:solidFill>
            </a:endParaRPr>
          </a:p>
        </p:txBody>
      </p:sp>
      <p:sp>
        <p:nvSpPr>
          <p:cNvPr id="19" name="ZoneTexte 18"/>
          <p:cNvSpPr txBox="1"/>
          <p:nvPr/>
        </p:nvSpPr>
        <p:spPr>
          <a:xfrm>
            <a:off x="856343" y="2907991"/>
            <a:ext cx="5392284" cy="307777"/>
          </a:xfrm>
          <a:prstGeom prst="rect">
            <a:avLst/>
          </a:prstGeom>
          <a:noFill/>
        </p:spPr>
        <p:txBody>
          <a:bodyPr wrap="square" tIns="0" bIns="0" rtlCol="0">
            <a:spAutoFit/>
          </a:bodyPr>
          <a:lstStyle/>
          <a:p>
            <a:pPr marL="285750" indent="-285750">
              <a:buClr>
                <a:schemeClr val="accent1"/>
              </a:buClr>
              <a:buFont typeface="Wingdings" panose="05000000000000000000" pitchFamily="2" charset="2"/>
              <a:buChar char="§"/>
            </a:pPr>
            <a:r>
              <a:rPr lang="en-US" sz="2000" dirty="0"/>
              <a:t> </a:t>
            </a:r>
            <a:r>
              <a:rPr lang="en-US" sz="2000" dirty="0">
                <a:solidFill>
                  <a:schemeClr val="accent3">
                    <a:lumMod val="75000"/>
                  </a:schemeClr>
                </a:solidFill>
              </a:rPr>
              <a:t>Subsets </a:t>
            </a:r>
            <a:r>
              <a:rPr lang="en-US" sz="2000" dirty="0" smtClean="0">
                <a:solidFill>
                  <a:schemeClr val="accent3">
                    <a:lumMod val="75000"/>
                  </a:schemeClr>
                </a:solidFill>
              </a:rPr>
              <a:t>OTUs </a:t>
            </a:r>
            <a:r>
              <a:rPr lang="en-US" sz="2000" dirty="0">
                <a:solidFill>
                  <a:schemeClr val="tx1">
                    <a:lumMod val="75000"/>
                    <a:lumOff val="25000"/>
                  </a:schemeClr>
                </a:solidFill>
              </a:rPr>
              <a:t>at a given taxonomic level</a:t>
            </a:r>
          </a:p>
        </p:txBody>
      </p:sp>
      <p:pic>
        <p:nvPicPr>
          <p:cNvPr id="20" name="Image 19"/>
          <p:cNvPicPr>
            <a:picLocks noChangeAspect="1"/>
          </p:cNvPicPr>
          <p:nvPr/>
        </p:nvPicPr>
        <p:blipFill>
          <a:blip r:embed="rId7"/>
          <a:stretch>
            <a:fillRect/>
          </a:stretch>
        </p:blipFill>
        <p:spPr>
          <a:xfrm>
            <a:off x="8700853" y="5022497"/>
            <a:ext cx="3286125" cy="866775"/>
          </a:xfrm>
          <a:prstGeom prst="rect">
            <a:avLst/>
          </a:prstGeom>
        </p:spPr>
      </p:pic>
    </p:spTree>
    <p:extLst>
      <p:ext uri="{BB962C8B-B14F-4D97-AF65-F5344CB8AC3E}">
        <p14:creationId xmlns:p14="http://schemas.microsoft.com/office/powerpoint/2010/main" val="7718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solidFill>
                  <a:schemeClr val="accent6"/>
                </a:solidFill>
              </a:rPr>
              <a:t>Exercise</a:t>
            </a:r>
            <a:r>
              <a:rPr lang="fr-FR" dirty="0" smtClean="0">
                <a:solidFill>
                  <a:schemeClr val="accent6"/>
                </a:solidFill>
              </a:rPr>
              <a:t> </a:t>
            </a:r>
            <a:r>
              <a:rPr lang="fr-FR" dirty="0">
                <a:solidFill>
                  <a:schemeClr val="accent6"/>
                </a:solidFill>
              </a:rPr>
              <a:t>A-4</a:t>
            </a: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23</a:t>
            </a:fld>
            <a:endParaRPr lang="fr-FR"/>
          </a:p>
        </p:txBody>
      </p:sp>
      <p:sp>
        <p:nvSpPr>
          <p:cNvPr id="7" name="Espace réservé du contenu 6"/>
          <p:cNvSpPr>
            <a:spLocks noGrp="1"/>
          </p:cNvSpPr>
          <p:nvPr>
            <p:ph sz="half" idx="1"/>
          </p:nvPr>
        </p:nvSpPr>
        <p:spPr/>
        <p:txBody>
          <a:bodyPr anchor="ctr"/>
          <a:lstStyle/>
          <a:p>
            <a:pPr marL="358775" indent="0">
              <a:spcAft>
                <a:spcPts val="400"/>
              </a:spcAft>
              <a:buClrTx/>
              <a:buNone/>
            </a:pPr>
            <a:r>
              <a:rPr lang="fr-FR" dirty="0" smtClean="0">
                <a:solidFill>
                  <a:schemeClr val="accent1">
                    <a:lumMod val="50000"/>
                  </a:schemeClr>
                </a:solidFill>
              </a:rPr>
              <a:t>Look at the « Composition plot » tab</a:t>
            </a:r>
          </a:p>
          <a:p>
            <a:pPr marL="358775" indent="0">
              <a:spcAft>
                <a:spcPts val="400"/>
              </a:spcAft>
              <a:buClrTx/>
              <a:buNone/>
            </a:pPr>
            <a:r>
              <a:rPr lang="fr-FR" dirty="0" err="1" smtClean="0">
                <a:solidFill>
                  <a:schemeClr val="accent1">
                    <a:lumMod val="50000"/>
                  </a:schemeClr>
                </a:solidFill>
              </a:rPr>
              <a:t>Based</a:t>
            </a:r>
            <a:r>
              <a:rPr lang="fr-FR" dirty="0" smtClean="0">
                <a:solidFill>
                  <a:schemeClr val="accent1">
                    <a:lumMod val="50000"/>
                  </a:schemeClr>
                </a:solidFill>
              </a:rPr>
              <a:t> </a:t>
            </a:r>
            <a:r>
              <a:rPr lang="fr-FR" dirty="0">
                <a:solidFill>
                  <a:schemeClr val="accent1">
                    <a:lumMod val="50000"/>
                  </a:schemeClr>
                </a:solidFill>
              </a:rPr>
              <a:t>on </a:t>
            </a:r>
            <a:r>
              <a:rPr lang="fr-FR" dirty="0" err="1">
                <a:solidFill>
                  <a:schemeClr val="accent1">
                    <a:lumMod val="50000"/>
                  </a:schemeClr>
                </a:solidFill>
              </a:rPr>
              <a:t>these</a:t>
            </a:r>
            <a:r>
              <a:rPr lang="fr-FR" dirty="0">
                <a:solidFill>
                  <a:schemeClr val="accent1">
                    <a:lumMod val="50000"/>
                  </a:schemeClr>
                </a:solidFill>
              </a:rPr>
              <a:t> </a:t>
            </a:r>
            <a:r>
              <a:rPr lang="fr-FR" dirty="0" err="1">
                <a:solidFill>
                  <a:schemeClr val="accent1">
                    <a:lumMod val="50000"/>
                  </a:schemeClr>
                </a:solidFill>
              </a:rPr>
              <a:t>results</a:t>
            </a:r>
            <a:r>
              <a:rPr lang="fr-FR" dirty="0">
                <a:solidFill>
                  <a:schemeClr val="accent1">
                    <a:lumMod val="50000"/>
                  </a:schemeClr>
                </a:solidFill>
              </a:rPr>
              <a:t> </a:t>
            </a:r>
            <a:r>
              <a:rPr lang="fr-FR" dirty="0" err="1">
                <a:solidFill>
                  <a:schemeClr val="accent1">
                    <a:lumMod val="50000"/>
                  </a:schemeClr>
                </a:solidFill>
              </a:rPr>
              <a:t>what</a:t>
            </a:r>
            <a:r>
              <a:rPr lang="fr-FR" dirty="0">
                <a:solidFill>
                  <a:schemeClr val="accent1">
                    <a:lumMod val="50000"/>
                  </a:schemeClr>
                </a:solidFill>
              </a:rPr>
              <a:t> </a:t>
            </a:r>
            <a:r>
              <a:rPr lang="fr-FR" dirty="0" err="1">
                <a:solidFill>
                  <a:schemeClr val="accent1">
                    <a:lumMod val="50000"/>
                  </a:schemeClr>
                </a:solidFill>
              </a:rPr>
              <a:t>would</a:t>
            </a:r>
            <a:r>
              <a:rPr lang="fr-FR" dirty="0">
                <a:solidFill>
                  <a:schemeClr val="accent1">
                    <a:lumMod val="50000"/>
                  </a:schemeClr>
                </a:solidFill>
              </a:rPr>
              <a:t> </a:t>
            </a:r>
            <a:r>
              <a:rPr lang="fr-FR" dirty="0" err="1">
                <a:solidFill>
                  <a:schemeClr val="accent1">
                    <a:lumMod val="50000"/>
                  </a:schemeClr>
                </a:solidFill>
              </a:rPr>
              <a:t>be</a:t>
            </a:r>
            <a:r>
              <a:rPr lang="fr-FR" dirty="0">
                <a:solidFill>
                  <a:schemeClr val="accent1">
                    <a:lumMod val="50000"/>
                  </a:schemeClr>
                </a:solidFill>
              </a:rPr>
              <a:t> </a:t>
            </a:r>
            <a:r>
              <a:rPr lang="fr-FR" dirty="0" err="1">
                <a:solidFill>
                  <a:schemeClr val="accent1">
                    <a:lumMod val="50000"/>
                  </a:schemeClr>
                </a:solidFill>
              </a:rPr>
              <a:t>interesting</a:t>
            </a:r>
            <a:r>
              <a:rPr lang="fr-FR" dirty="0">
                <a:solidFill>
                  <a:schemeClr val="accent1">
                    <a:lumMod val="50000"/>
                  </a:schemeClr>
                </a:solidFill>
              </a:rPr>
              <a:t> to look </a:t>
            </a:r>
            <a:r>
              <a:rPr lang="fr-FR" dirty="0" err="1">
                <a:solidFill>
                  <a:schemeClr val="accent1">
                    <a:lumMod val="50000"/>
                  </a:schemeClr>
                </a:solidFill>
              </a:rPr>
              <a:t>into</a:t>
            </a:r>
            <a:r>
              <a:rPr lang="fr-FR" dirty="0">
                <a:solidFill>
                  <a:schemeClr val="accent1">
                    <a:lumMod val="50000"/>
                  </a:schemeClr>
                </a:solidFill>
              </a:rPr>
              <a:t> ?</a:t>
            </a:r>
          </a:p>
          <a:p>
            <a:pPr marL="0" indent="0">
              <a:spcAft>
                <a:spcPts val="400"/>
              </a:spcAft>
              <a:buClrTx/>
              <a:buNone/>
            </a:pPr>
            <a:endParaRPr lang="fr-FR" dirty="0">
              <a:solidFill>
                <a:schemeClr val="accent1">
                  <a:lumMod val="50000"/>
                </a:schemeClr>
              </a:solidFill>
            </a:endParaRPr>
          </a:p>
          <a:p>
            <a:pPr marL="358775" indent="-358775">
              <a:spcAft>
                <a:spcPts val="400"/>
              </a:spcAft>
              <a:buClrTx/>
              <a:buFont typeface="Wingdings" panose="05000000000000000000" pitchFamily="2" charset="2"/>
              <a:buChar char="è"/>
            </a:pPr>
            <a:r>
              <a:rPr lang="fr-FR" dirty="0">
                <a:solidFill>
                  <a:schemeClr val="accent1">
                    <a:lumMod val="50000"/>
                  </a:schemeClr>
                </a:solidFill>
                <a:sym typeface="Wingdings" panose="05000000000000000000" pitchFamily="2" charset="2"/>
              </a:rPr>
              <a:t>What are the composition of the 9 </a:t>
            </a:r>
            <a:r>
              <a:rPr lang="fr-FR" dirty="0" err="1">
                <a:solidFill>
                  <a:schemeClr val="accent1">
                    <a:lumMod val="50000"/>
                  </a:schemeClr>
                </a:solidFill>
                <a:sym typeface="Wingdings" panose="05000000000000000000" pitchFamily="2" charset="2"/>
              </a:rPr>
              <a:t>most</a:t>
            </a:r>
            <a:r>
              <a:rPr lang="fr-FR" dirty="0">
                <a:solidFill>
                  <a:schemeClr val="accent1">
                    <a:lumMod val="50000"/>
                  </a:schemeClr>
                </a:solidFill>
                <a:sym typeface="Wingdings" panose="05000000000000000000" pitchFamily="2" charset="2"/>
              </a:rPr>
              <a:t> </a:t>
            </a:r>
            <a:r>
              <a:rPr lang="fr-FR" dirty="0" err="1">
                <a:solidFill>
                  <a:schemeClr val="accent1">
                    <a:lumMod val="50000"/>
                  </a:schemeClr>
                </a:solidFill>
                <a:sym typeface="Wingdings" panose="05000000000000000000" pitchFamily="2" charset="2"/>
              </a:rPr>
              <a:t>abundant</a:t>
            </a:r>
            <a:r>
              <a:rPr lang="fr-FR" dirty="0">
                <a:solidFill>
                  <a:schemeClr val="accent1">
                    <a:lumMod val="50000"/>
                  </a:schemeClr>
                </a:solidFill>
                <a:sym typeface="Wingdings" panose="05000000000000000000" pitchFamily="2" charset="2"/>
              </a:rPr>
              <a:t> </a:t>
            </a:r>
            <a:r>
              <a:rPr lang="fr-FR" dirty="0" err="1">
                <a:solidFill>
                  <a:schemeClr val="accent1">
                    <a:lumMod val="50000"/>
                  </a:schemeClr>
                </a:solidFill>
                <a:sym typeface="Wingdings" panose="05000000000000000000" pitchFamily="2" charset="2"/>
              </a:rPr>
              <a:t>Families</a:t>
            </a:r>
            <a:r>
              <a:rPr lang="fr-FR" dirty="0">
                <a:solidFill>
                  <a:schemeClr val="accent1">
                    <a:lumMod val="50000"/>
                  </a:schemeClr>
                </a:solidFill>
                <a:sym typeface="Wingdings" panose="05000000000000000000" pitchFamily="2" charset="2"/>
              </a:rPr>
              <a:t> of </a:t>
            </a:r>
            <a:r>
              <a:rPr lang="fr-FR" dirty="0" err="1">
                <a:solidFill>
                  <a:schemeClr val="accent1">
                    <a:lumMod val="50000"/>
                  </a:schemeClr>
                </a:solidFill>
                <a:sym typeface="Wingdings" panose="05000000000000000000" pitchFamily="2" charset="2"/>
              </a:rPr>
              <a:t>Firmicutes</a:t>
            </a:r>
            <a:r>
              <a:rPr lang="fr-FR" dirty="0">
                <a:solidFill>
                  <a:schemeClr val="accent1">
                    <a:lumMod val="50000"/>
                  </a:schemeClr>
                </a:solidFill>
                <a:sym typeface="Wingdings" panose="05000000000000000000" pitchFamily="2" charset="2"/>
              </a:rPr>
              <a:t> ?</a:t>
            </a:r>
          </a:p>
          <a:p>
            <a:pPr marL="358775" indent="-358775">
              <a:spcAft>
                <a:spcPts val="400"/>
              </a:spcAft>
              <a:buClrTx/>
              <a:buFont typeface="Wingdings" panose="05000000000000000000" pitchFamily="2" charset="2"/>
              <a:buChar char="è"/>
            </a:pPr>
            <a:r>
              <a:rPr lang="fr-FR" dirty="0">
                <a:solidFill>
                  <a:schemeClr val="accent1">
                    <a:lumMod val="50000"/>
                  </a:schemeClr>
                </a:solidFill>
                <a:sym typeface="Wingdings" panose="05000000000000000000" pitchFamily="2" charset="2"/>
              </a:rPr>
              <a:t>What are the composition of the 9 </a:t>
            </a:r>
            <a:r>
              <a:rPr lang="fr-FR" dirty="0" err="1">
                <a:solidFill>
                  <a:schemeClr val="accent1">
                    <a:lumMod val="50000"/>
                  </a:schemeClr>
                </a:solidFill>
                <a:sym typeface="Wingdings" panose="05000000000000000000" pitchFamily="2" charset="2"/>
              </a:rPr>
              <a:t>most</a:t>
            </a:r>
            <a:r>
              <a:rPr lang="fr-FR" dirty="0">
                <a:solidFill>
                  <a:schemeClr val="accent1">
                    <a:lumMod val="50000"/>
                  </a:schemeClr>
                </a:solidFill>
                <a:sym typeface="Wingdings" panose="05000000000000000000" pitchFamily="2" charset="2"/>
              </a:rPr>
              <a:t> </a:t>
            </a:r>
            <a:r>
              <a:rPr lang="fr-FR" dirty="0" err="1">
                <a:solidFill>
                  <a:schemeClr val="accent1">
                    <a:lumMod val="50000"/>
                  </a:schemeClr>
                </a:solidFill>
                <a:sym typeface="Wingdings" panose="05000000000000000000" pitchFamily="2" charset="2"/>
              </a:rPr>
              <a:t>abundant</a:t>
            </a:r>
            <a:r>
              <a:rPr lang="fr-FR" dirty="0">
                <a:solidFill>
                  <a:schemeClr val="accent1">
                    <a:lumMod val="50000"/>
                  </a:schemeClr>
                </a:solidFill>
                <a:sym typeface="Wingdings" panose="05000000000000000000" pitchFamily="2" charset="2"/>
              </a:rPr>
              <a:t> </a:t>
            </a:r>
            <a:r>
              <a:rPr lang="fr-FR" dirty="0" err="1">
                <a:solidFill>
                  <a:schemeClr val="accent1">
                    <a:lumMod val="50000"/>
                  </a:schemeClr>
                </a:solidFill>
                <a:sym typeface="Wingdings" panose="05000000000000000000" pitchFamily="2" charset="2"/>
              </a:rPr>
              <a:t>Families</a:t>
            </a:r>
            <a:r>
              <a:rPr lang="fr-FR" dirty="0">
                <a:solidFill>
                  <a:schemeClr val="accent1">
                    <a:lumMod val="50000"/>
                  </a:schemeClr>
                </a:solidFill>
                <a:sym typeface="Wingdings" panose="05000000000000000000" pitchFamily="2" charset="2"/>
              </a:rPr>
              <a:t> of </a:t>
            </a:r>
            <a:r>
              <a:rPr lang="fr-FR" dirty="0" err="1">
                <a:solidFill>
                  <a:schemeClr val="accent1">
                    <a:lumMod val="50000"/>
                  </a:schemeClr>
                </a:solidFill>
                <a:sym typeface="Wingdings" panose="05000000000000000000" pitchFamily="2" charset="2"/>
              </a:rPr>
              <a:t>Proteobacteria</a:t>
            </a:r>
            <a:r>
              <a:rPr lang="fr-FR" dirty="0">
                <a:solidFill>
                  <a:schemeClr val="accent1">
                    <a:lumMod val="50000"/>
                  </a:schemeClr>
                </a:solidFill>
                <a:sym typeface="Wingdings" panose="05000000000000000000" pitchFamily="2" charset="2"/>
              </a:rPr>
              <a:t> </a:t>
            </a:r>
            <a:r>
              <a:rPr lang="fr-FR" dirty="0" smtClean="0">
                <a:solidFill>
                  <a:schemeClr val="accent1">
                    <a:lumMod val="50000"/>
                  </a:schemeClr>
                </a:solidFill>
                <a:sym typeface="Wingdings" panose="05000000000000000000" pitchFamily="2" charset="2"/>
              </a:rPr>
              <a:t>?</a:t>
            </a:r>
            <a:endParaRPr lang="fr-FR" dirty="0">
              <a:solidFill>
                <a:schemeClr val="accent1">
                  <a:lumMod val="50000"/>
                </a:schemeClr>
              </a:solidFill>
              <a:sym typeface="Wingdings" panose="05000000000000000000" pitchFamily="2" charset="2"/>
            </a:endParaRPr>
          </a:p>
        </p:txBody>
      </p:sp>
      <p:pic>
        <p:nvPicPr>
          <p:cNvPr id="8" name="Espace réservé du contenu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4245" y="1846800"/>
            <a:ext cx="5976001" cy="4780800"/>
          </a:xfrm>
          <a:prstGeom prst="rect">
            <a:avLst/>
          </a:prstGeom>
        </p:spPr>
      </p:pic>
      <p:pic>
        <p:nvPicPr>
          <p:cNvPr id="9" name="Image 8"/>
          <p:cNvPicPr>
            <a:picLocks noChangeAspect="1"/>
          </p:cNvPicPr>
          <p:nvPr/>
        </p:nvPicPr>
        <p:blipFill rotWithShape="1">
          <a:blip r:embed="rId4"/>
          <a:srcRect r="20293"/>
          <a:stretch/>
        </p:blipFill>
        <p:spPr>
          <a:xfrm>
            <a:off x="6034245" y="772907"/>
            <a:ext cx="5974930" cy="1085850"/>
          </a:xfrm>
          <a:prstGeom prst="rect">
            <a:avLst/>
          </a:prstGeom>
        </p:spPr>
      </p:pic>
    </p:spTree>
    <p:extLst>
      <p:ext uri="{BB962C8B-B14F-4D97-AF65-F5344CB8AC3E}">
        <p14:creationId xmlns:p14="http://schemas.microsoft.com/office/powerpoint/2010/main" val="221773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solidFill>
                  <a:schemeClr val="accent6"/>
                </a:solidFill>
              </a:rPr>
              <a:t>Exercise</a:t>
            </a:r>
            <a:r>
              <a:rPr lang="fr-FR" dirty="0" smtClean="0">
                <a:solidFill>
                  <a:schemeClr val="accent6"/>
                </a:solidFill>
              </a:rPr>
              <a:t> </a:t>
            </a:r>
            <a:r>
              <a:rPr lang="fr-FR" dirty="0">
                <a:solidFill>
                  <a:schemeClr val="accent6"/>
                </a:solidFill>
              </a:rPr>
              <a:t>A-4</a:t>
            </a:r>
          </a:p>
        </p:txBody>
      </p:sp>
      <p:sp>
        <p:nvSpPr>
          <p:cNvPr id="3" name="Espace réservé du texte 2"/>
          <p:cNvSpPr>
            <a:spLocks noGrp="1"/>
          </p:cNvSpPr>
          <p:nvPr>
            <p:ph type="body" idx="1"/>
          </p:nvPr>
        </p:nvSpPr>
        <p:spPr>
          <a:xfrm>
            <a:off x="1097280" y="1819790"/>
            <a:ext cx="10058400" cy="736282"/>
          </a:xfrm>
        </p:spPr>
        <p:txBody>
          <a:bodyPr/>
          <a:lstStyle/>
          <a:p>
            <a:r>
              <a:rPr lang="fr-FR" dirty="0">
                <a:solidFill>
                  <a:schemeClr val="accent1">
                    <a:lumMod val="50000"/>
                  </a:schemeClr>
                </a:solidFill>
                <a:sym typeface="Wingdings" panose="05000000000000000000" pitchFamily="2" charset="2"/>
              </a:rPr>
              <a:t>the </a:t>
            </a:r>
            <a:r>
              <a:rPr lang="fr-FR" dirty="0" smtClean="0">
                <a:solidFill>
                  <a:schemeClr val="accent1">
                    <a:lumMod val="50000"/>
                  </a:schemeClr>
                </a:solidFill>
                <a:sym typeface="Wingdings" panose="05000000000000000000" pitchFamily="2" charset="2"/>
              </a:rPr>
              <a:t>9 </a:t>
            </a:r>
            <a:r>
              <a:rPr lang="fr-FR" dirty="0" err="1">
                <a:solidFill>
                  <a:schemeClr val="accent1">
                    <a:lumMod val="50000"/>
                  </a:schemeClr>
                </a:solidFill>
                <a:sym typeface="Wingdings" panose="05000000000000000000" pitchFamily="2" charset="2"/>
              </a:rPr>
              <a:t>most</a:t>
            </a:r>
            <a:r>
              <a:rPr lang="fr-FR" dirty="0">
                <a:solidFill>
                  <a:schemeClr val="accent1">
                    <a:lumMod val="50000"/>
                  </a:schemeClr>
                </a:solidFill>
                <a:sym typeface="Wingdings" panose="05000000000000000000" pitchFamily="2" charset="2"/>
              </a:rPr>
              <a:t> </a:t>
            </a:r>
            <a:r>
              <a:rPr lang="fr-FR" dirty="0" err="1" smtClean="0">
                <a:solidFill>
                  <a:schemeClr val="accent1">
                    <a:lumMod val="50000"/>
                  </a:schemeClr>
                </a:solidFill>
                <a:sym typeface="Wingdings" panose="05000000000000000000" pitchFamily="2" charset="2"/>
              </a:rPr>
              <a:t>abundanT</a:t>
            </a:r>
            <a:r>
              <a:rPr lang="fr-FR" dirty="0" smtClean="0">
                <a:solidFill>
                  <a:schemeClr val="accent1">
                    <a:lumMod val="50000"/>
                  </a:schemeClr>
                </a:solidFill>
                <a:sym typeface="Wingdings" panose="05000000000000000000" pitchFamily="2" charset="2"/>
              </a:rPr>
              <a:t> </a:t>
            </a:r>
            <a:r>
              <a:rPr lang="fr-FR" dirty="0" err="1">
                <a:solidFill>
                  <a:schemeClr val="accent1">
                    <a:lumMod val="50000"/>
                  </a:schemeClr>
                </a:solidFill>
                <a:sym typeface="Wingdings" panose="05000000000000000000" pitchFamily="2" charset="2"/>
              </a:rPr>
              <a:t>Families</a:t>
            </a:r>
            <a:r>
              <a:rPr lang="fr-FR" dirty="0">
                <a:solidFill>
                  <a:schemeClr val="accent1">
                    <a:lumMod val="50000"/>
                  </a:schemeClr>
                </a:solidFill>
                <a:sym typeface="Wingdings" panose="05000000000000000000" pitchFamily="2" charset="2"/>
              </a:rPr>
              <a:t> of </a:t>
            </a:r>
            <a:r>
              <a:rPr lang="fr-FR" dirty="0" err="1">
                <a:solidFill>
                  <a:schemeClr val="accent1">
                    <a:lumMod val="50000"/>
                  </a:schemeClr>
                </a:solidFill>
                <a:sym typeface="Wingdings" panose="05000000000000000000" pitchFamily="2" charset="2"/>
              </a:rPr>
              <a:t>Firmicutes</a:t>
            </a:r>
            <a:r>
              <a:rPr lang="fr-FR" dirty="0">
                <a:solidFill>
                  <a:schemeClr val="accent1">
                    <a:lumMod val="50000"/>
                  </a:schemeClr>
                </a:solidFill>
                <a:sym typeface="Wingdings" panose="05000000000000000000" pitchFamily="2" charset="2"/>
              </a:rPr>
              <a:t> </a:t>
            </a: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24</a:t>
            </a:fld>
            <a:endParaRPr lang="fr-FR"/>
          </a:p>
        </p:txBody>
      </p:sp>
      <p:pic>
        <p:nvPicPr>
          <p:cNvPr id="12" name="Espace réservé du contenu 11"/>
          <p:cNvPicPr>
            <a:picLocks noGrp="1" noChangeAspect="1"/>
          </p:cNvPicPr>
          <p:nvPr>
            <p:ph sz="half" idx="2"/>
          </p:nvPr>
        </p:nvPicPr>
        <p:blipFill>
          <a:blip r:embed="rId3"/>
          <a:stretch>
            <a:fillRect/>
          </a:stretch>
        </p:blipFill>
        <p:spPr>
          <a:xfrm>
            <a:off x="578936" y="3041526"/>
            <a:ext cx="5755342" cy="2864286"/>
          </a:xfrm>
          <a:prstGeom prst="rect">
            <a:avLst/>
          </a:prstGeom>
        </p:spPr>
      </p:pic>
      <p:pic>
        <p:nvPicPr>
          <p:cNvPr id="5" name="Image 4"/>
          <p:cNvPicPr>
            <a:picLocks noChangeAspect="1"/>
          </p:cNvPicPr>
          <p:nvPr/>
        </p:nvPicPr>
        <p:blipFill>
          <a:blip r:embed="rId4"/>
          <a:stretch>
            <a:fillRect/>
          </a:stretch>
        </p:blipFill>
        <p:spPr>
          <a:xfrm>
            <a:off x="6721574" y="2053769"/>
            <a:ext cx="5196106" cy="3928518"/>
          </a:xfrm>
          <a:prstGeom prst="rect">
            <a:avLst/>
          </a:prstGeom>
        </p:spPr>
      </p:pic>
    </p:spTree>
    <p:extLst>
      <p:ext uri="{BB962C8B-B14F-4D97-AF65-F5344CB8AC3E}">
        <p14:creationId xmlns:p14="http://schemas.microsoft.com/office/powerpoint/2010/main" val="289459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solidFill>
                  <a:schemeClr val="accent6"/>
                </a:solidFill>
              </a:rPr>
              <a:t>Exercise</a:t>
            </a:r>
            <a:r>
              <a:rPr lang="fr-FR" dirty="0" smtClean="0">
                <a:solidFill>
                  <a:schemeClr val="accent6"/>
                </a:solidFill>
              </a:rPr>
              <a:t> </a:t>
            </a:r>
            <a:r>
              <a:rPr lang="fr-FR" dirty="0">
                <a:solidFill>
                  <a:schemeClr val="accent6"/>
                </a:solidFill>
              </a:rPr>
              <a:t>A-4</a:t>
            </a: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25</a:t>
            </a:fld>
            <a:endParaRPr lang="fr-FR"/>
          </a:p>
        </p:txBody>
      </p:sp>
      <p:pic>
        <p:nvPicPr>
          <p:cNvPr id="11" name="Espace réservé du contenu 14"/>
          <p:cNvPicPr>
            <a:picLocks noGrp="1" noChangeAspect="1"/>
          </p:cNvPicPr>
          <p:nvPr>
            <p:ph sz="half" idx="2"/>
          </p:nvPr>
        </p:nvPicPr>
        <p:blipFill>
          <a:blip r:embed="rId3"/>
          <a:stretch>
            <a:fillRect/>
          </a:stretch>
        </p:blipFill>
        <p:spPr>
          <a:xfrm>
            <a:off x="596123" y="3041130"/>
            <a:ext cx="5749111" cy="2865600"/>
          </a:xfrm>
          <a:prstGeom prst="rect">
            <a:avLst/>
          </a:prstGeom>
        </p:spPr>
      </p:pic>
      <p:sp>
        <p:nvSpPr>
          <p:cNvPr id="8" name="Espace réservé du texte 2"/>
          <p:cNvSpPr>
            <a:spLocks noGrp="1"/>
          </p:cNvSpPr>
          <p:nvPr>
            <p:ph type="body" idx="1"/>
          </p:nvPr>
        </p:nvSpPr>
        <p:spPr>
          <a:xfrm>
            <a:off x="1097280" y="1819790"/>
            <a:ext cx="10058400" cy="736282"/>
          </a:xfrm>
        </p:spPr>
        <p:txBody>
          <a:bodyPr/>
          <a:lstStyle/>
          <a:p>
            <a:r>
              <a:rPr lang="fr-FR" dirty="0">
                <a:solidFill>
                  <a:schemeClr val="accent1">
                    <a:lumMod val="50000"/>
                  </a:schemeClr>
                </a:solidFill>
                <a:sym typeface="Wingdings" panose="05000000000000000000" pitchFamily="2" charset="2"/>
              </a:rPr>
              <a:t>the </a:t>
            </a:r>
            <a:r>
              <a:rPr lang="fr-FR" dirty="0" smtClean="0">
                <a:solidFill>
                  <a:schemeClr val="accent1">
                    <a:lumMod val="50000"/>
                  </a:schemeClr>
                </a:solidFill>
                <a:sym typeface="Wingdings" panose="05000000000000000000" pitchFamily="2" charset="2"/>
              </a:rPr>
              <a:t>9 </a:t>
            </a:r>
            <a:r>
              <a:rPr lang="fr-FR" dirty="0" err="1">
                <a:solidFill>
                  <a:schemeClr val="accent1">
                    <a:lumMod val="50000"/>
                  </a:schemeClr>
                </a:solidFill>
                <a:sym typeface="Wingdings" panose="05000000000000000000" pitchFamily="2" charset="2"/>
              </a:rPr>
              <a:t>most</a:t>
            </a:r>
            <a:r>
              <a:rPr lang="fr-FR" dirty="0">
                <a:solidFill>
                  <a:schemeClr val="accent1">
                    <a:lumMod val="50000"/>
                  </a:schemeClr>
                </a:solidFill>
                <a:sym typeface="Wingdings" panose="05000000000000000000" pitchFamily="2" charset="2"/>
              </a:rPr>
              <a:t> </a:t>
            </a:r>
            <a:r>
              <a:rPr lang="fr-FR" dirty="0" err="1" smtClean="0">
                <a:solidFill>
                  <a:schemeClr val="accent1">
                    <a:lumMod val="50000"/>
                  </a:schemeClr>
                </a:solidFill>
                <a:sym typeface="Wingdings" panose="05000000000000000000" pitchFamily="2" charset="2"/>
              </a:rPr>
              <a:t>abundanT</a:t>
            </a:r>
            <a:r>
              <a:rPr lang="fr-FR" dirty="0" smtClean="0">
                <a:solidFill>
                  <a:schemeClr val="accent1">
                    <a:lumMod val="50000"/>
                  </a:schemeClr>
                </a:solidFill>
                <a:sym typeface="Wingdings" panose="05000000000000000000" pitchFamily="2" charset="2"/>
              </a:rPr>
              <a:t> </a:t>
            </a:r>
            <a:r>
              <a:rPr lang="fr-FR" dirty="0" err="1">
                <a:solidFill>
                  <a:schemeClr val="accent1">
                    <a:lumMod val="50000"/>
                  </a:schemeClr>
                </a:solidFill>
                <a:sym typeface="Wingdings" panose="05000000000000000000" pitchFamily="2" charset="2"/>
              </a:rPr>
              <a:t>Families</a:t>
            </a:r>
            <a:r>
              <a:rPr lang="fr-FR" dirty="0">
                <a:solidFill>
                  <a:schemeClr val="accent1">
                    <a:lumMod val="50000"/>
                  </a:schemeClr>
                </a:solidFill>
                <a:sym typeface="Wingdings" panose="05000000000000000000" pitchFamily="2" charset="2"/>
              </a:rPr>
              <a:t> of </a:t>
            </a:r>
            <a:r>
              <a:rPr lang="fr-FR" dirty="0" err="1" smtClean="0">
                <a:solidFill>
                  <a:schemeClr val="accent1">
                    <a:lumMod val="50000"/>
                  </a:schemeClr>
                </a:solidFill>
                <a:sym typeface="Wingdings" panose="05000000000000000000" pitchFamily="2" charset="2"/>
              </a:rPr>
              <a:t>Proteobacteria</a:t>
            </a:r>
            <a:r>
              <a:rPr lang="fr-FR" dirty="0" smtClean="0">
                <a:solidFill>
                  <a:schemeClr val="accent1">
                    <a:lumMod val="50000"/>
                  </a:schemeClr>
                </a:solidFill>
                <a:sym typeface="Wingdings" panose="05000000000000000000" pitchFamily="2" charset="2"/>
              </a:rPr>
              <a:t> </a:t>
            </a:r>
            <a:endParaRPr lang="fr-FR" dirty="0">
              <a:solidFill>
                <a:schemeClr val="accent1">
                  <a:lumMod val="50000"/>
                </a:schemeClr>
              </a:solidFill>
              <a:sym typeface="Wingdings" panose="05000000000000000000" pitchFamily="2" charset="2"/>
            </a:endParaRPr>
          </a:p>
        </p:txBody>
      </p:sp>
      <p:pic>
        <p:nvPicPr>
          <p:cNvPr id="3" name="Image 2"/>
          <p:cNvPicPr>
            <a:picLocks noChangeAspect="1"/>
          </p:cNvPicPr>
          <p:nvPr/>
        </p:nvPicPr>
        <p:blipFill>
          <a:blip r:embed="rId4"/>
          <a:stretch>
            <a:fillRect/>
          </a:stretch>
        </p:blipFill>
        <p:spPr>
          <a:xfrm>
            <a:off x="7128590" y="2058790"/>
            <a:ext cx="4960460" cy="3744286"/>
          </a:xfrm>
          <a:prstGeom prst="rect">
            <a:avLst/>
          </a:prstGeom>
        </p:spPr>
      </p:pic>
    </p:spTree>
    <p:extLst>
      <p:ext uri="{BB962C8B-B14F-4D97-AF65-F5344CB8AC3E}">
        <p14:creationId xmlns:p14="http://schemas.microsoft.com/office/powerpoint/2010/main" val="32359320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err="1"/>
              <a:t>Exploring</a:t>
            </a:r>
            <a:r>
              <a:rPr lang="fr-FR" dirty="0"/>
              <a:t> </a:t>
            </a:r>
            <a:r>
              <a:rPr lang="fr-FR" dirty="0" err="1"/>
              <a:t>biodiversity</a:t>
            </a:r>
            <a:r>
              <a:rPr lang="fr-FR" dirty="0"/>
              <a:t> </a:t>
            </a:r>
            <a:r>
              <a:rPr lang="fr-FR"/>
              <a:t>: </a:t>
            </a:r>
            <a:r>
              <a:rPr lang="fr-FR" smtClean="0"/>
              <a:t>visualisation</a:t>
            </a:r>
            <a:endParaRPr lang="fr-FR" dirty="0"/>
          </a:p>
        </p:txBody>
      </p:sp>
      <p:pic>
        <p:nvPicPr>
          <p:cNvPr id="9" name="Espace réservé du contenu 8"/>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96963" y="2556343"/>
            <a:ext cx="4938712" cy="3950969"/>
          </a:xfrm>
        </p:spPr>
      </p:pic>
      <p:pic>
        <p:nvPicPr>
          <p:cNvPr id="8" name="Espace réservé du contenu 7"/>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218238" y="2556978"/>
            <a:ext cx="4937125" cy="3949699"/>
          </a:xfrm>
        </p:spPr>
      </p:pic>
      <p:sp>
        <p:nvSpPr>
          <p:cNvPr id="4" name="Espace réservé du numéro de diapositive 3"/>
          <p:cNvSpPr>
            <a:spLocks noGrp="1"/>
          </p:cNvSpPr>
          <p:nvPr>
            <p:ph type="sldNum" sz="quarter" idx="12"/>
          </p:nvPr>
        </p:nvSpPr>
        <p:spPr/>
        <p:txBody>
          <a:bodyPr/>
          <a:lstStyle/>
          <a:p>
            <a:fld id="{E664AC5F-3F38-4704-86B1-1827B55652FA}" type="slidenum">
              <a:rPr lang="fr-FR" smtClean="0"/>
              <a:pPr/>
              <a:t>26</a:t>
            </a:fld>
            <a:endParaRPr lang="fr-FR"/>
          </a:p>
        </p:txBody>
      </p:sp>
      <p:sp>
        <p:nvSpPr>
          <p:cNvPr id="10" name="ZoneTexte 9"/>
          <p:cNvSpPr txBox="1"/>
          <p:nvPr/>
        </p:nvSpPr>
        <p:spPr>
          <a:xfrm>
            <a:off x="1097280" y="1846800"/>
            <a:ext cx="10058400" cy="646331"/>
          </a:xfrm>
          <a:prstGeom prst="rect">
            <a:avLst/>
          </a:prstGeom>
        </p:spPr>
        <p:txBody>
          <a:bodyPr vert="horz" lIns="0" tIns="45720" rIns="0" bIns="45720" rtlCol="0">
            <a:normAutofit/>
          </a:bodyPr>
          <a:lstStyle>
            <a:lvl1pPr marL="91440" indent="-91440">
              <a:lnSpc>
                <a:spcPct val="90000"/>
              </a:lnSpc>
              <a:spcBef>
                <a:spcPts val="0"/>
              </a:spcBef>
              <a:spcAft>
                <a:spcPts val="0"/>
              </a:spcAft>
              <a:buClr>
                <a:schemeClr val="accent1"/>
              </a:buClr>
              <a:buSzPct val="100000"/>
              <a:buFont typeface="Calibri" panose="020F0502020204030204" pitchFamily="34" charset="0"/>
              <a:buChar char=" "/>
              <a:defRPr sz="2000">
                <a:solidFill>
                  <a:schemeClr val="tx1">
                    <a:lumMod val="75000"/>
                    <a:lumOff val="25000"/>
                  </a:schemeClr>
                </a:solidFill>
              </a:defRPr>
            </a:lvl1pPr>
            <a:lvl2pPr marL="384048" indent="-182880">
              <a:lnSpc>
                <a:spcPct val="90000"/>
              </a:lnSpc>
              <a:spcBef>
                <a:spcPts val="200"/>
              </a:spcBef>
              <a:spcAft>
                <a:spcPts val="400"/>
              </a:spcAft>
              <a:buClr>
                <a:schemeClr val="accent1"/>
              </a:buClr>
              <a:buFont typeface="Calibri" pitchFamily="34" charset="0"/>
              <a:buChar char="◦"/>
              <a:defRPr>
                <a:solidFill>
                  <a:schemeClr val="tx1">
                    <a:lumMod val="75000"/>
                    <a:lumOff val="25000"/>
                  </a:schemeClr>
                </a:solidFill>
              </a:defRPr>
            </a:lvl2pPr>
            <a:lvl3pPr marL="56692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3pPr>
            <a:lvl4pPr marL="74980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4pPr>
            <a:lvl5pPr marL="93268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r>
              <a:rPr lang="fr-FR" dirty="0" err="1"/>
              <a:t>Remark</a:t>
            </a:r>
            <a:r>
              <a:rPr lang="fr-FR" dirty="0"/>
              <a:t> 1 : An </a:t>
            </a:r>
            <a:r>
              <a:rPr lang="fr-FR" dirty="0" err="1"/>
              <a:t>example</a:t>
            </a:r>
            <a:r>
              <a:rPr lang="fr-FR" dirty="0"/>
              <a:t> of </a:t>
            </a:r>
            <a:r>
              <a:rPr lang="fr-FR" dirty="0" err="1"/>
              <a:t>what</a:t>
            </a:r>
            <a:r>
              <a:rPr lang="fr-FR" dirty="0"/>
              <a:t> </a:t>
            </a:r>
            <a:r>
              <a:rPr lang="fr-FR" dirty="0" err="1" smtClean="0"/>
              <a:t>happens</a:t>
            </a:r>
            <a:r>
              <a:rPr lang="fr-FR" dirty="0" smtClean="0"/>
              <a:t> </a:t>
            </a:r>
            <a:r>
              <a:rPr lang="fr-FR" dirty="0" err="1"/>
              <a:t>when</a:t>
            </a:r>
            <a:r>
              <a:rPr lang="fr-FR" dirty="0"/>
              <a:t> </a:t>
            </a:r>
            <a:r>
              <a:rPr lang="fr-FR" dirty="0" err="1"/>
              <a:t>sample_metadata</a:t>
            </a:r>
            <a:r>
              <a:rPr lang="fr-FR" dirty="0"/>
              <a:t> file </a:t>
            </a:r>
            <a:r>
              <a:rPr lang="fr-FR" dirty="0" err="1"/>
              <a:t>is</a:t>
            </a:r>
            <a:r>
              <a:rPr lang="fr-FR" dirty="0"/>
              <a:t> not </a:t>
            </a:r>
            <a:r>
              <a:rPr lang="fr-FR" dirty="0" err="1"/>
              <a:t>sorted</a:t>
            </a:r>
            <a:r>
              <a:rPr lang="fr-FR" dirty="0"/>
              <a:t> in a </a:t>
            </a:r>
            <a:r>
              <a:rPr lang="fr-FR" dirty="0" err="1"/>
              <a:t>meaning</a:t>
            </a:r>
            <a:r>
              <a:rPr lang="fr-FR" dirty="0"/>
              <a:t> full </a:t>
            </a:r>
            <a:r>
              <a:rPr lang="fr-FR" dirty="0" err="1" smtClean="0"/>
              <a:t>way</a:t>
            </a:r>
            <a:endParaRPr lang="fr-FR" dirty="0"/>
          </a:p>
        </p:txBody>
      </p:sp>
    </p:spTree>
    <p:extLst>
      <p:ext uri="{BB962C8B-B14F-4D97-AF65-F5344CB8AC3E}">
        <p14:creationId xmlns:p14="http://schemas.microsoft.com/office/powerpoint/2010/main" val="6605565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err="1"/>
              <a:t>Exploring</a:t>
            </a:r>
            <a:r>
              <a:rPr lang="fr-FR" dirty="0"/>
              <a:t> </a:t>
            </a:r>
            <a:r>
              <a:rPr lang="fr-FR" dirty="0" err="1"/>
              <a:t>biodiversity</a:t>
            </a:r>
            <a:r>
              <a:rPr lang="fr-FR" dirty="0"/>
              <a:t> </a:t>
            </a:r>
            <a:r>
              <a:rPr lang="fr-FR"/>
              <a:t>: </a:t>
            </a:r>
            <a:r>
              <a:rPr lang="fr-FR" smtClean="0"/>
              <a:t>visualisation</a:t>
            </a:r>
            <a:endParaRPr lang="fr-FR" dirty="0"/>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27</a:t>
            </a:fld>
            <a:endParaRPr lang="fr-FR"/>
          </a:p>
        </p:txBody>
      </p:sp>
      <p:sp>
        <p:nvSpPr>
          <p:cNvPr id="23" name="Espace réservé du contenu 22"/>
          <p:cNvSpPr>
            <a:spLocks noGrp="1"/>
          </p:cNvSpPr>
          <p:nvPr>
            <p:ph idx="1"/>
          </p:nvPr>
        </p:nvSpPr>
        <p:spPr/>
        <p:txBody>
          <a:bodyPr/>
          <a:lstStyle/>
          <a:p>
            <a:pPr>
              <a:spcBef>
                <a:spcPts val="0"/>
              </a:spcBef>
              <a:spcAft>
                <a:spcPts val="0"/>
              </a:spcAft>
            </a:pPr>
            <a:r>
              <a:rPr lang="fr-FR" dirty="0" err="1" smtClean="0"/>
              <a:t>Remark</a:t>
            </a:r>
            <a:r>
              <a:rPr lang="fr-FR" dirty="0" smtClean="0"/>
              <a:t> 2 : </a:t>
            </a:r>
            <a:r>
              <a:rPr lang="fr-FR" dirty="0" err="1" smtClean="0"/>
              <a:t>Keep</a:t>
            </a:r>
            <a:r>
              <a:rPr lang="fr-FR" dirty="0" smtClean="0"/>
              <a:t> </a:t>
            </a:r>
            <a:r>
              <a:rPr lang="fr-FR" dirty="0"/>
              <a:t>in </a:t>
            </a:r>
            <a:r>
              <a:rPr lang="fr-FR" dirty="0" err="1"/>
              <a:t>mind</a:t>
            </a:r>
            <a:r>
              <a:rPr lang="fr-FR" dirty="0"/>
              <a:t> </a:t>
            </a:r>
            <a:r>
              <a:rPr lang="fr-FR" dirty="0" err="1"/>
              <a:t>that</a:t>
            </a:r>
            <a:r>
              <a:rPr lang="fr-FR" dirty="0"/>
              <a:t> </a:t>
            </a:r>
            <a:r>
              <a:rPr lang="fr-FR" dirty="0" err="1"/>
              <a:t>human</a:t>
            </a:r>
            <a:r>
              <a:rPr lang="fr-FR" dirty="0"/>
              <a:t> </a:t>
            </a:r>
            <a:r>
              <a:rPr lang="fr-FR" dirty="0" err="1"/>
              <a:t>eye</a:t>
            </a:r>
            <a:r>
              <a:rPr lang="fr-FR" dirty="0"/>
              <a:t> </a:t>
            </a:r>
            <a:r>
              <a:rPr lang="fr-FR" dirty="0" err="1"/>
              <a:t>cannot</a:t>
            </a:r>
            <a:r>
              <a:rPr lang="fr-FR" dirty="0"/>
              <a:t> </a:t>
            </a:r>
            <a:r>
              <a:rPr lang="fr-FR" dirty="0" err="1"/>
              <a:t>distinguish</a:t>
            </a:r>
            <a:r>
              <a:rPr lang="fr-FR" dirty="0"/>
              <a:t> more </a:t>
            </a:r>
            <a:r>
              <a:rPr lang="fr-FR" dirty="0" err="1"/>
              <a:t>than</a:t>
            </a:r>
            <a:r>
              <a:rPr lang="fr-FR" dirty="0"/>
              <a:t> 12 </a:t>
            </a:r>
            <a:r>
              <a:rPr lang="fr-FR" dirty="0" err="1"/>
              <a:t>colours</a:t>
            </a:r>
            <a:r>
              <a:rPr lang="fr-FR" dirty="0" smtClean="0"/>
              <a:t> at </a:t>
            </a:r>
            <a:r>
              <a:rPr lang="fr-FR" dirty="0"/>
              <a:t>the </a:t>
            </a:r>
            <a:r>
              <a:rPr lang="fr-FR" dirty="0" err="1"/>
              <a:t>same</a:t>
            </a:r>
            <a:r>
              <a:rPr lang="fr-FR" dirty="0"/>
              <a:t> </a:t>
            </a:r>
            <a:r>
              <a:rPr lang="fr-FR" dirty="0" smtClean="0"/>
              <a:t>time. </a:t>
            </a:r>
            <a:r>
              <a:rPr lang="fr-FR" dirty="0" err="1" smtClean="0"/>
              <a:t>Example</a:t>
            </a:r>
            <a:r>
              <a:rPr lang="fr-FR" dirty="0" smtClean="0"/>
              <a:t> </a:t>
            </a:r>
            <a:r>
              <a:rPr lang="fr-FR" dirty="0"/>
              <a:t>of the 30 </a:t>
            </a:r>
            <a:r>
              <a:rPr lang="fr-FR" dirty="0" err="1"/>
              <a:t>most</a:t>
            </a:r>
            <a:r>
              <a:rPr lang="fr-FR" dirty="0"/>
              <a:t> </a:t>
            </a:r>
            <a:r>
              <a:rPr lang="fr-FR" dirty="0" err="1"/>
              <a:t>abundant</a:t>
            </a:r>
            <a:r>
              <a:rPr lang="fr-FR" dirty="0"/>
              <a:t> </a:t>
            </a:r>
            <a:r>
              <a:rPr lang="fr-FR" dirty="0" err="1"/>
              <a:t>Families</a:t>
            </a:r>
            <a:r>
              <a:rPr lang="fr-FR" dirty="0"/>
              <a:t> </a:t>
            </a:r>
            <a:r>
              <a:rPr lang="fr-FR" dirty="0" err="1"/>
              <a:t>among</a:t>
            </a:r>
            <a:r>
              <a:rPr lang="fr-FR" dirty="0"/>
              <a:t> Bacteria</a:t>
            </a:r>
          </a:p>
        </p:txBody>
      </p:sp>
      <p:pic>
        <p:nvPicPr>
          <p:cNvPr id="24" name="Imag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3438" y="2501900"/>
            <a:ext cx="5445125" cy="4356100"/>
          </a:xfrm>
          <a:prstGeom prst="rect">
            <a:avLst/>
          </a:prstGeom>
        </p:spPr>
      </p:pic>
    </p:spTree>
    <p:extLst>
      <p:ext uri="{BB962C8B-B14F-4D97-AF65-F5344CB8AC3E}">
        <p14:creationId xmlns:p14="http://schemas.microsoft.com/office/powerpoint/2010/main" val="183322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II</a:t>
            </a:r>
            <a:r>
              <a:rPr lang="fr-FR"/>
              <a:t>. Biodiversity </a:t>
            </a:r>
            <a:r>
              <a:rPr lang="fr-FR" dirty="0" err="1"/>
              <a:t>analysis</a:t>
            </a:r>
            <a:endParaRPr lang="fr-FR" dirty="0"/>
          </a:p>
        </p:txBody>
      </p:sp>
      <p:sp>
        <p:nvSpPr>
          <p:cNvPr id="3" name="Espace réservé du texte 2"/>
          <p:cNvSpPr>
            <a:spLocks noGrp="1"/>
          </p:cNvSpPr>
          <p:nvPr>
            <p:ph type="body" idx="1"/>
          </p:nvPr>
        </p:nvSpPr>
        <p:spPr/>
        <p:txBody>
          <a:bodyPr/>
          <a:lstStyle/>
          <a:p>
            <a:r>
              <a:rPr lang="fr-FR" cap="none" dirty="0" err="1" smtClean="0"/>
              <a:t>D</a:t>
            </a:r>
            <a:r>
              <a:rPr lang="fr-FR" dirty="0" err="1" smtClean="0"/>
              <a:t>iversity</a:t>
            </a:r>
            <a:r>
              <a:rPr lang="fr-FR" dirty="0" smtClean="0"/>
              <a:t> indices</a:t>
            </a:r>
            <a:endParaRPr lang="fr-FR" dirty="0"/>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28</a:t>
            </a:fld>
            <a:endParaRPr lang="fr-F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Exploring</a:t>
            </a:r>
            <a:r>
              <a:rPr lang="fr-FR" dirty="0" smtClean="0"/>
              <a:t> </a:t>
            </a:r>
            <a:r>
              <a:rPr lang="fr-FR" dirty="0" err="1" smtClean="0"/>
              <a:t>biodiversity</a:t>
            </a:r>
            <a:r>
              <a:rPr lang="fr-FR" dirty="0" smtClean="0"/>
              <a:t> : </a:t>
            </a:r>
            <a:r>
              <a:rPr lang="fr-FR" dirty="0" err="1" smtClean="0"/>
              <a:t>descriptors</a:t>
            </a:r>
            <a:endParaRPr lang="fr-FR" dirty="0"/>
          </a:p>
        </p:txBody>
      </p:sp>
      <p:sp>
        <p:nvSpPr>
          <p:cNvPr id="3" name="Espace réservé du contenu 2"/>
          <p:cNvSpPr>
            <a:spLocks noGrp="1"/>
          </p:cNvSpPr>
          <p:nvPr>
            <p:ph idx="1"/>
          </p:nvPr>
        </p:nvSpPr>
        <p:spPr>
          <a:xfrm>
            <a:off x="1068779" y="1845734"/>
            <a:ext cx="10086901" cy="4023360"/>
          </a:xfrm>
        </p:spPr>
        <p:txBody>
          <a:bodyPr/>
          <a:lstStyle/>
          <a:p>
            <a:pPr>
              <a:buFont typeface="Wingdings" pitchFamily="2" charset="2"/>
              <a:buChar char="§"/>
            </a:pPr>
            <a:r>
              <a:rPr lang="fr-FR" dirty="0"/>
              <a:t> The </a:t>
            </a:r>
            <a:r>
              <a:rPr lang="fr-FR" b="1" dirty="0" err="1">
                <a:solidFill>
                  <a:schemeClr val="accent6"/>
                </a:solidFill>
              </a:rPr>
              <a:t>richness</a:t>
            </a:r>
            <a:r>
              <a:rPr lang="fr-FR" dirty="0">
                <a:solidFill>
                  <a:schemeClr val="accent6"/>
                </a:solidFill>
              </a:rPr>
              <a:t> </a:t>
            </a:r>
            <a:r>
              <a:rPr lang="fr-FR" dirty="0"/>
              <a:t>corresponds to </a:t>
            </a:r>
            <a:r>
              <a:rPr lang="fr-FR" dirty="0" smtClean="0"/>
              <a:t>the </a:t>
            </a:r>
            <a:r>
              <a:rPr lang="fr-FR" dirty="0" err="1" smtClean="0"/>
              <a:t>number</a:t>
            </a:r>
            <a:r>
              <a:rPr lang="fr-FR" dirty="0" smtClean="0"/>
              <a:t> </a:t>
            </a:r>
            <a:r>
              <a:rPr lang="fr-FR" dirty="0"/>
              <a:t>of </a:t>
            </a:r>
            <a:r>
              <a:rPr lang="fr-FR" dirty="0" err="1"/>
              <a:t>OTUs</a:t>
            </a:r>
            <a:r>
              <a:rPr lang="fr-FR" dirty="0"/>
              <a:t> or </a:t>
            </a:r>
            <a:r>
              <a:rPr lang="en-US" altLang="en-US" dirty="0"/>
              <a:t>functional groups present in communities. It </a:t>
            </a:r>
            <a:r>
              <a:rPr lang="en-US" altLang="en-US" dirty="0" err="1"/>
              <a:t>caracterises</a:t>
            </a:r>
            <a:r>
              <a:rPr lang="en-US" altLang="en-US" dirty="0"/>
              <a:t> </a:t>
            </a:r>
            <a:r>
              <a:rPr lang="en-US" altLang="en-US" dirty="0" smtClean="0"/>
              <a:t>the </a:t>
            </a:r>
            <a:r>
              <a:rPr lang="en-US" altLang="en-US" b="1" dirty="0">
                <a:solidFill>
                  <a:schemeClr val="accent6"/>
                </a:solidFill>
              </a:rPr>
              <a:t>composition</a:t>
            </a:r>
            <a:r>
              <a:rPr lang="en-US" altLang="en-US" dirty="0"/>
              <a:t>.</a:t>
            </a:r>
            <a:endParaRPr lang="fr-FR" dirty="0"/>
          </a:p>
          <a:p>
            <a:pPr>
              <a:buFont typeface="Wingdings" pitchFamily="2" charset="2"/>
              <a:buChar char="§"/>
            </a:pPr>
            <a:r>
              <a:rPr lang="fr-FR" dirty="0"/>
              <a:t> The </a:t>
            </a:r>
            <a:r>
              <a:rPr lang="fr-FR" b="1" dirty="0" err="1">
                <a:solidFill>
                  <a:schemeClr val="accent6"/>
                </a:solidFill>
              </a:rPr>
              <a:t>diversity</a:t>
            </a:r>
            <a:r>
              <a:rPr lang="fr-FR" dirty="0">
                <a:solidFill>
                  <a:schemeClr val="accent6"/>
                </a:solidFill>
              </a:rPr>
              <a:t> </a:t>
            </a:r>
            <a:r>
              <a:rPr lang="fr-FR" dirty="0" err="1"/>
              <a:t>takes</a:t>
            </a:r>
            <a:r>
              <a:rPr lang="fr-FR" dirty="0"/>
              <a:t> </a:t>
            </a:r>
            <a:r>
              <a:rPr lang="fr-FR" dirty="0" err="1"/>
              <a:t>into</a:t>
            </a:r>
            <a:r>
              <a:rPr lang="fr-FR" dirty="0"/>
              <a:t> </a:t>
            </a:r>
            <a:r>
              <a:rPr lang="fr-FR" dirty="0" err="1"/>
              <a:t>account</a:t>
            </a:r>
            <a:r>
              <a:rPr lang="fr-FR" dirty="0"/>
              <a:t> the relative </a:t>
            </a:r>
            <a:r>
              <a:rPr lang="fr-FR" dirty="0" err="1"/>
              <a:t>abundancy</a:t>
            </a:r>
            <a:r>
              <a:rPr lang="fr-FR" dirty="0"/>
              <a:t> of </a:t>
            </a:r>
            <a:r>
              <a:rPr lang="fr-FR" dirty="0" err="1"/>
              <a:t>species</a:t>
            </a:r>
            <a:r>
              <a:rPr lang="fr-FR" dirty="0"/>
              <a:t>. It </a:t>
            </a:r>
            <a:r>
              <a:rPr lang="fr-FR" dirty="0" err="1"/>
              <a:t>caracterises</a:t>
            </a:r>
            <a:r>
              <a:rPr lang="fr-FR" dirty="0"/>
              <a:t> </a:t>
            </a:r>
            <a:r>
              <a:rPr lang="fr-FR" dirty="0" smtClean="0"/>
              <a:t>the </a:t>
            </a:r>
            <a:r>
              <a:rPr lang="fr-FR" b="1" dirty="0">
                <a:solidFill>
                  <a:schemeClr val="accent6"/>
                </a:solidFill>
              </a:rPr>
              <a:t>structure</a:t>
            </a: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29</a:t>
            </a:fld>
            <a:endParaRPr lang="fr-FR"/>
          </a:p>
        </p:txBody>
      </p:sp>
      <p:pic>
        <p:nvPicPr>
          <p:cNvPr id="5" name="Espace réservé du contenu 4"/>
          <p:cNvPicPr>
            <a:picLocks noChangeAspect="1"/>
          </p:cNvPicPr>
          <p:nvPr/>
        </p:nvPicPr>
        <p:blipFill rotWithShape="1">
          <a:blip r:embed="rId3" cstate="print"/>
          <a:srcRect r="51731"/>
          <a:stretch/>
        </p:blipFill>
        <p:spPr>
          <a:xfrm>
            <a:off x="2257424" y="2987353"/>
            <a:ext cx="3028951" cy="2726426"/>
          </a:xfrm>
          <a:prstGeom prst="rect">
            <a:avLst/>
          </a:prstGeom>
        </p:spPr>
      </p:pic>
      <p:pic>
        <p:nvPicPr>
          <p:cNvPr id="6" name="Espace réservé du contenu 4"/>
          <p:cNvPicPr>
            <a:picLocks noChangeAspect="1"/>
          </p:cNvPicPr>
          <p:nvPr/>
        </p:nvPicPr>
        <p:blipFill rotWithShape="1">
          <a:blip r:embed="rId3" cstate="print"/>
          <a:srcRect l="51869"/>
          <a:stretch/>
        </p:blipFill>
        <p:spPr>
          <a:xfrm>
            <a:off x="6592005" y="2987353"/>
            <a:ext cx="3020307" cy="2726426"/>
          </a:xfrm>
          <a:prstGeom prst="rect">
            <a:avLst/>
          </a:prstGeom>
        </p:spPr>
      </p:pic>
      <p:sp>
        <p:nvSpPr>
          <p:cNvPr id="7" name="ZoneTexte 6"/>
          <p:cNvSpPr txBox="1"/>
          <p:nvPr/>
        </p:nvSpPr>
        <p:spPr>
          <a:xfrm>
            <a:off x="1096500" y="5690389"/>
            <a:ext cx="10059180" cy="707886"/>
          </a:xfrm>
          <a:prstGeom prst="rect">
            <a:avLst/>
          </a:prstGeom>
          <a:noFill/>
        </p:spPr>
        <p:txBody>
          <a:bodyPr wrap="square" rtlCol="0">
            <a:spAutoFit/>
          </a:bodyPr>
          <a:lstStyle/>
          <a:p>
            <a:pPr algn="ctr"/>
            <a:r>
              <a:rPr lang="fr-FR" sz="2000" dirty="0" err="1" smtClean="0">
                <a:solidFill>
                  <a:schemeClr val="tx1">
                    <a:lumMod val="75000"/>
                    <a:lumOff val="25000"/>
                  </a:schemeClr>
                </a:solidFill>
              </a:rPr>
              <a:t>Richness</a:t>
            </a:r>
            <a:r>
              <a:rPr lang="fr-FR" sz="2000" dirty="0" smtClean="0">
                <a:solidFill>
                  <a:schemeClr val="tx1">
                    <a:lumMod val="75000"/>
                    <a:lumOff val="25000"/>
                  </a:schemeClr>
                </a:solidFill>
              </a:rPr>
              <a:t> : Eco1 = Eco2</a:t>
            </a:r>
          </a:p>
          <a:p>
            <a:pPr algn="ctr"/>
            <a:r>
              <a:rPr lang="fr-FR" sz="2000" dirty="0" err="1" smtClean="0">
                <a:solidFill>
                  <a:schemeClr val="tx1">
                    <a:lumMod val="75000"/>
                    <a:lumOff val="25000"/>
                  </a:schemeClr>
                </a:solidFill>
              </a:rPr>
              <a:t>Diversity</a:t>
            </a:r>
            <a:r>
              <a:rPr lang="fr-FR" sz="2000" dirty="0" smtClean="0">
                <a:solidFill>
                  <a:schemeClr val="tx1">
                    <a:lumMod val="75000"/>
                    <a:lumOff val="25000"/>
                  </a:schemeClr>
                </a:solidFill>
              </a:rPr>
              <a:t>: Eco2 &gt; Eco1</a:t>
            </a:r>
            <a:endParaRPr lang="fr-FR" sz="2000" dirty="0">
              <a:solidFill>
                <a:schemeClr val="tx1">
                  <a:lumMod val="75000"/>
                  <a:lumOff val="25000"/>
                </a:schemeClr>
              </a:solidFill>
            </a:endParaRPr>
          </a:p>
        </p:txBody>
      </p:sp>
      <p:sp>
        <p:nvSpPr>
          <p:cNvPr id="8" name="Rectangle 7"/>
          <p:cNvSpPr/>
          <p:nvPr/>
        </p:nvSpPr>
        <p:spPr>
          <a:xfrm>
            <a:off x="2257424" y="5343041"/>
            <a:ext cx="1357313" cy="314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tx1">
                    <a:lumMod val="75000"/>
                    <a:lumOff val="25000"/>
                  </a:schemeClr>
                </a:solidFill>
              </a:rPr>
              <a:t>Ecosystem</a:t>
            </a:r>
            <a:r>
              <a:rPr lang="fr-FR" dirty="0" smtClean="0">
                <a:solidFill>
                  <a:schemeClr val="tx1">
                    <a:lumMod val="75000"/>
                    <a:lumOff val="25000"/>
                  </a:schemeClr>
                </a:solidFill>
              </a:rPr>
              <a:t> 1</a:t>
            </a:r>
            <a:endParaRPr lang="en-US" dirty="0">
              <a:solidFill>
                <a:schemeClr val="tx1">
                  <a:lumMod val="75000"/>
                  <a:lumOff val="25000"/>
                </a:schemeClr>
              </a:solidFill>
            </a:endParaRPr>
          </a:p>
        </p:txBody>
      </p:sp>
      <p:sp>
        <p:nvSpPr>
          <p:cNvPr id="9" name="Rectangle 8"/>
          <p:cNvSpPr/>
          <p:nvPr/>
        </p:nvSpPr>
        <p:spPr>
          <a:xfrm>
            <a:off x="8240710" y="5343041"/>
            <a:ext cx="1357313" cy="314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tx1">
                    <a:lumMod val="75000"/>
                    <a:lumOff val="25000"/>
                  </a:schemeClr>
                </a:solidFill>
              </a:rPr>
              <a:t>Ecosystem</a:t>
            </a:r>
            <a:r>
              <a:rPr lang="fr-FR" dirty="0" smtClean="0">
                <a:solidFill>
                  <a:schemeClr val="tx1">
                    <a:lumMod val="75000"/>
                    <a:lumOff val="25000"/>
                  </a:schemeClr>
                </a:solidFill>
              </a:rPr>
              <a:t> 2</a:t>
            </a:r>
            <a:endParaRPr lang="en-US"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FROGSSTAT </a:t>
            </a:r>
            <a:r>
              <a:rPr lang="fr-FR" dirty="0" err="1" smtClean="0"/>
              <a:t>with</a:t>
            </a:r>
            <a:r>
              <a:rPr lang="fr-FR" dirty="0" smtClean="0"/>
              <a:t> </a:t>
            </a:r>
            <a:r>
              <a:rPr lang="fr-FR" dirty="0" err="1" smtClean="0"/>
              <a:t>Phyloseq</a:t>
            </a:r>
            <a:r>
              <a:rPr lang="fr-FR" dirty="0" smtClean="0"/>
              <a:t> </a:t>
            </a:r>
            <a:r>
              <a:rPr lang="fr-FR" dirty="0"/>
              <a:t>R package</a:t>
            </a:r>
          </a:p>
        </p:txBody>
      </p:sp>
      <p:sp>
        <p:nvSpPr>
          <p:cNvPr id="3" name="Espace réservé du contenu 2"/>
          <p:cNvSpPr>
            <a:spLocks noGrp="1"/>
          </p:cNvSpPr>
          <p:nvPr>
            <p:ph idx="1"/>
          </p:nvPr>
        </p:nvSpPr>
        <p:spPr/>
        <p:txBody>
          <a:bodyPr/>
          <a:lstStyle/>
          <a:p>
            <a:pPr>
              <a:buFont typeface="Wingdings" pitchFamily="2" charset="2"/>
              <a:buChar char="§"/>
            </a:pPr>
            <a:r>
              <a:rPr lang="fr-FR" dirty="0"/>
              <a:t> </a:t>
            </a:r>
            <a:r>
              <a:rPr lang="en-US" dirty="0"/>
              <a:t>R package (</a:t>
            </a:r>
            <a:r>
              <a:rPr lang="en-US" dirty="0" err="1"/>
              <a:t>McMurdie</a:t>
            </a:r>
            <a:r>
              <a:rPr lang="en-US" dirty="0"/>
              <a:t> and Holmes, 2013) to </a:t>
            </a:r>
            <a:r>
              <a:rPr lang="en-US" dirty="0" err="1"/>
              <a:t>analyse</a:t>
            </a:r>
            <a:r>
              <a:rPr lang="en-US" dirty="0"/>
              <a:t> community composition data in a phylogenetic framework</a:t>
            </a:r>
          </a:p>
          <a:p>
            <a:pPr>
              <a:buNone/>
            </a:pPr>
            <a:endParaRPr lang="en-US" dirty="0"/>
          </a:p>
          <a:p>
            <a:pPr>
              <a:buNone/>
            </a:pPr>
            <a:r>
              <a:rPr lang="en-US" dirty="0" smtClean="0"/>
              <a:t>It </a:t>
            </a:r>
            <a:r>
              <a:rPr lang="en-US" dirty="0"/>
              <a:t>uses other R packages:</a:t>
            </a:r>
          </a:p>
          <a:p>
            <a:pPr>
              <a:buFont typeface="Wingdings" pitchFamily="2" charset="2"/>
              <a:buChar char="§"/>
            </a:pPr>
            <a:r>
              <a:rPr lang="en-US" dirty="0"/>
              <a:t> Community ecology functions from vegan, ade4, </a:t>
            </a:r>
            <a:r>
              <a:rPr lang="en-US" dirty="0" err="1"/>
              <a:t>picante</a:t>
            </a:r>
            <a:endParaRPr lang="en-US" dirty="0"/>
          </a:p>
          <a:p>
            <a:pPr>
              <a:buFont typeface="Wingdings" pitchFamily="2" charset="2"/>
              <a:buChar char="§"/>
            </a:pPr>
            <a:r>
              <a:rPr lang="en-US" dirty="0"/>
              <a:t> Tree manipulation from ape</a:t>
            </a:r>
          </a:p>
          <a:p>
            <a:pPr>
              <a:buFont typeface="Wingdings" pitchFamily="2" charset="2"/>
              <a:buChar char="§"/>
            </a:pPr>
            <a:r>
              <a:rPr lang="fr-FR" dirty="0"/>
              <a:t> </a:t>
            </a:r>
            <a:r>
              <a:rPr lang="fr-FR" dirty="0" err="1"/>
              <a:t>Graphics</a:t>
            </a:r>
            <a:r>
              <a:rPr lang="fr-FR" dirty="0"/>
              <a:t> </a:t>
            </a:r>
            <a:r>
              <a:rPr lang="fr-FR" dirty="0" err="1"/>
              <a:t>from</a:t>
            </a:r>
            <a:r>
              <a:rPr lang="fr-FR" dirty="0"/>
              <a:t> ggplot2</a:t>
            </a:r>
          </a:p>
          <a:p>
            <a:pPr>
              <a:buFont typeface="Wingdings" pitchFamily="2" charset="2"/>
              <a:buChar char="§"/>
            </a:pPr>
            <a:r>
              <a:rPr lang="en-US" dirty="0"/>
              <a:t> (Differential analysis from DESeq2)</a:t>
            </a: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3</a:t>
            </a:fld>
            <a:endParaRPr lang="fr-F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Exploring</a:t>
            </a:r>
            <a:r>
              <a:rPr lang="fr-FR" dirty="0" smtClean="0"/>
              <a:t> </a:t>
            </a:r>
            <a:r>
              <a:rPr lang="fr-FR" dirty="0" err="1" smtClean="0"/>
              <a:t>biodiversity</a:t>
            </a:r>
            <a:r>
              <a:rPr lang="fr-FR" dirty="0" smtClean="0"/>
              <a:t> : </a:t>
            </a:r>
            <a:r>
              <a:rPr lang="fr-FR" dirty="0" err="1" smtClean="0"/>
              <a:t>statistical</a:t>
            </a:r>
            <a:r>
              <a:rPr lang="fr-FR" dirty="0" smtClean="0"/>
              <a:t> indices </a:t>
            </a:r>
            <a:endParaRPr lang="fr-FR" dirty="0"/>
          </a:p>
        </p:txBody>
      </p:sp>
      <p:sp>
        <p:nvSpPr>
          <p:cNvPr id="6" name="Espace réservé du contenu 5"/>
          <p:cNvSpPr>
            <a:spLocks noGrp="1"/>
          </p:cNvSpPr>
          <p:nvPr>
            <p:ph idx="1"/>
          </p:nvPr>
        </p:nvSpPr>
        <p:spPr>
          <a:xfrm>
            <a:off x="437662" y="1845734"/>
            <a:ext cx="5686913" cy="4023360"/>
          </a:xfrm>
        </p:spPr>
        <p:txBody>
          <a:bodyPr>
            <a:normAutofit/>
          </a:bodyPr>
          <a:lstStyle/>
          <a:p>
            <a:pPr marL="0" indent="0">
              <a:buNone/>
            </a:pPr>
            <a:r>
              <a:rPr lang="en-US" dirty="0"/>
              <a:t>Compute </a:t>
            </a:r>
            <a:r>
              <a:rPr lang="en-US" dirty="0" smtClean="0"/>
              <a:t>and </a:t>
            </a:r>
            <a:r>
              <a:rPr lang="en-US" dirty="0"/>
              <a:t>compare diversity indices. 3 levels </a:t>
            </a:r>
            <a:r>
              <a:rPr lang="en-US" dirty="0" smtClean="0"/>
              <a:t>of </a:t>
            </a:r>
            <a:r>
              <a:rPr lang="en-US" dirty="0"/>
              <a:t>diversity:</a:t>
            </a:r>
          </a:p>
          <a:p>
            <a:pPr lvl="1">
              <a:buFont typeface="Wingdings" pitchFamily="2" charset="2"/>
              <a:buChar char="§"/>
            </a:pPr>
            <a:r>
              <a:rPr lang="el-GR" sz="2000" b="1" dirty="0">
                <a:solidFill>
                  <a:schemeClr val="accent3">
                    <a:lumMod val="75000"/>
                  </a:schemeClr>
                </a:solidFill>
              </a:rPr>
              <a:t>α</a:t>
            </a:r>
            <a:r>
              <a:rPr lang="en-US" sz="2000" b="1" dirty="0">
                <a:solidFill>
                  <a:schemeClr val="accent3">
                    <a:lumMod val="75000"/>
                  </a:schemeClr>
                </a:solidFill>
              </a:rPr>
              <a:t>-diversity</a:t>
            </a:r>
            <a:r>
              <a:rPr lang="en-US" sz="2000" dirty="0"/>
              <a:t>: diversity </a:t>
            </a:r>
            <a:r>
              <a:rPr lang="en-US" sz="2000" dirty="0">
                <a:solidFill>
                  <a:schemeClr val="accent3">
                    <a:lumMod val="75000"/>
                  </a:schemeClr>
                </a:solidFill>
              </a:rPr>
              <a:t>within</a:t>
            </a:r>
            <a:r>
              <a:rPr lang="en-US" sz="2000" dirty="0"/>
              <a:t> a community;</a:t>
            </a:r>
          </a:p>
          <a:p>
            <a:pPr lvl="1">
              <a:buFont typeface="Wingdings" pitchFamily="2" charset="2"/>
              <a:buChar char="§"/>
            </a:pPr>
            <a:endParaRPr lang="en-US" sz="2000" dirty="0"/>
          </a:p>
          <a:p>
            <a:pPr lvl="1">
              <a:buFont typeface="Wingdings" pitchFamily="2" charset="2"/>
              <a:buChar char="§"/>
            </a:pPr>
            <a:r>
              <a:rPr lang="el-GR" sz="2000" b="1" dirty="0">
                <a:solidFill>
                  <a:schemeClr val="accent3">
                    <a:lumMod val="75000"/>
                  </a:schemeClr>
                </a:solidFill>
              </a:rPr>
              <a:t>β</a:t>
            </a:r>
            <a:r>
              <a:rPr lang="en-US" sz="2000" b="1" dirty="0">
                <a:solidFill>
                  <a:schemeClr val="accent3">
                    <a:lumMod val="75000"/>
                  </a:schemeClr>
                </a:solidFill>
              </a:rPr>
              <a:t>-diversity</a:t>
            </a:r>
            <a:r>
              <a:rPr lang="en-US" sz="2000" dirty="0"/>
              <a:t>: diversity </a:t>
            </a:r>
            <a:r>
              <a:rPr lang="en-US" sz="2000" dirty="0">
                <a:solidFill>
                  <a:schemeClr val="accent3">
                    <a:lumMod val="75000"/>
                  </a:schemeClr>
                </a:solidFill>
              </a:rPr>
              <a:t>between</a:t>
            </a:r>
            <a:r>
              <a:rPr lang="en-US" sz="2000" dirty="0"/>
              <a:t> communities;</a:t>
            </a:r>
          </a:p>
          <a:p>
            <a:pPr lvl="2">
              <a:buFont typeface="Wingdings" pitchFamily="2" charset="2"/>
              <a:buChar char="§"/>
            </a:pPr>
            <a:r>
              <a:rPr lang="el-GR" sz="2000" dirty="0"/>
              <a:t>β</a:t>
            </a:r>
            <a:r>
              <a:rPr lang="en-US" sz="2000" dirty="0"/>
              <a:t>-dissimilarities/distances</a:t>
            </a:r>
          </a:p>
          <a:p>
            <a:pPr lvl="3">
              <a:buFont typeface="Wingdings" pitchFamily="2" charset="2"/>
              <a:buChar char="§"/>
            </a:pPr>
            <a:r>
              <a:rPr lang="en-US" sz="2000" dirty="0"/>
              <a:t>dissimilarities </a:t>
            </a:r>
            <a:r>
              <a:rPr lang="en-US" sz="2000" dirty="0" smtClean="0"/>
              <a:t>between </a:t>
            </a:r>
            <a:r>
              <a:rPr lang="en-US" sz="2000" dirty="0"/>
              <a:t>pairs of communities</a:t>
            </a:r>
          </a:p>
          <a:p>
            <a:pPr lvl="3">
              <a:buFont typeface="Wingdings" pitchFamily="2" charset="2"/>
              <a:buChar char="§"/>
            </a:pPr>
            <a:r>
              <a:rPr lang="en-US" sz="2000" dirty="0"/>
              <a:t>often </a:t>
            </a:r>
            <a:r>
              <a:rPr lang="en-US" sz="2000" dirty="0" smtClean="0"/>
              <a:t>used </a:t>
            </a:r>
            <a:r>
              <a:rPr lang="en-US" sz="2000" dirty="0"/>
              <a:t>as a first step to </a:t>
            </a:r>
            <a:r>
              <a:rPr lang="en-US" sz="2000" dirty="0" smtClean="0"/>
              <a:t>compute diversity</a:t>
            </a:r>
            <a:endParaRPr lang="en-US" sz="2000" dirty="0"/>
          </a:p>
          <a:p>
            <a:pPr lvl="3">
              <a:buNone/>
            </a:pPr>
            <a:endParaRPr lang="en-US" sz="2000" dirty="0"/>
          </a:p>
          <a:p>
            <a:pPr lvl="1">
              <a:buFont typeface="Wingdings" pitchFamily="2" charset="2"/>
              <a:buChar char="§"/>
            </a:pPr>
            <a:r>
              <a:rPr lang="el-GR" sz="2000" dirty="0"/>
              <a:t>γ</a:t>
            </a:r>
            <a:r>
              <a:rPr lang="en-US" sz="2000" dirty="0"/>
              <a:t>-diversity: diversity at the landscape scale (blurry for bacterial communities);</a:t>
            </a:r>
          </a:p>
          <a:p>
            <a:endParaRPr lang="en-US" dirty="0"/>
          </a:p>
          <a:p>
            <a:endParaRPr lang="fr-FR" dirty="0"/>
          </a:p>
        </p:txBody>
      </p:sp>
      <p:sp>
        <p:nvSpPr>
          <p:cNvPr id="5" name="Espace réservé du numéro de diapositive 4"/>
          <p:cNvSpPr>
            <a:spLocks noGrp="1"/>
          </p:cNvSpPr>
          <p:nvPr>
            <p:ph type="sldNum" sz="quarter" idx="12"/>
          </p:nvPr>
        </p:nvSpPr>
        <p:spPr/>
        <p:txBody>
          <a:bodyPr/>
          <a:lstStyle/>
          <a:p>
            <a:fld id="{E664AC5F-3F38-4704-86B1-1827B55652FA}" type="slidenum">
              <a:rPr lang="fr-FR" smtClean="0"/>
              <a:pPr/>
              <a:t>30</a:t>
            </a:fld>
            <a:endParaRPr lang="fr-FR"/>
          </a:p>
        </p:txBody>
      </p:sp>
      <p:pic>
        <p:nvPicPr>
          <p:cNvPr id="177154" name="Picture 2"/>
          <p:cNvPicPr>
            <a:picLocks noChangeAspect="1" noChangeArrowheads="1"/>
          </p:cNvPicPr>
          <p:nvPr/>
        </p:nvPicPr>
        <p:blipFill>
          <a:blip r:embed="rId3" cstate="print"/>
          <a:srcRect/>
          <a:stretch>
            <a:fillRect/>
          </a:stretch>
        </p:blipFill>
        <p:spPr bwMode="auto">
          <a:xfrm>
            <a:off x="6324600" y="2414289"/>
            <a:ext cx="5753100" cy="29720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Exploring</a:t>
            </a:r>
            <a:r>
              <a:rPr lang="fr-FR" dirty="0" smtClean="0"/>
              <a:t> </a:t>
            </a:r>
            <a:r>
              <a:rPr lang="fr-FR" dirty="0" err="1" smtClean="0"/>
              <a:t>biodiversity</a:t>
            </a:r>
            <a:r>
              <a:rPr lang="fr-FR" dirty="0" smtClean="0"/>
              <a:t> : </a:t>
            </a:r>
            <a:r>
              <a:rPr lang="fr-FR" dirty="0" err="1" smtClean="0"/>
              <a:t>statistical</a:t>
            </a:r>
            <a:r>
              <a:rPr lang="fr-FR" dirty="0" smtClean="0"/>
              <a:t> indices </a:t>
            </a:r>
            <a:endParaRPr lang="fr-FR" dirty="0"/>
          </a:p>
        </p:txBody>
      </p:sp>
      <p:sp>
        <p:nvSpPr>
          <p:cNvPr id="3" name="Espace réservé du contenu 2"/>
          <p:cNvSpPr>
            <a:spLocks noGrp="1"/>
          </p:cNvSpPr>
          <p:nvPr>
            <p:ph idx="1"/>
          </p:nvPr>
        </p:nvSpPr>
        <p:spPr/>
        <p:txBody>
          <a:bodyPr>
            <a:normAutofit/>
          </a:bodyPr>
          <a:lstStyle/>
          <a:p>
            <a:pPr>
              <a:buNone/>
            </a:pPr>
            <a:r>
              <a:rPr lang="en-US" b="1" dirty="0"/>
              <a:t>Qualitative (Presence/Absence) vs. Quantitative (Abundance )</a:t>
            </a:r>
          </a:p>
          <a:p>
            <a:pPr lvl="1">
              <a:buFont typeface="Wingdings" pitchFamily="2" charset="2"/>
              <a:buChar char="§"/>
            </a:pPr>
            <a:r>
              <a:rPr lang="en-US" sz="2000" dirty="0"/>
              <a:t>Qualitative gives less weight to dominant species;</a:t>
            </a:r>
          </a:p>
          <a:p>
            <a:pPr lvl="1">
              <a:buFont typeface="Wingdings" pitchFamily="2" charset="2"/>
              <a:buChar char="§"/>
            </a:pPr>
            <a:r>
              <a:rPr lang="en-US" sz="2000" dirty="0" smtClean="0"/>
              <a:t>Qualitative is more sensitive to differences in sampling depths;</a:t>
            </a:r>
          </a:p>
          <a:p>
            <a:pPr lvl="1">
              <a:buFont typeface="Wingdings" pitchFamily="2" charset="2"/>
              <a:buChar char="§"/>
            </a:pPr>
            <a:r>
              <a:rPr lang="en-GB" sz="2000" dirty="0" smtClean="0">
                <a:solidFill>
                  <a:schemeClr val="tx1"/>
                </a:solidFill>
              </a:rPr>
              <a:t>Qualitative indices emphasize differences in taxa diversity while quantitative are more sensitive to raise differences in composition</a:t>
            </a:r>
            <a:r>
              <a:rPr lang="en-US" sz="2000" dirty="0" smtClean="0">
                <a:solidFill>
                  <a:schemeClr val="tx1"/>
                </a:solidFill>
              </a:rPr>
              <a:t>.</a:t>
            </a:r>
            <a:r>
              <a:rPr lang="en-US" sz="2000" dirty="0" smtClean="0">
                <a:solidFill>
                  <a:srgbClr val="FF0000"/>
                </a:solidFill>
              </a:rPr>
              <a:t> </a:t>
            </a:r>
            <a:endParaRPr lang="en-US" sz="2000" dirty="0"/>
          </a:p>
          <a:p>
            <a:pPr>
              <a:buNone/>
            </a:pPr>
            <a:r>
              <a:rPr lang="en-US" b="1" dirty="0"/>
              <a:t>Compositional vs. </a:t>
            </a:r>
            <a:r>
              <a:rPr lang="en-US" b="1" dirty="0" err="1"/>
              <a:t>Phylogenetic</a:t>
            </a:r>
            <a:endParaRPr lang="en-US" b="1" dirty="0"/>
          </a:p>
          <a:p>
            <a:pPr lvl="1">
              <a:buFont typeface="Wingdings" pitchFamily="2" charset="2"/>
              <a:buChar char="§"/>
            </a:pPr>
            <a:r>
              <a:rPr lang="en-US" sz="2000" dirty="0"/>
              <a:t>Compositional does not require a </a:t>
            </a:r>
            <a:r>
              <a:rPr lang="en-US" sz="2000" dirty="0" err="1"/>
              <a:t>phylogenetic</a:t>
            </a:r>
            <a:r>
              <a:rPr lang="en-US" sz="2000" dirty="0"/>
              <a:t> tree;</a:t>
            </a:r>
          </a:p>
          <a:p>
            <a:pPr lvl="1">
              <a:buFont typeface="Wingdings" pitchFamily="2" charset="2"/>
              <a:buChar char="§"/>
            </a:pPr>
            <a:r>
              <a:rPr lang="en-US" sz="2000" dirty="0"/>
              <a:t>Compositional is more sensitive to erroneous OTU picking;</a:t>
            </a:r>
          </a:p>
          <a:p>
            <a:pPr lvl="1">
              <a:buFont typeface="Wingdings" pitchFamily="2" charset="2"/>
              <a:buChar char="§"/>
            </a:pPr>
            <a:r>
              <a:rPr lang="en-US" sz="2000" dirty="0"/>
              <a:t>Compositional gives the same importance to all OTUs.</a:t>
            </a:r>
          </a:p>
          <a:p>
            <a:pPr lvl="1">
              <a:buFont typeface="Wingdings" pitchFamily="2" charset="2"/>
              <a:buChar char="§"/>
            </a:pPr>
            <a:endParaRPr lang="en-US" sz="2000" dirty="0"/>
          </a:p>
          <a:p>
            <a:pPr lvl="1">
              <a:buFont typeface="Wingdings" pitchFamily="2" charset="2"/>
              <a:buChar char="§"/>
            </a:pPr>
            <a:endParaRPr lang="fr-FR" sz="2000" dirty="0"/>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31</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III</a:t>
            </a:r>
            <a:r>
              <a:rPr lang="fr-FR"/>
              <a:t>. Biodiversity </a:t>
            </a:r>
            <a:r>
              <a:rPr lang="fr-FR" dirty="0" err="1"/>
              <a:t>analysis</a:t>
            </a:r>
            <a:endParaRPr lang="fr-FR" dirty="0"/>
          </a:p>
        </p:txBody>
      </p:sp>
      <p:sp>
        <p:nvSpPr>
          <p:cNvPr id="3" name="Espace réservé du texte 2"/>
          <p:cNvSpPr>
            <a:spLocks noGrp="1"/>
          </p:cNvSpPr>
          <p:nvPr>
            <p:ph type="body" idx="1"/>
          </p:nvPr>
        </p:nvSpPr>
        <p:spPr/>
        <p:txBody>
          <a:bodyPr/>
          <a:lstStyle/>
          <a:p>
            <a:r>
              <a:rPr lang="el-GR" cap="none" dirty="0" smtClean="0"/>
              <a:t>α</a:t>
            </a:r>
            <a:r>
              <a:rPr lang="fr-FR" cap="none" dirty="0" smtClean="0"/>
              <a:t>-</a:t>
            </a:r>
            <a:r>
              <a:rPr lang="fr-FR" dirty="0" err="1" smtClean="0"/>
              <a:t>Diversity</a:t>
            </a:r>
            <a:r>
              <a:rPr lang="fr-FR" dirty="0" smtClean="0"/>
              <a:t> indices</a:t>
            </a:r>
            <a:endParaRPr lang="fr-FR" dirty="0"/>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32</a:t>
            </a:fld>
            <a:endParaRPr lang="fr-F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Exploring</a:t>
            </a:r>
            <a:r>
              <a:rPr lang="fr-FR" dirty="0" smtClean="0"/>
              <a:t> </a:t>
            </a:r>
            <a:r>
              <a:rPr lang="fr-FR" dirty="0" err="1" smtClean="0"/>
              <a:t>biodiversity</a:t>
            </a:r>
            <a:r>
              <a:rPr lang="fr-FR" dirty="0" smtClean="0"/>
              <a:t> : </a:t>
            </a:r>
            <a:r>
              <a:rPr lang="el-GR" dirty="0" smtClean="0"/>
              <a:t>α</a:t>
            </a:r>
            <a:r>
              <a:rPr lang="en-US" dirty="0" smtClean="0"/>
              <a:t>-diversity</a:t>
            </a:r>
            <a:endParaRPr lang="fr-FR" dirty="0" smtClean="0"/>
          </a:p>
        </p:txBody>
      </p:sp>
      <p:sp>
        <p:nvSpPr>
          <p:cNvPr id="3" name="Espace réservé du contenu 2"/>
          <p:cNvSpPr>
            <a:spLocks noGrp="1"/>
          </p:cNvSpPr>
          <p:nvPr>
            <p:ph idx="1"/>
          </p:nvPr>
        </p:nvSpPr>
        <p:spPr/>
        <p:txBody>
          <a:bodyPr/>
          <a:lstStyle/>
          <a:p>
            <a:r>
              <a:rPr lang="el-GR" dirty="0" smtClean="0"/>
              <a:t>α</a:t>
            </a:r>
            <a:r>
              <a:rPr lang="en-US" dirty="0" smtClean="0"/>
              <a:t>-diversity is equivalent to the richness : number of species</a:t>
            </a:r>
            <a:endParaRPr lang="fr-FR" dirty="0"/>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33</a:t>
            </a:fld>
            <a:endParaRPr lang="fr-FR"/>
          </a:p>
        </p:txBody>
      </p:sp>
      <p:graphicFrame>
        <p:nvGraphicFramePr>
          <p:cNvPr id="7" name="Tableau 6"/>
          <p:cNvGraphicFramePr>
            <a:graphicFrameLocks noGrp="1"/>
          </p:cNvGraphicFramePr>
          <p:nvPr/>
        </p:nvGraphicFramePr>
        <p:xfrm>
          <a:off x="2032000" y="2234141"/>
          <a:ext cx="8128000" cy="101092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pPr algn="ctr"/>
                      <a:r>
                        <a:rPr lang="fr-FR" dirty="0" err="1" smtClean="0">
                          <a:solidFill>
                            <a:schemeClr val="tx1">
                              <a:lumMod val="75000"/>
                              <a:lumOff val="25000"/>
                            </a:schemeClr>
                          </a:solidFill>
                        </a:rPr>
                        <a:t>Richness</a:t>
                      </a:r>
                      <a:endParaRPr lang="fr-FR" b="0" dirty="0">
                        <a:solidFill>
                          <a:schemeClr val="tx1">
                            <a:lumMod val="75000"/>
                            <a:lumOff val="25000"/>
                          </a:schemeClr>
                        </a:solidFill>
                      </a:endParaRPr>
                    </a:p>
                  </a:txBody>
                  <a:tcPr/>
                </a:tc>
                <a:tc>
                  <a:txBody>
                    <a:bodyPr/>
                    <a:lstStyle/>
                    <a:p>
                      <a:pPr algn="ctr"/>
                      <a:r>
                        <a:rPr lang="fr-FR" dirty="0" smtClean="0">
                          <a:solidFill>
                            <a:schemeClr val="tx1">
                              <a:lumMod val="75000"/>
                              <a:lumOff val="25000"/>
                            </a:schemeClr>
                          </a:solidFill>
                        </a:rPr>
                        <a:t>Chao</a:t>
                      </a:r>
                      <a:endParaRPr lang="fr-FR" b="0" dirty="0">
                        <a:solidFill>
                          <a:schemeClr val="tx1">
                            <a:lumMod val="75000"/>
                            <a:lumOff val="25000"/>
                          </a:schemeClr>
                        </a:solidFill>
                      </a:endParaRPr>
                    </a:p>
                  </a:txBody>
                  <a:tcPr/>
                </a:tc>
                <a:extLst>
                  <a:ext uri="{0D108BD9-81ED-4DB2-BD59-A6C34878D82A}">
                    <a16:rowId xmlns:a16="http://schemas.microsoft.com/office/drawing/2014/main" val="10000"/>
                  </a:ext>
                </a:extLst>
              </a:tr>
              <a:tr h="370840">
                <a:tc>
                  <a:txBody>
                    <a:bodyPr/>
                    <a:lstStyle/>
                    <a:p>
                      <a:r>
                        <a:rPr lang="fr-FR" dirty="0" err="1" smtClean="0">
                          <a:solidFill>
                            <a:schemeClr val="tx1">
                              <a:lumMod val="75000"/>
                              <a:lumOff val="25000"/>
                            </a:schemeClr>
                          </a:solidFill>
                        </a:rPr>
                        <a:t>Number</a:t>
                      </a:r>
                      <a:r>
                        <a:rPr lang="fr-FR" dirty="0" smtClean="0">
                          <a:solidFill>
                            <a:schemeClr val="tx1">
                              <a:lumMod val="75000"/>
                              <a:lumOff val="25000"/>
                            </a:schemeClr>
                          </a:solidFill>
                        </a:rPr>
                        <a:t> of </a:t>
                      </a:r>
                      <a:r>
                        <a:rPr lang="fr-FR" dirty="0" err="1" smtClean="0">
                          <a:solidFill>
                            <a:schemeClr val="tx1">
                              <a:lumMod val="75000"/>
                              <a:lumOff val="25000"/>
                            </a:schemeClr>
                          </a:solidFill>
                        </a:rPr>
                        <a:t>observed</a:t>
                      </a:r>
                      <a:r>
                        <a:rPr lang="fr-FR" dirty="0" smtClean="0">
                          <a:solidFill>
                            <a:schemeClr val="tx1">
                              <a:lumMod val="75000"/>
                              <a:lumOff val="25000"/>
                            </a:schemeClr>
                          </a:solidFill>
                        </a:rPr>
                        <a:t> </a:t>
                      </a:r>
                      <a:r>
                        <a:rPr lang="fr-FR" dirty="0" err="1" smtClean="0">
                          <a:solidFill>
                            <a:schemeClr val="tx1">
                              <a:lumMod val="75000"/>
                              <a:lumOff val="25000"/>
                            </a:schemeClr>
                          </a:solidFill>
                        </a:rPr>
                        <a:t>species</a:t>
                      </a:r>
                      <a:endParaRPr lang="fr-FR" dirty="0">
                        <a:solidFill>
                          <a:schemeClr val="tx1">
                            <a:lumMod val="75000"/>
                            <a:lumOff val="25000"/>
                          </a:schemeClr>
                        </a:solidFill>
                      </a:endParaRPr>
                    </a:p>
                  </a:txBody>
                  <a:tcPr anchor="ctr"/>
                </a:tc>
                <a:tc>
                  <a:txBody>
                    <a:bodyPr/>
                    <a:lstStyle/>
                    <a:p>
                      <a:r>
                        <a:rPr lang="en-US" sz="1800" kern="1200" dirty="0" smtClean="0">
                          <a:solidFill>
                            <a:schemeClr val="tx1">
                              <a:lumMod val="75000"/>
                              <a:lumOff val="25000"/>
                            </a:schemeClr>
                          </a:solidFill>
                        </a:rPr>
                        <a:t>Richness + (estimated) number of</a:t>
                      </a:r>
                    </a:p>
                    <a:p>
                      <a:r>
                        <a:rPr lang="en-US" sz="1800" kern="1200" dirty="0" smtClean="0">
                          <a:solidFill>
                            <a:schemeClr val="tx1">
                              <a:lumMod val="75000"/>
                              <a:lumOff val="25000"/>
                            </a:schemeClr>
                          </a:solidFill>
                        </a:rPr>
                        <a:t>unobserved species</a:t>
                      </a:r>
                      <a:endParaRPr lang="en-US" sz="1800" kern="1200" dirty="0" smtClean="0">
                        <a:solidFill>
                          <a:schemeClr val="tx1">
                            <a:lumMod val="75000"/>
                            <a:lumOff val="25000"/>
                          </a:schemeClr>
                        </a:solidFill>
                        <a:latin typeface="+mn-lt"/>
                        <a:ea typeface="+mn-ea"/>
                        <a:cs typeface="+mn-cs"/>
                      </a:endParaRPr>
                    </a:p>
                  </a:txBody>
                  <a:tcPr/>
                </a:tc>
                <a:extLst>
                  <a:ext uri="{0D108BD9-81ED-4DB2-BD59-A6C34878D82A}">
                    <a16:rowId xmlns:a16="http://schemas.microsoft.com/office/drawing/2014/main" val="10001"/>
                  </a:ext>
                </a:extLst>
              </a:tr>
            </a:tbl>
          </a:graphicData>
        </a:graphic>
      </p:graphicFrame>
      <p:grpSp>
        <p:nvGrpSpPr>
          <p:cNvPr id="8" name="Groupe 7"/>
          <p:cNvGrpSpPr/>
          <p:nvPr/>
        </p:nvGrpSpPr>
        <p:grpSpPr>
          <a:xfrm>
            <a:off x="2675934" y="3338818"/>
            <a:ext cx="6840132" cy="3484840"/>
            <a:chOff x="2675934" y="3338818"/>
            <a:chExt cx="6840132" cy="3484840"/>
          </a:xfrm>
        </p:grpSpPr>
        <p:pic>
          <p:nvPicPr>
            <p:cNvPr id="185345" name="Picture 1" descr="\\jj-1313-srvdata\user\mbernard\Documents\FROGS\FROGS_formation\phyloseq\image\adiv1.png"/>
            <p:cNvPicPr>
              <a:picLocks noChangeAspect="1" noChangeArrowheads="1"/>
            </p:cNvPicPr>
            <p:nvPr/>
          </p:nvPicPr>
          <p:blipFill>
            <a:blip r:embed="rId3" cstate="print"/>
            <a:srcRect/>
            <a:stretch>
              <a:fillRect/>
            </a:stretch>
          </p:blipFill>
          <p:spPr bwMode="auto">
            <a:xfrm>
              <a:off x="2675934" y="3338818"/>
              <a:ext cx="6840132" cy="3484840"/>
            </a:xfrm>
            <a:prstGeom prst="rect">
              <a:avLst/>
            </a:prstGeom>
            <a:noFill/>
          </p:spPr>
        </p:pic>
        <p:sp>
          <p:nvSpPr>
            <p:cNvPr id="10" name="ZoneTexte 9"/>
            <p:cNvSpPr txBox="1"/>
            <p:nvPr/>
          </p:nvSpPr>
          <p:spPr>
            <a:xfrm>
              <a:off x="6677637" y="3959604"/>
              <a:ext cx="1501629" cy="923330"/>
            </a:xfrm>
            <a:prstGeom prst="rect">
              <a:avLst/>
            </a:prstGeom>
            <a:noFill/>
          </p:spPr>
          <p:txBody>
            <a:bodyPr wrap="square" rtlCol="0">
              <a:spAutoFit/>
            </a:bodyPr>
            <a:lstStyle/>
            <a:p>
              <a:r>
                <a:rPr lang="fr-FR" dirty="0" err="1" smtClean="0"/>
                <a:t>S</a:t>
              </a:r>
              <a:r>
                <a:rPr lang="fr-FR" sz="1200" dirty="0" err="1" smtClean="0"/>
                <a:t>real</a:t>
              </a:r>
              <a:r>
                <a:rPr lang="fr-FR" dirty="0" smtClean="0"/>
                <a:t>   = 1000</a:t>
              </a:r>
            </a:p>
            <a:p>
              <a:r>
                <a:rPr lang="fr-FR" dirty="0" err="1" smtClean="0"/>
                <a:t>S</a:t>
              </a:r>
              <a:r>
                <a:rPr lang="fr-FR" sz="1200" dirty="0" err="1" smtClean="0"/>
                <a:t>chao</a:t>
              </a:r>
              <a:r>
                <a:rPr lang="fr-FR" dirty="0" smtClean="0"/>
                <a:t> = 889</a:t>
              </a:r>
            </a:p>
            <a:p>
              <a:r>
                <a:rPr lang="fr-FR" dirty="0" err="1" smtClean="0"/>
                <a:t>S</a:t>
              </a:r>
              <a:r>
                <a:rPr lang="fr-FR" sz="1200" dirty="0" err="1" smtClean="0"/>
                <a:t>rich</a:t>
              </a:r>
              <a:r>
                <a:rPr lang="fr-FR" dirty="0" smtClean="0"/>
                <a:t>   = 471</a:t>
              </a:r>
              <a:endParaRPr lang="fr-F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Exploring</a:t>
            </a:r>
            <a:r>
              <a:rPr lang="fr-FR" dirty="0" smtClean="0"/>
              <a:t> </a:t>
            </a:r>
            <a:r>
              <a:rPr lang="fr-FR" dirty="0" err="1" smtClean="0"/>
              <a:t>biodiversity</a:t>
            </a:r>
            <a:r>
              <a:rPr lang="fr-FR" dirty="0" smtClean="0"/>
              <a:t> : </a:t>
            </a:r>
            <a:r>
              <a:rPr lang="el-GR" dirty="0" smtClean="0"/>
              <a:t>α</a:t>
            </a:r>
            <a:r>
              <a:rPr lang="en-US" dirty="0" smtClean="0"/>
              <a:t>-diversity</a:t>
            </a:r>
            <a:endParaRPr lang="fr-FR" dirty="0" smtClean="0"/>
          </a:p>
        </p:txBody>
      </p:sp>
      <p:sp>
        <p:nvSpPr>
          <p:cNvPr id="3" name="Espace réservé du contenu 2"/>
          <p:cNvSpPr>
            <a:spLocks noGrp="1"/>
          </p:cNvSpPr>
          <p:nvPr>
            <p:ph idx="1"/>
          </p:nvPr>
        </p:nvSpPr>
        <p:spPr/>
        <p:txBody>
          <a:bodyPr/>
          <a:lstStyle/>
          <a:p>
            <a:r>
              <a:rPr lang="el-GR" dirty="0" smtClean="0"/>
              <a:t>α</a:t>
            </a:r>
            <a:r>
              <a:rPr lang="en-US" dirty="0" smtClean="0"/>
              <a:t>-diversity is equivalent to the richness : number of species</a:t>
            </a:r>
            <a:endParaRPr lang="fr-FR" dirty="0"/>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34</a:t>
            </a:fld>
            <a:endParaRPr lang="fr-FR"/>
          </a:p>
        </p:txBody>
      </p:sp>
      <p:graphicFrame>
        <p:nvGraphicFramePr>
          <p:cNvPr id="7" name="Tableau 6"/>
          <p:cNvGraphicFramePr>
            <a:graphicFrameLocks noGrp="1"/>
          </p:cNvGraphicFramePr>
          <p:nvPr/>
        </p:nvGraphicFramePr>
        <p:xfrm>
          <a:off x="1582737" y="2234141"/>
          <a:ext cx="9026526" cy="1010920"/>
        </p:xfrm>
        <a:graphic>
          <a:graphicData uri="http://schemas.openxmlformats.org/drawingml/2006/table">
            <a:tbl>
              <a:tblPr firstRow="1" bandRow="1">
                <a:tableStyleId>{5940675A-B579-460E-94D1-54222C63F5DA}</a:tableStyleId>
              </a:tblPr>
              <a:tblGrid>
                <a:gridCol w="4111627">
                  <a:extLst>
                    <a:ext uri="{9D8B030D-6E8A-4147-A177-3AD203B41FA5}">
                      <a16:colId xmlns:a16="http://schemas.microsoft.com/office/drawing/2014/main" val="20000"/>
                    </a:ext>
                  </a:extLst>
                </a:gridCol>
                <a:gridCol w="4914899">
                  <a:extLst>
                    <a:ext uri="{9D8B030D-6E8A-4147-A177-3AD203B41FA5}">
                      <a16:colId xmlns:a16="http://schemas.microsoft.com/office/drawing/2014/main" val="20001"/>
                    </a:ext>
                  </a:extLst>
                </a:gridCol>
              </a:tblGrid>
              <a:tr h="370840">
                <a:tc>
                  <a:txBody>
                    <a:bodyPr/>
                    <a:lstStyle/>
                    <a:p>
                      <a:pPr algn="ctr"/>
                      <a:r>
                        <a:rPr lang="fr-FR" dirty="0" smtClean="0">
                          <a:solidFill>
                            <a:schemeClr val="tx1">
                              <a:lumMod val="75000"/>
                              <a:lumOff val="25000"/>
                            </a:schemeClr>
                          </a:solidFill>
                        </a:rPr>
                        <a:t>Shannon</a:t>
                      </a:r>
                      <a:endParaRPr lang="fr-FR" b="0" dirty="0">
                        <a:solidFill>
                          <a:schemeClr val="tx1">
                            <a:lumMod val="75000"/>
                            <a:lumOff val="25000"/>
                          </a:schemeClr>
                        </a:solidFill>
                      </a:endParaRPr>
                    </a:p>
                  </a:txBody>
                  <a:tcPr/>
                </a:tc>
                <a:tc>
                  <a:txBody>
                    <a:bodyPr/>
                    <a:lstStyle/>
                    <a:p>
                      <a:pPr algn="ctr"/>
                      <a:r>
                        <a:rPr lang="fr-FR" dirty="0" err="1" smtClean="0">
                          <a:solidFill>
                            <a:schemeClr val="tx1">
                              <a:lumMod val="75000"/>
                              <a:lumOff val="25000"/>
                            </a:schemeClr>
                          </a:solidFill>
                        </a:rPr>
                        <a:t>Inv</a:t>
                      </a:r>
                      <a:r>
                        <a:rPr lang="fr-FR" dirty="0" smtClean="0">
                          <a:solidFill>
                            <a:schemeClr val="tx1">
                              <a:lumMod val="75000"/>
                              <a:lumOff val="25000"/>
                            </a:schemeClr>
                          </a:solidFill>
                        </a:rPr>
                        <a:t>-Simpson</a:t>
                      </a:r>
                      <a:endParaRPr lang="fr-FR" b="0" dirty="0">
                        <a:solidFill>
                          <a:schemeClr val="tx1">
                            <a:lumMod val="75000"/>
                            <a:lumOff val="25000"/>
                          </a:schemeClr>
                        </a:solidFill>
                      </a:endParaRPr>
                    </a:p>
                  </a:txBody>
                  <a:tcPr/>
                </a:tc>
                <a:extLst>
                  <a:ext uri="{0D108BD9-81ED-4DB2-BD59-A6C34878D82A}">
                    <a16:rowId xmlns:a16="http://schemas.microsoft.com/office/drawing/2014/main" val="10000"/>
                  </a:ext>
                </a:extLst>
              </a:tr>
              <a:tr h="370840">
                <a:tc>
                  <a:txBody>
                    <a:bodyPr/>
                    <a:lstStyle/>
                    <a:p>
                      <a:r>
                        <a:rPr lang="en-US" sz="1800" kern="1200" dirty="0" smtClean="0">
                          <a:solidFill>
                            <a:schemeClr val="tx1">
                              <a:lumMod val="75000"/>
                              <a:lumOff val="25000"/>
                            </a:schemeClr>
                          </a:solidFill>
                        </a:rPr>
                        <a:t>Evenness of the species abundance distribution</a:t>
                      </a:r>
                      <a:endParaRPr lang="en-US" sz="1800" kern="1200" dirty="0">
                        <a:solidFill>
                          <a:schemeClr val="tx1">
                            <a:lumMod val="75000"/>
                            <a:lumOff val="25000"/>
                          </a:schemeClr>
                        </a:solidFill>
                        <a:latin typeface="+mn-lt"/>
                        <a:ea typeface="+mn-ea"/>
                        <a:cs typeface="+mn-cs"/>
                      </a:endParaRPr>
                    </a:p>
                  </a:txBody>
                  <a:tcPr anchor="ctr"/>
                </a:tc>
                <a:tc>
                  <a:txBody>
                    <a:bodyPr/>
                    <a:lstStyle/>
                    <a:p>
                      <a:r>
                        <a:rPr lang="en-US" sz="1800" kern="1200" dirty="0" smtClean="0">
                          <a:solidFill>
                            <a:schemeClr val="tx1">
                              <a:lumMod val="75000"/>
                              <a:lumOff val="25000"/>
                            </a:schemeClr>
                          </a:solidFill>
                        </a:rPr>
                        <a:t>Inverse probability that two sequences sampled at random come from the same species</a:t>
                      </a:r>
                      <a:endParaRPr lang="en-US" sz="1800" kern="1200" dirty="0">
                        <a:solidFill>
                          <a:schemeClr val="tx1">
                            <a:lumMod val="75000"/>
                            <a:lumOff val="25000"/>
                          </a:schemeClr>
                        </a:solidFill>
                        <a:latin typeface="+mn-lt"/>
                        <a:ea typeface="+mn-ea"/>
                        <a:cs typeface="+mn-cs"/>
                      </a:endParaRPr>
                    </a:p>
                  </a:txBody>
                  <a:tcPr/>
                </a:tc>
                <a:extLst>
                  <a:ext uri="{0D108BD9-81ED-4DB2-BD59-A6C34878D82A}">
                    <a16:rowId xmlns:a16="http://schemas.microsoft.com/office/drawing/2014/main" val="10001"/>
                  </a:ext>
                </a:extLst>
              </a:tr>
            </a:tbl>
          </a:graphicData>
        </a:graphic>
      </p:graphicFrame>
      <p:pic>
        <p:nvPicPr>
          <p:cNvPr id="184321" name="Picture 1" descr="\\jj-1313-srvdata\user\mbernard\Documents\FROGS\FROGS_formation\phyloseq\image\adiv2.png"/>
          <p:cNvPicPr>
            <a:picLocks noChangeAspect="1" noChangeArrowheads="1"/>
          </p:cNvPicPr>
          <p:nvPr/>
        </p:nvPicPr>
        <p:blipFill rotWithShape="1">
          <a:blip r:embed="rId3" cstate="print"/>
          <a:srcRect l="51646"/>
          <a:stretch/>
        </p:blipFill>
        <p:spPr bwMode="auto">
          <a:xfrm>
            <a:off x="4291013" y="3337200"/>
            <a:ext cx="3251638" cy="3485420"/>
          </a:xfrm>
          <a:prstGeom prst="rect">
            <a:avLst/>
          </a:prstGeom>
          <a:noFill/>
        </p:spPr>
      </p:pic>
      <p:grpSp>
        <p:nvGrpSpPr>
          <p:cNvPr id="5" name="Groupe 4"/>
          <p:cNvGrpSpPr/>
          <p:nvPr/>
        </p:nvGrpSpPr>
        <p:grpSpPr>
          <a:xfrm>
            <a:off x="817992" y="3337199"/>
            <a:ext cx="3468258" cy="3485420"/>
            <a:chOff x="817992" y="3337199"/>
            <a:chExt cx="3468258" cy="3485420"/>
          </a:xfrm>
        </p:grpSpPr>
        <p:pic>
          <p:nvPicPr>
            <p:cNvPr id="13" name="Picture 1" descr="\\jj-1313-srvdata\user\mbernard\Documents\FROGS\FROGS_formation\phyloseq\image\adiv2.png"/>
            <p:cNvPicPr>
              <a:picLocks noChangeAspect="1" noChangeArrowheads="1"/>
            </p:cNvPicPr>
            <p:nvPr/>
          </p:nvPicPr>
          <p:blipFill rotWithShape="1">
            <a:blip r:embed="rId3" cstate="print"/>
            <a:srcRect l="-1" r="48425"/>
            <a:stretch/>
          </p:blipFill>
          <p:spPr bwMode="auto">
            <a:xfrm>
              <a:off x="817992" y="3337199"/>
              <a:ext cx="3468258" cy="3485420"/>
            </a:xfrm>
            <a:prstGeom prst="rect">
              <a:avLst/>
            </a:prstGeom>
            <a:noFill/>
          </p:spPr>
        </p:pic>
        <p:sp>
          <p:nvSpPr>
            <p:cNvPr id="10" name="ZoneTexte 9"/>
            <p:cNvSpPr txBox="1"/>
            <p:nvPr/>
          </p:nvSpPr>
          <p:spPr>
            <a:xfrm>
              <a:off x="2379485" y="4103615"/>
              <a:ext cx="1872145" cy="923330"/>
            </a:xfrm>
            <a:prstGeom prst="rect">
              <a:avLst/>
            </a:prstGeom>
            <a:noFill/>
          </p:spPr>
          <p:txBody>
            <a:bodyPr wrap="square" rtlCol="0">
              <a:spAutoFit/>
            </a:bodyPr>
            <a:lstStyle/>
            <a:p>
              <a:r>
                <a:rPr lang="fr-FR" dirty="0" err="1" smtClean="0"/>
                <a:t>S</a:t>
              </a:r>
              <a:r>
                <a:rPr lang="fr-FR" sz="1200" dirty="0" err="1" smtClean="0"/>
                <a:t>invsimp</a:t>
              </a:r>
              <a:r>
                <a:rPr lang="fr-FR" dirty="0" smtClean="0"/>
                <a:t> = 5,45</a:t>
              </a:r>
            </a:p>
            <a:p>
              <a:r>
                <a:rPr lang="fr-FR" dirty="0" err="1" smtClean="0"/>
                <a:t>S</a:t>
              </a:r>
              <a:r>
                <a:rPr lang="fr-FR" sz="1200" dirty="0" err="1" smtClean="0"/>
                <a:t>shan</a:t>
              </a:r>
              <a:r>
                <a:rPr lang="fr-FR" dirty="0" smtClean="0"/>
                <a:t>    = log(7,85)</a:t>
              </a:r>
            </a:p>
            <a:p>
              <a:r>
                <a:rPr lang="fr-FR" dirty="0" err="1" smtClean="0"/>
                <a:t>S</a:t>
              </a:r>
              <a:r>
                <a:rPr lang="fr-FR" sz="1200" dirty="0" err="1" smtClean="0"/>
                <a:t>rich</a:t>
              </a:r>
              <a:r>
                <a:rPr lang="fr-FR" dirty="0" smtClean="0"/>
                <a:t>     = 15</a:t>
              </a:r>
              <a:endParaRPr lang="fr-FR" dirty="0"/>
            </a:p>
          </p:txBody>
        </p:sp>
      </p:grpSp>
      <p:sp>
        <p:nvSpPr>
          <p:cNvPr id="11" name="ZoneTexte 10"/>
          <p:cNvSpPr txBox="1"/>
          <p:nvPr/>
        </p:nvSpPr>
        <p:spPr>
          <a:xfrm>
            <a:off x="5619037" y="4105013"/>
            <a:ext cx="1872145" cy="923330"/>
          </a:xfrm>
          <a:prstGeom prst="rect">
            <a:avLst/>
          </a:prstGeom>
          <a:noFill/>
        </p:spPr>
        <p:txBody>
          <a:bodyPr wrap="square" rtlCol="0">
            <a:spAutoFit/>
          </a:bodyPr>
          <a:lstStyle/>
          <a:p>
            <a:r>
              <a:rPr lang="fr-FR" dirty="0" err="1" smtClean="0"/>
              <a:t>S</a:t>
            </a:r>
            <a:r>
              <a:rPr lang="fr-FR" sz="1200" dirty="0" err="1" smtClean="0"/>
              <a:t>invsimp</a:t>
            </a:r>
            <a:r>
              <a:rPr lang="fr-FR" dirty="0" smtClean="0"/>
              <a:t> = 15</a:t>
            </a:r>
          </a:p>
          <a:p>
            <a:r>
              <a:rPr lang="fr-FR" dirty="0" err="1" smtClean="0"/>
              <a:t>S</a:t>
            </a:r>
            <a:r>
              <a:rPr lang="fr-FR" sz="1200" dirty="0" err="1" smtClean="0"/>
              <a:t>shan</a:t>
            </a:r>
            <a:r>
              <a:rPr lang="fr-FR" dirty="0" smtClean="0"/>
              <a:t>    = log(15)</a:t>
            </a:r>
          </a:p>
          <a:p>
            <a:r>
              <a:rPr lang="fr-FR" dirty="0" err="1" smtClean="0"/>
              <a:t>S</a:t>
            </a:r>
            <a:r>
              <a:rPr lang="fr-FR" sz="1200" dirty="0" err="1" smtClean="0"/>
              <a:t>rich</a:t>
            </a:r>
            <a:r>
              <a:rPr lang="fr-FR" dirty="0" smtClean="0"/>
              <a:t>     = 15</a:t>
            </a:r>
            <a:endParaRPr lang="fr-FR" dirty="0"/>
          </a:p>
        </p:txBody>
      </p:sp>
      <p:sp>
        <p:nvSpPr>
          <p:cNvPr id="12" name="ZoneTexte 11"/>
          <p:cNvSpPr txBox="1"/>
          <p:nvPr/>
        </p:nvSpPr>
        <p:spPr>
          <a:xfrm>
            <a:off x="8360644" y="4064247"/>
            <a:ext cx="3013363" cy="2031325"/>
          </a:xfrm>
          <a:prstGeom prst="rect">
            <a:avLst/>
          </a:prstGeom>
          <a:noFill/>
        </p:spPr>
        <p:txBody>
          <a:bodyPr wrap="square" rtlCol="0">
            <a:spAutoFit/>
          </a:bodyPr>
          <a:lstStyle/>
          <a:p>
            <a:r>
              <a:rPr lang="fr-FR" u="sng" dirty="0" err="1" smtClean="0">
                <a:solidFill>
                  <a:schemeClr val="tx1">
                    <a:lumMod val="75000"/>
                    <a:lumOff val="25000"/>
                  </a:schemeClr>
                </a:solidFill>
              </a:rPr>
              <a:t>Interpretation</a:t>
            </a:r>
            <a:r>
              <a:rPr lang="fr-FR" dirty="0" smtClean="0">
                <a:solidFill>
                  <a:schemeClr val="tx1">
                    <a:lumMod val="75000"/>
                    <a:lumOff val="25000"/>
                  </a:schemeClr>
                </a:solidFill>
              </a:rPr>
              <a:t> :</a:t>
            </a:r>
          </a:p>
          <a:p>
            <a:r>
              <a:rPr lang="fr-FR" dirty="0" smtClean="0">
                <a:solidFill>
                  <a:schemeClr val="tx1">
                    <a:lumMod val="75000"/>
                    <a:lumOff val="25000"/>
                  </a:schemeClr>
                </a:solidFill>
              </a:rPr>
              <a:t>15 </a:t>
            </a:r>
            <a:r>
              <a:rPr lang="fr-FR" dirty="0" err="1" smtClean="0">
                <a:solidFill>
                  <a:schemeClr val="tx1">
                    <a:lumMod val="75000"/>
                    <a:lumOff val="25000"/>
                  </a:schemeClr>
                </a:solidFill>
              </a:rPr>
              <a:t>observed</a:t>
            </a:r>
            <a:r>
              <a:rPr lang="fr-FR" dirty="0" smtClean="0">
                <a:solidFill>
                  <a:schemeClr val="tx1">
                    <a:lumMod val="75000"/>
                    <a:lumOff val="25000"/>
                  </a:schemeClr>
                </a:solidFill>
              </a:rPr>
              <a:t> </a:t>
            </a:r>
            <a:r>
              <a:rPr lang="fr-FR" dirty="0" err="1" smtClean="0">
                <a:solidFill>
                  <a:schemeClr val="tx1">
                    <a:lumMod val="75000"/>
                    <a:lumOff val="25000"/>
                  </a:schemeClr>
                </a:solidFill>
              </a:rPr>
              <a:t>species</a:t>
            </a:r>
            <a:r>
              <a:rPr lang="fr-FR" dirty="0" smtClean="0">
                <a:solidFill>
                  <a:schemeClr val="tx1">
                    <a:lumMod val="75000"/>
                    <a:lumOff val="25000"/>
                  </a:schemeClr>
                </a:solidFill>
              </a:rPr>
              <a:t>, but </a:t>
            </a:r>
            <a:r>
              <a:rPr lang="fr-FR" dirty="0" err="1" smtClean="0">
                <a:solidFill>
                  <a:schemeClr val="tx1">
                    <a:lumMod val="75000"/>
                    <a:lumOff val="25000"/>
                  </a:schemeClr>
                </a:solidFill>
              </a:rPr>
              <a:t>according</a:t>
            </a:r>
            <a:r>
              <a:rPr lang="fr-FR" dirty="0" smtClean="0">
                <a:solidFill>
                  <a:schemeClr val="tx1">
                    <a:lumMod val="75000"/>
                    <a:lumOff val="25000"/>
                  </a:schemeClr>
                </a:solidFill>
              </a:rPr>
              <a:t> to Shannon, the </a:t>
            </a:r>
            <a:r>
              <a:rPr lang="fr-FR" dirty="0" err="1" smtClean="0">
                <a:solidFill>
                  <a:schemeClr val="tx1">
                    <a:lumMod val="75000"/>
                    <a:lumOff val="25000"/>
                  </a:schemeClr>
                </a:solidFill>
              </a:rPr>
              <a:t>left</a:t>
            </a:r>
            <a:r>
              <a:rPr lang="fr-FR" dirty="0" smtClean="0">
                <a:solidFill>
                  <a:schemeClr val="tx1">
                    <a:lumMod val="75000"/>
                    <a:lumOff val="25000"/>
                  </a:schemeClr>
                </a:solidFill>
              </a:rPr>
              <a:t> </a:t>
            </a:r>
            <a:r>
              <a:rPr lang="fr-FR" dirty="0" err="1" smtClean="0">
                <a:solidFill>
                  <a:schemeClr val="tx1">
                    <a:lumMod val="75000"/>
                    <a:lumOff val="25000"/>
                  </a:schemeClr>
                </a:solidFill>
              </a:rPr>
              <a:t>example</a:t>
            </a:r>
            <a:r>
              <a:rPr lang="fr-FR" dirty="0" smtClean="0">
                <a:solidFill>
                  <a:schemeClr val="tx1">
                    <a:lumMod val="75000"/>
                    <a:lumOff val="25000"/>
                  </a:schemeClr>
                </a:solidFill>
              </a:rPr>
              <a:t> </a:t>
            </a:r>
            <a:r>
              <a:rPr lang="fr-FR" dirty="0" err="1" smtClean="0">
                <a:solidFill>
                  <a:schemeClr val="tx1">
                    <a:lumMod val="75000"/>
                    <a:lumOff val="25000"/>
                  </a:schemeClr>
                </a:solidFill>
              </a:rPr>
              <a:t>acts</a:t>
            </a:r>
            <a:r>
              <a:rPr lang="fr-FR" dirty="0" smtClean="0">
                <a:solidFill>
                  <a:schemeClr val="tx1">
                    <a:lumMod val="75000"/>
                    <a:lumOff val="25000"/>
                  </a:schemeClr>
                </a:solidFill>
              </a:rPr>
              <a:t> </a:t>
            </a:r>
            <a:r>
              <a:rPr lang="fr-FR" dirty="0" err="1" smtClean="0">
                <a:solidFill>
                  <a:schemeClr val="tx1">
                    <a:lumMod val="75000"/>
                    <a:lumOff val="25000"/>
                  </a:schemeClr>
                </a:solidFill>
              </a:rPr>
              <a:t>like</a:t>
            </a:r>
            <a:r>
              <a:rPr lang="fr-FR" dirty="0" smtClean="0">
                <a:solidFill>
                  <a:schemeClr val="tx1">
                    <a:lumMod val="75000"/>
                    <a:lumOff val="25000"/>
                  </a:schemeClr>
                </a:solidFill>
              </a:rPr>
              <a:t> </a:t>
            </a:r>
            <a:r>
              <a:rPr lang="fr-FR" dirty="0" err="1" smtClean="0">
                <a:solidFill>
                  <a:schemeClr val="tx1">
                    <a:lumMod val="75000"/>
                    <a:lumOff val="25000"/>
                  </a:schemeClr>
                </a:solidFill>
              </a:rPr>
              <a:t>there</a:t>
            </a:r>
            <a:r>
              <a:rPr lang="fr-FR" dirty="0" smtClean="0">
                <a:solidFill>
                  <a:schemeClr val="tx1">
                    <a:lumMod val="75000"/>
                    <a:lumOff val="25000"/>
                  </a:schemeClr>
                </a:solidFill>
              </a:rPr>
              <a:t> </a:t>
            </a:r>
            <a:r>
              <a:rPr lang="fr-FR" dirty="0" err="1" smtClean="0">
                <a:solidFill>
                  <a:schemeClr val="tx1">
                    <a:lumMod val="75000"/>
                    <a:lumOff val="25000"/>
                  </a:schemeClr>
                </a:solidFill>
              </a:rPr>
              <a:t>is</a:t>
            </a:r>
            <a:r>
              <a:rPr lang="fr-FR" dirty="0" smtClean="0">
                <a:solidFill>
                  <a:schemeClr val="tx1">
                    <a:lumMod val="75000"/>
                    <a:lumOff val="25000"/>
                  </a:schemeClr>
                </a:solidFill>
              </a:rPr>
              <a:t>  7.85 </a:t>
            </a:r>
            <a:r>
              <a:rPr lang="fr-FR" dirty="0" err="1" smtClean="0">
                <a:solidFill>
                  <a:schemeClr val="tx1">
                    <a:lumMod val="75000"/>
                    <a:lumOff val="25000"/>
                  </a:schemeClr>
                </a:solidFill>
              </a:rPr>
              <a:t>equally</a:t>
            </a:r>
            <a:r>
              <a:rPr lang="fr-FR" dirty="0" smtClean="0">
                <a:solidFill>
                  <a:schemeClr val="tx1">
                    <a:lumMod val="75000"/>
                    <a:lumOff val="25000"/>
                  </a:schemeClr>
                </a:solidFill>
              </a:rPr>
              <a:t> </a:t>
            </a:r>
            <a:r>
              <a:rPr lang="fr-FR" dirty="0" err="1" smtClean="0">
                <a:solidFill>
                  <a:schemeClr val="tx1">
                    <a:lumMod val="75000"/>
                    <a:lumOff val="25000"/>
                  </a:schemeClr>
                </a:solidFill>
              </a:rPr>
              <a:t>abundant</a:t>
            </a:r>
            <a:r>
              <a:rPr lang="fr-FR" dirty="0" smtClean="0">
                <a:solidFill>
                  <a:schemeClr val="tx1">
                    <a:lumMod val="75000"/>
                    <a:lumOff val="25000"/>
                  </a:schemeClr>
                </a:solidFill>
              </a:rPr>
              <a:t> </a:t>
            </a:r>
            <a:r>
              <a:rPr lang="fr-FR" dirty="0" err="1" smtClean="0">
                <a:solidFill>
                  <a:schemeClr val="tx1">
                    <a:lumMod val="75000"/>
                    <a:lumOff val="25000"/>
                  </a:schemeClr>
                </a:solidFill>
              </a:rPr>
              <a:t>species</a:t>
            </a:r>
            <a:r>
              <a:rPr lang="fr-FR" dirty="0" smtClean="0">
                <a:solidFill>
                  <a:schemeClr val="tx1">
                    <a:lumMod val="75000"/>
                    <a:lumOff val="25000"/>
                  </a:schemeClr>
                </a:solidFill>
              </a:rPr>
              <a:t> (5.45 for </a:t>
            </a:r>
            <a:r>
              <a:rPr lang="fr-FR" dirty="0" err="1" smtClean="0">
                <a:solidFill>
                  <a:schemeClr val="tx1">
                    <a:lumMod val="75000"/>
                    <a:lumOff val="25000"/>
                  </a:schemeClr>
                </a:solidFill>
              </a:rPr>
              <a:t>invSimp</a:t>
            </a:r>
            <a:r>
              <a:rPr lang="fr-FR" dirty="0" smtClean="0">
                <a:solidFill>
                  <a:schemeClr val="tx1">
                    <a:lumMod val="75000"/>
                    <a:lumOff val="25000"/>
                  </a:schemeClr>
                </a:solidFill>
              </a:rPr>
              <a:t>)</a:t>
            </a:r>
          </a:p>
          <a:p>
            <a:r>
              <a:rPr lang="fr-FR" dirty="0" smtClean="0">
                <a:solidFill>
                  <a:schemeClr val="tx1">
                    <a:lumMod val="75000"/>
                    <a:lumOff val="25000"/>
                  </a:schemeClr>
                </a:solidFill>
              </a:rPr>
              <a:t>It </a:t>
            </a:r>
            <a:r>
              <a:rPr lang="fr-FR" dirty="0" err="1" smtClean="0">
                <a:solidFill>
                  <a:schemeClr val="tx1">
                    <a:lumMod val="75000"/>
                    <a:lumOff val="25000"/>
                  </a:schemeClr>
                </a:solidFill>
              </a:rPr>
              <a:t>is</a:t>
            </a:r>
            <a:r>
              <a:rPr lang="fr-FR" dirty="0" smtClean="0">
                <a:solidFill>
                  <a:schemeClr val="tx1">
                    <a:lumMod val="75000"/>
                    <a:lumOff val="25000"/>
                  </a:schemeClr>
                </a:solidFill>
              </a:rPr>
              <a:t> </a:t>
            </a:r>
            <a:r>
              <a:rPr lang="fr-FR" dirty="0" err="1" smtClean="0">
                <a:solidFill>
                  <a:schemeClr val="tx1">
                    <a:lumMod val="75000"/>
                    <a:lumOff val="25000"/>
                  </a:schemeClr>
                </a:solidFill>
              </a:rPr>
              <a:t>called</a:t>
            </a:r>
            <a:r>
              <a:rPr lang="fr-FR" dirty="0" smtClean="0">
                <a:solidFill>
                  <a:schemeClr val="tx1">
                    <a:lumMod val="75000"/>
                    <a:lumOff val="25000"/>
                  </a:schemeClr>
                </a:solidFill>
              </a:rPr>
              <a:t> </a:t>
            </a:r>
            <a:r>
              <a:rPr lang="fr-FR" dirty="0" smtClean="0">
                <a:solidFill>
                  <a:schemeClr val="accent1">
                    <a:lumMod val="75000"/>
                  </a:schemeClr>
                </a:solidFill>
              </a:rPr>
              <a:t>effective </a:t>
            </a:r>
            <a:r>
              <a:rPr lang="fr-FR" dirty="0" err="1" smtClean="0">
                <a:solidFill>
                  <a:schemeClr val="accent1">
                    <a:lumMod val="75000"/>
                  </a:schemeClr>
                </a:solidFill>
              </a:rPr>
              <a:t>diversities</a:t>
            </a:r>
            <a:endParaRPr lang="fr-FR"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Exploring</a:t>
            </a:r>
            <a:r>
              <a:rPr lang="fr-FR" dirty="0" smtClean="0"/>
              <a:t> </a:t>
            </a:r>
            <a:r>
              <a:rPr lang="fr-FR" dirty="0" err="1" smtClean="0"/>
              <a:t>biodiversity</a:t>
            </a:r>
            <a:r>
              <a:rPr lang="fr-FR" dirty="0" smtClean="0"/>
              <a:t> : </a:t>
            </a:r>
            <a:r>
              <a:rPr lang="el-GR" dirty="0" smtClean="0"/>
              <a:t>α</a:t>
            </a:r>
            <a:r>
              <a:rPr lang="en-US" dirty="0" smtClean="0"/>
              <a:t>-diversity</a:t>
            </a:r>
            <a:endParaRPr lang="fr-FR" dirty="0"/>
          </a:p>
        </p:txBody>
      </p:sp>
      <p:sp>
        <p:nvSpPr>
          <p:cNvPr id="3" name="Espace réservé du contenu 2"/>
          <p:cNvSpPr>
            <a:spLocks noGrp="1"/>
          </p:cNvSpPr>
          <p:nvPr>
            <p:ph idx="1"/>
          </p:nvPr>
        </p:nvSpPr>
        <p:spPr/>
        <p:txBody>
          <a:bodyPr>
            <a:normAutofit/>
          </a:bodyPr>
          <a:lstStyle/>
          <a:p>
            <a:pPr>
              <a:spcAft>
                <a:spcPts val="1200"/>
              </a:spcAft>
              <a:buNone/>
            </a:pPr>
            <a:r>
              <a:rPr lang="en-US" sz="2200" dirty="0" smtClean="0"/>
              <a:t> </a:t>
            </a:r>
            <a:r>
              <a:rPr lang="el-GR" sz="2400" dirty="0" smtClean="0"/>
              <a:t>α</a:t>
            </a:r>
            <a:r>
              <a:rPr lang="en-US" sz="2400" dirty="0" smtClean="0"/>
              <a:t>-diversity indices available in </a:t>
            </a:r>
            <a:r>
              <a:rPr lang="en-US" sz="2400" dirty="0" err="1" smtClean="0"/>
              <a:t>phyloseq</a:t>
            </a:r>
            <a:r>
              <a:rPr lang="en-US" sz="2400" dirty="0" smtClean="0"/>
              <a:t> :</a:t>
            </a:r>
            <a:endParaRPr lang="en-US" sz="2200" dirty="0" smtClean="0"/>
          </a:p>
          <a:p>
            <a:pPr lvl="1">
              <a:spcAft>
                <a:spcPts val="1200"/>
              </a:spcAft>
              <a:buFont typeface="Wingdings" pitchFamily="2" charset="2"/>
              <a:buChar char="§"/>
            </a:pPr>
            <a:r>
              <a:rPr lang="en-US" sz="2000" dirty="0" smtClean="0"/>
              <a:t>Species </a:t>
            </a:r>
            <a:r>
              <a:rPr lang="en-US" sz="2000" b="1" dirty="0" smtClean="0">
                <a:solidFill>
                  <a:schemeClr val="accent2">
                    <a:lumMod val="75000"/>
                  </a:schemeClr>
                </a:solidFill>
              </a:rPr>
              <a:t>richness</a:t>
            </a:r>
            <a:r>
              <a:rPr lang="en-US" sz="2000" dirty="0" smtClean="0"/>
              <a:t> : number of observed OTU </a:t>
            </a:r>
          </a:p>
          <a:p>
            <a:pPr lvl="1">
              <a:spcAft>
                <a:spcPts val="1200"/>
              </a:spcAft>
              <a:buFont typeface="Wingdings" pitchFamily="2" charset="2"/>
              <a:buChar char="§"/>
            </a:pPr>
            <a:r>
              <a:rPr lang="en-US" sz="2000" b="1" dirty="0" smtClean="0">
                <a:solidFill>
                  <a:schemeClr val="accent2">
                    <a:lumMod val="75000"/>
                  </a:schemeClr>
                </a:solidFill>
              </a:rPr>
              <a:t> Chao1</a:t>
            </a:r>
            <a:r>
              <a:rPr lang="en-US" sz="2000" dirty="0" smtClean="0"/>
              <a:t> : number of observed OTU + estimation of the number of unobserved OTU</a:t>
            </a:r>
          </a:p>
          <a:p>
            <a:pPr lvl="1">
              <a:spcAft>
                <a:spcPts val="1200"/>
              </a:spcAft>
              <a:buFont typeface="Wingdings" pitchFamily="2" charset="2"/>
              <a:buChar char="§"/>
            </a:pPr>
            <a:r>
              <a:rPr lang="en-US" sz="2000" b="1" dirty="0" smtClean="0">
                <a:solidFill>
                  <a:schemeClr val="accent2">
                    <a:lumMod val="75000"/>
                  </a:schemeClr>
                </a:solidFill>
              </a:rPr>
              <a:t> Shannon</a:t>
            </a:r>
            <a:r>
              <a:rPr lang="en-US" sz="2000" dirty="0" smtClean="0"/>
              <a:t> entropy / </a:t>
            </a:r>
            <a:r>
              <a:rPr lang="en-US" sz="2000" b="1" dirty="0" smtClean="0">
                <a:solidFill>
                  <a:schemeClr val="accent2">
                    <a:lumMod val="75000"/>
                  </a:schemeClr>
                </a:solidFill>
              </a:rPr>
              <a:t>Jensen</a:t>
            </a:r>
            <a:r>
              <a:rPr lang="en-US" sz="2000" dirty="0" smtClean="0"/>
              <a:t> : the width of the OTU relative abundance distribution. Roughly, it reflects our (in)ability to predict OTU of a randomly picked bacteria.</a:t>
            </a:r>
          </a:p>
          <a:p>
            <a:pPr lvl="1">
              <a:spcAft>
                <a:spcPts val="1200"/>
              </a:spcAft>
              <a:buFont typeface="Wingdings" pitchFamily="2" charset="2"/>
              <a:buChar char="§"/>
            </a:pPr>
            <a:r>
              <a:rPr lang="en-US" sz="2000" b="1" dirty="0" smtClean="0">
                <a:solidFill>
                  <a:schemeClr val="accent2">
                    <a:lumMod val="75000"/>
                  </a:schemeClr>
                </a:solidFill>
              </a:rPr>
              <a:t> Simpson</a:t>
            </a:r>
            <a:r>
              <a:rPr lang="en-US" sz="2000" dirty="0" smtClean="0"/>
              <a:t> : 1 - probability that two bacteria picked at random in the community belong to different OTU.</a:t>
            </a:r>
          </a:p>
          <a:p>
            <a:pPr lvl="1">
              <a:spcAft>
                <a:spcPts val="1200"/>
              </a:spcAft>
              <a:buFont typeface="Wingdings" pitchFamily="2" charset="2"/>
              <a:buChar char="§"/>
            </a:pPr>
            <a:r>
              <a:rPr lang="en-US" sz="2000" b="1" dirty="0" smtClean="0">
                <a:solidFill>
                  <a:schemeClr val="accent2">
                    <a:lumMod val="75000"/>
                  </a:schemeClr>
                </a:solidFill>
              </a:rPr>
              <a:t> Inverse Simpson </a:t>
            </a:r>
            <a:r>
              <a:rPr lang="en-US" sz="2000" dirty="0" smtClean="0"/>
              <a:t>: inverse of the probability that two bacteria picked at random belong to the same </a:t>
            </a:r>
            <a:r>
              <a:rPr lang="en-US" dirty="0" smtClean="0"/>
              <a:t>OTU.</a:t>
            </a: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35</a:t>
            </a:fld>
            <a:endParaRPr lang="fr-F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Exploring</a:t>
            </a:r>
            <a:r>
              <a:rPr lang="fr-FR" dirty="0" smtClean="0"/>
              <a:t> </a:t>
            </a:r>
            <a:r>
              <a:rPr lang="fr-FR" dirty="0" err="1" smtClean="0"/>
              <a:t>biodiversity</a:t>
            </a:r>
            <a:r>
              <a:rPr lang="fr-FR" dirty="0" smtClean="0"/>
              <a:t> : </a:t>
            </a:r>
            <a:r>
              <a:rPr lang="el-GR" dirty="0" smtClean="0"/>
              <a:t>α</a:t>
            </a:r>
            <a:r>
              <a:rPr lang="en-US" dirty="0" smtClean="0"/>
              <a:t>-diversity</a:t>
            </a:r>
            <a:endParaRPr lang="fr-FR" dirty="0"/>
          </a:p>
        </p:txBody>
      </p:sp>
      <p:pic>
        <p:nvPicPr>
          <p:cNvPr id="8" name="Espace réservé du contenu 7"/>
          <p:cNvPicPr>
            <a:picLocks noGrp="1" noChangeAspect="1"/>
          </p:cNvPicPr>
          <p:nvPr>
            <p:ph sz="half" idx="1"/>
          </p:nvPr>
        </p:nvPicPr>
        <p:blipFill>
          <a:blip r:embed="rId3"/>
          <a:stretch>
            <a:fillRect/>
          </a:stretch>
        </p:blipFill>
        <p:spPr>
          <a:xfrm>
            <a:off x="520185" y="1834065"/>
            <a:ext cx="6477930" cy="4378049"/>
          </a:xfrm>
          <a:prstGeom prst="rect">
            <a:avLst/>
          </a:prstGeom>
        </p:spPr>
      </p:pic>
      <p:sp>
        <p:nvSpPr>
          <p:cNvPr id="4" name="Espace réservé du numéro de diapositive 3"/>
          <p:cNvSpPr>
            <a:spLocks noGrp="1"/>
          </p:cNvSpPr>
          <p:nvPr>
            <p:ph type="sldNum" sz="quarter" idx="12"/>
          </p:nvPr>
        </p:nvSpPr>
        <p:spPr/>
        <p:txBody>
          <a:bodyPr/>
          <a:lstStyle/>
          <a:p>
            <a:fld id="{E664AC5F-3F38-4704-86B1-1827B55652FA}" type="slidenum">
              <a:rPr lang="fr-FR" smtClean="0"/>
              <a:pPr/>
              <a:t>36</a:t>
            </a:fld>
            <a:endParaRPr lang="fr-FR"/>
          </a:p>
        </p:txBody>
      </p:sp>
      <p:sp>
        <p:nvSpPr>
          <p:cNvPr id="9" name="Rectangle 8"/>
          <p:cNvSpPr/>
          <p:nvPr/>
        </p:nvSpPr>
        <p:spPr>
          <a:xfrm>
            <a:off x="655372" y="2235206"/>
            <a:ext cx="6246586" cy="712800"/>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7393408" y="2402889"/>
            <a:ext cx="4516094" cy="369332"/>
          </a:xfrm>
          <a:prstGeom prst="rect">
            <a:avLst/>
          </a:prstGeom>
          <a:noFill/>
          <a:ln>
            <a:noFill/>
          </a:ln>
        </p:spPr>
        <p:txBody>
          <a:bodyPr wrap="square" rtlCol="0">
            <a:spAutoFit/>
          </a:bodyPr>
          <a:lstStyle/>
          <a:p>
            <a:r>
              <a:rPr lang="fr-FR" dirty="0" smtClean="0">
                <a:solidFill>
                  <a:schemeClr val="tx1">
                    <a:lumMod val="75000"/>
                    <a:lumOff val="25000"/>
                  </a:schemeClr>
                </a:solidFill>
              </a:rPr>
              <a:t>Select R </a:t>
            </a:r>
            <a:r>
              <a:rPr lang="fr-FR" dirty="0" err="1" smtClean="0">
                <a:solidFill>
                  <a:schemeClr val="tx1">
                    <a:lumMod val="75000"/>
                    <a:lumOff val="25000"/>
                  </a:schemeClr>
                </a:solidFill>
              </a:rPr>
              <a:t>workspace</a:t>
            </a:r>
            <a:r>
              <a:rPr lang="fr-FR" dirty="0">
                <a:solidFill>
                  <a:schemeClr val="tx1">
                    <a:lumMod val="75000"/>
                    <a:lumOff val="25000"/>
                  </a:schemeClr>
                </a:solidFill>
              </a:rPr>
              <a:t> </a:t>
            </a:r>
            <a:r>
              <a:rPr lang="fr-FR" dirty="0" err="1" smtClean="0">
                <a:solidFill>
                  <a:schemeClr val="tx1">
                    <a:lumMod val="75000"/>
                    <a:lumOff val="25000"/>
                  </a:schemeClr>
                </a:solidFill>
              </a:rPr>
              <a:t>including</a:t>
            </a:r>
            <a:r>
              <a:rPr lang="fr-FR" dirty="0" smtClean="0">
                <a:solidFill>
                  <a:schemeClr val="tx1">
                    <a:lumMod val="75000"/>
                    <a:lumOff val="25000"/>
                  </a:schemeClr>
                </a:solidFill>
              </a:rPr>
              <a:t> </a:t>
            </a:r>
            <a:r>
              <a:rPr lang="fr-FR" dirty="0" err="1" smtClean="0">
                <a:solidFill>
                  <a:schemeClr val="tx1">
                    <a:lumMod val="75000"/>
                    <a:lumOff val="25000"/>
                  </a:schemeClr>
                </a:solidFill>
              </a:rPr>
              <a:t>phyloseq</a:t>
            </a:r>
            <a:r>
              <a:rPr lang="fr-FR" dirty="0" smtClean="0">
                <a:solidFill>
                  <a:schemeClr val="tx1">
                    <a:lumMod val="75000"/>
                    <a:lumOff val="25000"/>
                  </a:schemeClr>
                </a:solidFill>
              </a:rPr>
              <a:t> </a:t>
            </a:r>
            <a:r>
              <a:rPr lang="fr-FR" dirty="0" err="1" smtClean="0">
                <a:solidFill>
                  <a:schemeClr val="tx1">
                    <a:lumMod val="75000"/>
                    <a:lumOff val="25000"/>
                  </a:schemeClr>
                </a:solidFill>
              </a:rPr>
              <a:t>object</a:t>
            </a:r>
            <a:endParaRPr lang="fr-FR" dirty="0">
              <a:solidFill>
                <a:schemeClr val="tx1">
                  <a:lumMod val="75000"/>
                  <a:lumOff val="25000"/>
                </a:schemeClr>
              </a:solidFill>
            </a:endParaRPr>
          </a:p>
        </p:txBody>
      </p:sp>
      <p:sp>
        <p:nvSpPr>
          <p:cNvPr id="11" name="ZoneTexte 10"/>
          <p:cNvSpPr txBox="1"/>
          <p:nvPr/>
        </p:nvSpPr>
        <p:spPr>
          <a:xfrm>
            <a:off x="7393408" y="3024221"/>
            <a:ext cx="3746357" cy="646331"/>
          </a:xfrm>
          <a:prstGeom prst="rect">
            <a:avLst/>
          </a:prstGeom>
          <a:noFill/>
          <a:ln>
            <a:noFill/>
          </a:ln>
        </p:spPr>
        <p:txBody>
          <a:bodyPr wrap="square" rtlCol="0">
            <a:spAutoFit/>
          </a:bodyPr>
          <a:lstStyle/>
          <a:p>
            <a:r>
              <a:rPr lang="fr-FR" dirty="0" err="1" smtClean="0">
                <a:solidFill>
                  <a:schemeClr val="tx1">
                    <a:lumMod val="75000"/>
                    <a:lumOff val="25000"/>
                  </a:schemeClr>
                </a:solidFill>
              </a:rPr>
              <a:t>Choose</a:t>
            </a:r>
            <a:r>
              <a:rPr lang="fr-FR" dirty="0" smtClean="0">
                <a:solidFill>
                  <a:schemeClr val="tx1">
                    <a:lumMod val="75000"/>
                    <a:lumOff val="25000"/>
                  </a:schemeClr>
                </a:solidFill>
              </a:rPr>
              <a:t> a </a:t>
            </a:r>
            <a:r>
              <a:rPr lang="fr-FR" dirty="0" err="1" smtClean="0">
                <a:solidFill>
                  <a:schemeClr val="tx1">
                    <a:lumMod val="75000"/>
                    <a:lumOff val="25000"/>
                  </a:schemeClr>
                </a:solidFill>
              </a:rPr>
              <a:t>sample</a:t>
            </a:r>
            <a:r>
              <a:rPr lang="fr-FR" dirty="0" smtClean="0">
                <a:solidFill>
                  <a:schemeClr val="tx1">
                    <a:lumMod val="75000"/>
                    <a:lumOff val="25000"/>
                  </a:schemeClr>
                </a:solidFill>
              </a:rPr>
              <a:t> variable to organise </a:t>
            </a:r>
            <a:r>
              <a:rPr lang="fr-FR" dirty="0" err="1" smtClean="0">
                <a:solidFill>
                  <a:schemeClr val="tx1">
                    <a:lumMod val="75000"/>
                    <a:lumOff val="25000"/>
                  </a:schemeClr>
                </a:solidFill>
              </a:rPr>
              <a:t>graphics</a:t>
            </a:r>
            <a:endParaRPr lang="fr-FR" dirty="0">
              <a:solidFill>
                <a:schemeClr val="tx1">
                  <a:lumMod val="75000"/>
                  <a:lumOff val="25000"/>
                </a:schemeClr>
              </a:solidFill>
            </a:endParaRPr>
          </a:p>
        </p:txBody>
      </p:sp>
      <p:sp>
        <p:nvSpPr>
          <p:cNvPr id="12" name="ZoneTexte 11"/>
          <p:cNvSpPr txBox="1"/>
          <p:nvPr/>
        </p:nvSpPr>
        <p:spPr>
          <a:xfrm>
            <a:off x="7393408" y="4402967"/>
            <a:ext cx="3934690" cy="646331"/>
          </a:xfrm>
          <a:prstGeom prst="rect">
            <a:avLst/>
          </a:prstGeom>
          <a:noFill/>
          <a:ln>
            <a:noFill/>
          </a:ln>
        </p:spPr>
        <p:txBody>
          <a:bodyPr wrap="square" rtlCol="0">
            <a:spAutoFit/>
          </a:bodyPr>
          <a:lstStyle/>
          <a:p>
            <a:r>
              <a:rPr lang="fr-FR" dirty="0" err="1" smtClean="0">
                <a:solidFill>
                  <a:schemeClr val="tx1">
                    <a:lumMod val="75000"/>
                    <a:lumOff val="25000"/>
                  </a:schemeClr>
                </a:solidFill>
              </a:rPr>
              <a:t>Choose</a:t>
            </a:r>
            <a:r>
              <a:rPr lang="fr-FR" dirty="0" smtClean="0">
                <a:solidFill>
                  <a:schemeClr val="tx1">
                    <a:lumMod val="75000"/>
                    <a:lumOff val="25000"/>
                  </a:schemeClr>
                </a:solidFill>
              </a:rPr>
              <a:t> </a:t>
            </a:r>
            <a:r>
              <a:rPr lang="fr-FR" dirty="0" err="1" smtClean="0">
                <a:solidFill>
                  <a:schemeClr val="tx1">
                    <a:lumMod val="75000"/>
                    <a:lumOff val="25000"/>
                  </a:schemeClr>
                </a:solidFill>
              </a:rPr>
              <a:t>which</a:t>
            </a:r>
            <a:r>
              <a:rPr lang="fr-FR" dirty="0" smtClean="0">
                <a:solidFill>
                  <a:schemeClr val="tx1">
                    <a:lumMod val="75000"/>
                    <a:lumOff val="25000"/>
                  </a:schemeClr>
                </a:solidFill>
              </a:rPr>
              <a:t> </a:t>
            </a:r>
            <a:r>
              <a:rPr lang="el-GR" dirty="0" smtClean="0">
                <a:solidFill>
                  <a:schemeClr val="tx1">
                    <a:lumMod val="75000"/>
                    <a:lumOff val="25000"/>
                  </a:schemeClr>
                </a:solidFill>
              </a:rPr>
              <a:t>α</a:t>
            </a:r>
            <a:r>
              <a:rPr lang="fr-FR" dirty="0" smtClean="0">
                <a:solidFill>
                  <a:schemeClr val="tx1">
                    <a:lumMod val="75000"/>
                    <a:lumOff val="25000"/>
                  </a:schemeClr>
                </a:solidFill>
              </a:rPr>
              <a:t>-</a:t>
            </a:r>
            <a:r>
              <a:rPr lang="fr-FR" dirty="0" err="1" smtClean="0">
                <a:solidFill>
                  <a:schemeClr val="tx1">
                    <a:lumMod val="75000"/>
                    <a:lumOff val="25000"/>
                  </a:schemeClr>
                </a:solidFill>
              </a:rPr>
              <a:t>diversity</a:t>
            </a:r>
            <a:r>
              <a:rPr lang="fr-FR" dirty="0" smtClean="0">
                <a:solidFill>
                  <a:schemeClr val="tx1">
                    <a:lumMod val="75000"/>
                    <a:lumOff val="25000"/>
                  </a:schemeClr>
                </a:solidFill>
              </a:rPr>
              <a:t> indices </a:t>
            </a:r>
            <a:r>
              <a:rPr lang="fr-FR" dirty="0" err="1" smtClean="0">
                <a:solidFill>
                  <a:schemeClr val="tx1">
                    <a:lumMod val="75000"/>
                    <a:lumOff val="25000"/>
                  </a:schemeClr>
                </a:solidFill>
              </a:rPr>
              <a:t>you</a:t>
            </a:r>
            <a:r>
              <a:rPr lang="fr-FR" dirty="0" smtClean="0">
                <a:solidFill>
                  <a:schemeClr val="tx1">
                    <a:lumMod val="75000"/>
                    <a:lumOff val="25000"/>
                  </a:schemeClr>
                </a:solidFill>
              </a:rPr>
              <a:t> </a:t>
            </a:r>
            <a:r>
              <a:rPr lang="fr-FR" dirty="0" err="1" smtClean="0">
                <a:solidFill>
                  <a:schemeClr val="tx1">
                    <a:lumMod val="75000"/>
                    <a:lumOff val="25000"/>
                  </a:schemeClr>
                </a:solidFill>
              </a:rPr>
              <a:t>want</a:t>
            </a:r>
            <a:r>
              <a:rPr lang="fr-FR" dirty="0" smtClean="0">
                <a:solidFill>
                  <a:schemeClr val="tx1">
                    <a:lumMod val="75000"/>
                    <a:lumOff val="25000"/>
                  </a:schemeClr>
                </a:solidFill>
              </a:rPr>
              <a:t> to </a:t>
            </a:r>
            <a:r>
              <a:rPr lang="fr-FR" dirty="0" err="1" smtClean="0">
                <a:solidFill>
                  <a:schemeClr val="tx1">
                    <a:lumMod val="75000"/>
                    <a:lumOff val="25000"/>
                  </a:schemeClr>
                </a:solidFill>
              </a:rPr>
              <a:t>compute</a:t>
            </a:r>
            <a:r>
              <a:rPr lang="fr-FR" dirty="0" smtClean="0">
                <a:solidFill>
                  <a:schemeClr val="tx1">
                    <a:lumMod val="75000"/>
                    <a:lumOff val="25000"/>
                  </a:schemeClr>
                </a:solidFill>
              </a:rPr>
              <a:t> </a:t>
            </a:r>
          </a:p>
        </p:txBody>
      </p:sp>
      <p:sp>
        <p:nvSpPr>
          <p:cNvPr id="13" name="Rectangle 12"/>
          <p:cNvSpPr/>
          <p:nvPr/>
        </p:nvSpPr>
        <p:spPr>
          <a:xfrm>
            <a:off x="655372" y="2995612"/>
            <a:ext cx="6246586" cy="703551"/>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Accolade fermante 13"/>
          <p:cNvSpPr/>
          <p:nvPr/>
        </p:nvSpPr>
        <p:spPr>
          <a:xfrm>
            <a:off x="6998115" y="3788065"/>
            <a:ext cx="360218" cy="1876136"/>
          </a:xfrm>
          <a:prstGeom prst="rightBrac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P spid="13"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solidFill>
                  <a:schemeClr val="accent6"/>
                </a:solidFill>
              </a:rPr>
              <a:t>Exercise</a:t>
            </a:r>
            <a:r>
              <a:rPr lang="fr-FR" dirty="0" smtClean="0">
                <a:solidFill>
                  <a:schemeClr val="accent6"/>
                </a:solidFill>
              </a:rPr>
              <a:t> </a:t>
            </a:r>
            <a:r>
              <a:rPr lang="fr-FR" dirty="0">
                <a:solidFill>
                  <a:schemeClr val="accent6"/>
                </a:solidFill>
              </a:rPr>
              <a:t>A-</a:t>
            </a:r>
            <a:r>
              <a:rPr lang="fr-FR" dirty="0" smtClean="0">
                <a:solidFill>
                  <a:schemeClr val="accent6"/>
                </a:solidFill>
              </a:rPr>
              <a:t>5</a:t>
            </a:r>
            <a:endParaRPr lang="fr-FR" dirty="0">
              <a:solidFill>
                <a:schemeClr val="accent6"/>
              </a:solidFill>
            </a:endParaRPr>
          </a:p>
        </p:txBody>
      </p:sp>
      <p:sp>
        <p:nvSpPr>
          <p:cNvPr id="9" name="Espace réservé du contenu 8"/>
          <p:cNvSpPr>
            <a:spLocks noGrp="1"/>
          </p:cNvSpPr>
          <p:nvPr>
            <p:ph idx="1"/>
          </p:nvPr>
        </p:nvSpPr>
        <p:spPr>
          <a:xfrm>
            <a:off x="1097280" y="2117968"/>
            <a:ext cx="10058400" cy="3751125"/>
          </a:xfrm>
        </p:spPr>
        <p:txBody>
          <a:bodyPr/>
          <a:lstStyle/>
          <a:p>
            <a:pPr marL="0" indent="0">
              <a:spcBef>
                <a:spcPts val="600"/>
              </a:spcBef>
              <a:spcAft>
                <a:spcPts val="1200"/>
              </a:spcAft>
              <a:buClr>
                <a:schemeClr val="accent1">
                  <a:lumMod val="75000"/>
                </a:schemeClr>
              </a:buClr>
              <a:buNone/>
            </a:pPr>
            <a:r>
              <a:rPr lang="fr-FR" dirty="0">
                <a:solidFill>
                  <a:schemeClr val="accent1">
                    <a:lumMod val="50000"/>
                  </a:schemeClr>
                </a:solidFill>
                <a:sym typeface="Wingdings" panose="05000000000000000000" pitchFamily="2" charset="2"/>
              </a:rPr>
              <a:t>Test </a:t>
            </a:r>
            <a:r>
              <a:rPr lang="fr-FR" dirty="0" err="1">
                <a:solidFill>
                  <a:schemeClr val="accent1">
                    <a:lumMod val="50000"/>
                  </a:schemeClr>
                </a:solidFill>
                <a:sym typeface="Wingdings" panose="05000000000000000000" pitchFamily="2" charset="2"/>
              </a:rPr>
              <a:t>it</a:t>
            </a:r>
            <a:r>
              <a:rPr lang="fr-FR" dirty="0">
                <a:solidFill>
                  <a:schemeClr val="accent1">
                    <a:lumMod val="50000"/>
                  </a:schemeClr>
                </a:solidFill>
                <a:sym typeface="Wingdings" panose="05000000000000000000" pitchFamily="2" charset="2"/>
              </a:rPr>
              <a:t> on </a:t>
            </a:r>
            <a:r>
              <a:rPr lang="fr-FR" dirty="0" err="1">
                <a:solidFill>
                  <a:schemeClr val="accent1">
                    <a:lumMod val="50000"/>
                  </a:schemeClr>
                </a:solidFill>
                <a:sym typeface="Wingdings" panose="05000000000000000000" pitchFamily="2" charset="2"/>
              </a:rPr>
              <a:t>EnvType</a:t>
            </a:r>
            <a:endParaRPr lang="fr-FR" dirty="0">
              <a:solidFill>
                <a:schemeClr val="accent1">
                  <a:lumMod val="50000"/>
                </a:schemeClr>
              </a:solidFill>
              <a:sym typeface="Wingdings" panose="05000000000000000000" pitchFamily="2" charset="2"/>
            </a:endParaRPr>
          </a:p>
          <a:p>
            <a:pPr marL="719138" lvl="1" indent="-519113">
              <a:spcBef>
                <a:spcPts val="600"/>
              </a:spcBef>
              <a:spcAft>
                <a:spcPts val="1200"/>
              </a:spcAft>
              <a:buClr>
                <a:schemeClr val="accent1">
                  <a:lumMod val="75000"/>
                </a:schemeClr>
              </a:buClr>
              <a:buFont typeface="Wingdings" panose="05000000000000000000" pitchFamily="2" charset="2"/>
              <a:buChar char="è"/>
            </a:pPr>
            <a:r>
              <a:rPr lang="fr-FR" sz="2000" dirty="0" err="1" smtClean="0">
                <a:solidFill>
                  <a:schemeClr val="accent1">
                    <a:lumMod val="50000"/>
                  </a:schemeClr>
                </a:solidFill>
                <a:sym typeface="Wingdings" panose="05000000000000000000" pitchFamily="2" charset="2"/>
              </a:rPr>
              <a:t>What</a:t>
            </a:r>
            <a:r>
              <a:rPr lang="fr-FR" sz="2000" dirty="0" smtClean="0">
                <a:solidFill>
                  <a:schemeClr val="accent1">
                    <a:lumMod val="50000"/>
                  </a:schemeClr>
                </a:solidFill>
                <a:sym typeface="Wingdings" panose="05000000000000000000" pitchFamily="2" charset="2"/>
              </a:rPr>
              <a:t> </a:t>
            </a:r>
            <a:r>
              <a:rPr lang="fr-FR" sz="2000" dirty="0">
                <a:solidFill>
                  <a:schemeClr val="accent1">
                    <a:lumMod val="50000"/>
                  </a:schemeClr>
                </a:solidFill>
                <a:sym typeface="Wingdings" panose="05000000000000000000" pitchFamily="2" charset="2"/>
              </a:rPr>
              <a:t>are the </a:t>
            </a:r>
            <a:r>
              <a:rPr lang="fr-FR" sz="2000" dirty="0" err="1">
                <a:solidFill>
                  <a:schemeClr val="accent1">
                    <a:lumMod val="50000"/>
                  </a:schemeClr>
                </a:solidFill>
                <a:sym typeface="Wingdings" panose="05000000000000000000" pitchFamily="2" charset="2"/>
              </a:rPr>
              <a:t>resulting</a:t>
            </a:r>
            <a:r>
              <a:rPr lang="fr-FR" sz="2000" dirty="0">
                <a:solidFill>
                  <a:schemeClr val="accent1">
                    <a:lumMod val="50000"/>
                  </a:schemeClr>
                </a:solidFill>
                <a:sym typeface="Wingdings" panose="05000000000000000000" pitchFamily="2" charset="2"/>
              </a:rPr>
              <a:t> </a:t>
            </a:r>
            <a:r>
              <a:rPr lang="fr-FR" sz="2000" dirty="0" err="1">
                <a:solidFill>
                  <a:schemeClr val="accent1">
                    <a:lumMod val="50000"/>
                  </a:schemeClr>
                </a:solidFill>
                <a:sym typeface="Wingdings" panose="05000000000000000000" pitchFamily="2" charset="2"/>
              </a:rPr>
              <a:t>datasets</a:t>
            </a:r>
            <a:r>
              <a:rPr lang="fr-FR" sz="2000" dirty="0">
                <a:solidFill>
                  <a:schemeClr val="accent1">
                    <a:lumMod val="50000"/>
                  </a:schemeClr>
                </a:solidFill>
                <a:sym typeface="Wingdings" panose="05000000000000000000" pitchFamily="2" charset="2"/>
              </a:rPr>
              <a:t> ?</a:t>
            </a:r>
          </a:p>
          <a:p>
            <a:pPr marL="719138" lvl="1" indent="-519113">
              <a:spcBef>
                <a:spcPts val="600"/>
              </a:spcBef>
              <a:spcAft>
                <a:spcPts val="1200"/>
              </a:spcAft>
              <a:buClr>
                <a:schemeClr val="accent1">
                  <a:lumMod val="75000"/>
                </a:schemeClr>
              </a:buClr>
              <a:buFont typeface="Wingdings" panose="05000000000000000000" pitchFamily="2" charset="2"/>
              <a:buChar char="è"/>
            </a:pPr>
            <a:r>
              <a:rPr lang="fr-FR" sz="2000" dirty="0" err="1" smtClean="0">
                <a:solidFill>
                  <a:schemeClr val="accent1">
                    <a:lumMod val="50000"/>
                  </a:schemeClr>
                </a:solidFill>
                <a:sym typeface="Wingdings" panose="05000000000000000000" pitchFamily="2" charset="2"/>
              </a:rPr>
              <a:t>Which</a:t>
            </a:r>
            <a:r>
              <a:rPr lang="fr-FR" sz="2000" dirty="0" smtClean="0">
                <a:solidFill>
                  <a:schemeClr val="accent1">
                    <a:lumMod val="50000"/>
                  </a:schemeClr>
                </a:solidFill>
                <a:sym typeface="Wingdings" panose="05000000000000000000" pitchFamily="2" charset="2"/>
              </a:rPr>
              <a:t> </a:t>
            </a:r>
            <a:r>
              <a:rPr lang="fr-FR" sz="2000" dirty="0" err="1">
                <a:solidFill>
                  <a:schemeClr val="accent1">
                    <a:lumMod val="50000"/>
                  </a:schemeClr>
                </a:solidFill>
                <a:sym typeface="Wingdings" panose="05000000000000000000" pitchFamily="2" charset="2"/>
              </a:rPr>
              <a:t>interpretation</a:t>
            </a:r>
            <a:r>
              <a:rPr lang="fr-FR" sz="2000" dirty="0">
                <a:solidFill>
                  <a:schemeClr val="accent1">
                    <a:lumMod val="50000"/>
                  </a:schemeClr>
                </a:solidFill>
                <a:sym typeface="Wingdings" panose="05000000000000000000" pitchFamily="2" charset="2"/>
              </a:rPr>
              <a:t> </a:t>
            </a:r>
            <a:r>
              <a:rPr lang="fr-FR" sz="2000" dirty="0" err="1">
                <a:solidFill>
                  <a:schemeClr val="accent1">
                    <a:lumMod val="50000"/>
                  </a:schemeClr>
                </a:solidFill>
                <a:sym typeface="Wingdings" panose="05000000000000000000" pitchFamily="2" charset="2"/>
              </a:rPr>
              <a:t>could</a:t>
            </a:r>
            <a:r>
              <a:rPr lang="fr-FR" sz="2000" dirty="0">
                <a:solidFill>
                  <a:schemeClr val="accent1">
                    <a:lumMod val="50000"/>
                  </a:schemeClr>
                </a:solidFill>
                <a:sym typeface="Wingdings" panose="05000000000000000000" pitchFamily="2" charset="2"/>
              </a:rPr>
              <a:t> </a:t>
            </a:r>
            <a:r>
              <a:rPr lang="fr-FR" sz="2000" dirty="0" err="1">
                <a:solidFill>
                  <a:schemeClr val="accent1">
                    <a:lumMod val="50000"/>
                  </a:schemeClr>
                </a:solidFill>
                <a:sym typeface="Wingdings" panose="05000000000000000000" pitchFamily="2" charset="2"/>
              </a:rPr>
              <a:t>you</a:t>
            </a:r>
            <a:r>
              <a:rPr lang="fr-FR" sz="2000" dirty="0">
                <a:solidFill>
                  <a:schemeClr val="accent1">
                    <a:lumMod val="50000"/>
                  </a:schemeClr>
                </a:solidFill>
                <a:sym typeface="Wingdings" panose="05000000000000000000" pitchFamily="2" charset="2"/>
              </a:rPr>
              <a:t> </a:t>
            </a:r>
            <a:r>
              <a:rPr lang="fr-FR" sz="2000" dirty="0" err="1">
                <a:solidFill>
                  <a:schemeClr val="accent1">
                    <a:lumMod val="50000"/>
                  </a:schemeClr>
                </a:solidFill>
                <a:sym typeface="Wingdings" panose="05000000000000000000" pitchFamily="2" charset="2"/>
              </a:rPr>
              <a:t>make</a:t>
            </a:r>
            <a:r>
              <a:rPr lang="fr-FR" sz="2000" dirty="0">
                <a:solidFill>
                  <a:schemeClr val="accent1">
                    <a:lumMod val="50000"/>
                  </a:schemeClr>
                </a:solidFill>
                <a:sym typeface="Wingdings" panose="05000000000000000000" pitchFamily="2" charset="2"/>
              </a:rPr>
              <a:t> on the </a:t>
            </a:r>
            <a:r>
              <a:rPr lang="fr-FR" sz="2000" dirty="0" err="1">
                <a:solidFill>
                  <a:schemeClr val="accent1">
                    <a:lumMod val="50000"/>
                  </a:schemeClr>
                </a:solidFill>
                <a:sym typeface="Wingdings" panose="05000000000000000000" pitchFamily="2" charset="2"/>
              </a:rPr>
              <a:t>boxplot</a:t>
            </a:r>
            <a:r>
              <a:rPr lang="fr-FR" sz="2000" dirty="0">
                <a:solidFill>
                  <a:schemeClr val="accent1">
                    <a:lumMod val="50000"/>
                  </a:schemeClr>
                </a:solidFill>
                <a:sym typeface="Wingdings" panose="05000000000000000000" pitchFamily="2" charset="2"/>
              </a:rPr>
              <a:t> </a:t>
            </a:r>
            <a:r>
              <a:rPr lang="fr-FR" sz="2000" dirty="0" err="1">
                <a:solidFill>
                  <a:schemeClr val="accent1">
                    <a:lumMod val="50000"/>
                  </a:schemeClr>
                </a:solidFill>
                <a:sym typeface="Wingdings" panose="05000000000000000000" pitchFamily="2" charset="2"/>
              </a:rPr>
              <a:t>results</a:t>
            </a:r>
            <a:r>
              <a:rPr lang="fr-FR" sz="2000" dirty="0">
                <a:solidFill>
                  <a:schemeClr val="accent1">
                    <a:lumMod val="50000"/>
                  </a:schemeClr>
                </a:solidFill>
                <a:sym typeface="Wingdings" panose="05000000000000000000" pitchFamily="2" charset="2"/>
              </a:rPr>
              <a:t> ?</a:t>
            </a:r>
          </a:p>
          <a:p>
            <a:pPr marL="719138" lvl="1" indent="-519113">
              <a:spcBef>
                <a:spcPts val="600"/>
              </a:spcBef>
              <a:spcAft>
                <a:spcPts val="1200"/>
              </a:spcAft>
              <a:buClr>
                <a:schemeClr val="accent1">
                  <a:lumMod val="75000"/>
                </a:schemeClr>
              </a:buClr>
              <a:buFont typeface="Wingdings" panose="05000000000000000000" pitchFamily="2" charset="2"/>
              <a:buChar char="è"/>
            </a:pPr>
            <a:r>
              <a:rPr lang="fr-FR" sz="2000" dirty="0" smtClean="0">
                <a:solidFill>
                  <a:schemeClr val="accent1">
                    <a:lumMod val="50000"/>
                  </a:schemeClr>
                </a:solidFill>
                <a:sym typeface="Wingdings" panose="05000000000000000000" pitchFamily="2" charset="2"/>
              </a:rPr>
              <a:t>Have </a:t>
            </a:r>
            <a:r>
              <a:rPr lang="fr-FR" sz="2000" dirty="0" err="1">
                <a:solidFill>
                  <a:schemeClr val="accent1">
                    <a:lumMod val="50000"/>
                  </a:schemeClr>
                </a:solidFill>
                <a:sym typeface="Wingdings" panose="05000000000000000000" pitchFamily="2" charset="2"/>
              </a:rPr>
              <a:t>EnvType</a:t>
            </a:r>
            <a:r>
              <a:rPr lang="fr-FR" sz="2000" dirty="0">
                <a:solidFill>
                  <a:schemeClr val="accent1">
                    <a:lumMod val="50000"/>
                  </a:schemeClr>
                </a:solidFill>
                <a:sym typeface="Wingdings" panose="05000000000000000000" pitchFamily="2" charset="2"/>
              </a:rPr>
              <a:t> </a:t>
            </a:r>
            <a:r>
              <a:rPr lang="fr-FR" sz="2000" dirty="0" err="1" smtClean="0">
                <a:solidFill>
                  <a:schemeClr val="accent1">
                    <a:lumMod val="50000"/>
                  </a:schemeClr>
                </a:solidFill>
                <a:sym typeface="Wingdings" panose="05000000000000000000" pitchFamily="2" charset="2"/>
              </a:rPr>
              <a:t>got</a:t>
            </a:r>
            <a:r>
              <a:rPr lang="fr-FR" sz="2000" dirty="0" smtClean="0">
                <a:solidFill>
                  <a:schemeClr val="accent1">
                    <a:lumMod val="50000"/>
                  </a:schemeClr>
                </a:solidFill>
                <a:sym typeface="Wingdings" panose="05000000000000000000" pitchFamily="2" charset="2"/>
              </a:rPr>
              <a:t> </a:t>
            </a:r>
            <a:r>
              <a:rPr lang="fr-FR" sz="2000" dirty="0">
                <a:solidFill>
                  <a:schemeClr val="accent1">
                    <a:lumMod val="50000"/>
                  </a:schemeClr>
                </a:solidFill>
                <a:sym typeface="Wingdings" panose="05000000000000000000" pitchFamily="2" charset="2"/>
              </a:rPr>
              <a:t>an impact on </a:t>
            </a:r>
            <a:r>
              <a:rPr lang="el-GR" sz="2000" dirty="0" smtClean="0">
                <a:solidFill>
                  <a:schemeClr val="accent1">
                    <a:lumMod val="50000"/>
                  </a:schemeClr>
                </a:solidFill>
                <a:sym typeface="Wingdings" panose="05000000000000000000" pitchFamily="2" charset="2"/>
              </a:rPr>
              <a:t>α</a:t>
            </a:r>
            <a:r>
              <a:rPr lang="fr-FR" sz="2000" dirty="0" smtClean="0">
                <a:solidFill>
                  <a:schemeClr val="accent1">
                    <a:lumMod val="50000"/>
                  </a:schemeClr>
                </a:solidFill>
                <a:sym typeface="Wingdings" panose="05000000000000000000" pitchFamily="2" charset="2"/>
              </a:rPr>
              <a:t>-</a:t>
            </a:r>
            <a:r>
              <a:rPr lang="fr-FR" sz="2000" dirty="0" err="1" smtClean="0">
                <a:solidFill>
                  <a:schemeClr val="accent1">
                    <a:lumMod val="50000"/>
                  </a:schemeClr>
                </a:solidFill>
                <a:sym typeface="Wingdings" panose="05000000000000000000" pitchFamily="2" charset="2"/>
              </a:rPr>
              <a:t>diversity</a:t>
            </a:r>
            <a:r>
              <a:rPr lang="fr-FR" sz="2000" dirty="0" smtClean="0">
                <a:solidFill>
                  <a:schemeClr val="accent1">
                    <a:lumMod val="50000"/>
                  </a:schemeClr>
                </a:solidFill>
                <a:sym typeface="Wingdings" panose="05000000000000000000" pitchFamily="2" charset="2"/>
              </a:rPr>
              <a:t> </a:t>
            </a:r>
            <a:r>
              <a:rPr lang="fr-FR" sz="2000" dirty="0">
                <a:solidFill>
                  <a:schemeClr val="accent1">
                    <a:lumMod val="50000"/>
                  </a:schemeClr>
                </a:solidFill>
                <a:sym typeface="Wingdings" panose="05000000000000000000" pitchFamily="2" charset="2"/>
              </a:rPr>
              <a:t>indice ?</a:t>
            </a:r>
          </a:p>
          <a:p>
            <a:endParaRPr lang="fr-FR" dirty="0">
              <a:solidFill>
                <a:schemeClr val="accent1">
                  <a:lumMod val="50000"/>
                </a:schemeClr>
              </a:solidFill>
            </a:endParaRP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37</a:t>
            </a:fld>
            <a:endParaRPr lang="fr-FR"/>
          </a:p>
        </p:txBody>
      </p:sp>
    </p:spTree>
    <p:extLst>
      <p:ext uri="{BB962C8B-B14F-4D97-AF65-F5344CB8AC3E}">
        <p14:creationId xmlns:p14="http://schemas.microsoft.com/office/powerpoint/2010/main" val="34648137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solidFill>
                  <a:schemeClr val="accent6"/>
                </a:solidFill>
              </a:rPr>
              <a:t>Exercise</a:t>
            </a:r>
            <a:r>
              <a:rPr lang="fr-FR" dirty="0" smtClean="0">
                <a:solidFill>
                  <a:schemeClr val="accent6"/>
                </a:solidFill>
              </a:rPr>
              <a:t> </a:t>
            </a:r>
            <a:r>
              <a:rPr lang="fr-FR" dirty="0">
                <a:solidFill>
                  <a:schemeClr val="accent6"/>
                </a:solidFill>
              </a:rPr>
              <a:t>A-</a:t>
            </a:r>
            <a:r>
              <a:rPr lang="fr-FR" dirty="0" smtClean="0">
                <a:solidFill>
                  <a:schemeClr val="accent6"/>
                </a:solidFill>
              </a:rPr>
              <a:t>5</a:t>
            </a:r>
            <a:endParaRPr lang="fr-FR" dirty="0">
              <a:solidFill>
                <a:schemeClr val="accent6"/>
              </a:solidFill>
            </a:endParaRPr>
          </a:p>
        </p:txBody>
      </p:sp>
      <p:sp>
        <p:nvSpPr>
          <p:cNvPr id="9" name="Espace réservé du contenu 8"/>
          <p:cNvSpPr>
            <a:spLocks noGrp="1"/>
          </p:cNvSpPr>
          <p:nvPr>
            <p:ph sz="half" idx="1"/>
          </p:nvPr>
        </p:nvSpPr>
        <p:spPr/>
        <p:txBody>
          <a:bodyPr/>
          <a:lstStyle/>
          <a:p>
            <a:pPr>
              <a:buClr>
                <a:schemeClr val="accent1">
                  <a:lumMod val="75000"/>
                </a:schemeClr>
              </a:buClr>
              <a:buFont typeface="Wingdings" panose="05000000000000000000" pitchFamily="2" charset="2"/>
              <a:buChar char="è"/>
            </a:pPr>
            <a:r>
              <a:rPr lang="fr-FR" dirty="0" smtClean="0">
                <a:solidFill>
                  <a:schemeClr val="accent1">
                    <a:lumMod val="50000"/>
                  </a:schemeClr>
                </a:solidFill>
                <a:sym typeface="Wingdings" panose="05000000000000000000" pitchFamily="2" charset="2"/>
              </a:rPr>
              <a:t>What are the </a:t>
            </a:r>
            <a:r>
              <a:rPr lang="fr-FR" dirty="0" err="1" smtClean="0">
                <a:solidFill>
                  <a:schemeClr val="accent1">
                    <a:lumMod val="50000"/>
                  </a:schemeClr>
                </a:solidFill>
                <a:sym typeface="Wingdings" panose="05000000000000000000" pitchFamily="2" charset="2"/>
              </a:rPr>
              <a:t>resulting</a:t>
            </a:r>
            <a:r>
              <a:rPr lang="fr-FR" dirty="0" smtClean="0">
                <a:solidFill>
                  <a:schemeClr val="accent1">
                    <a:lumMod val="50000"/>
                  </a:schemeClr>
                </a:solidFill>
                <a:sym typeface="Wingdings" panose="05000000000000000000" pitchFamily="2" charset="2"/>
              </a:rPr>
              <a:t> </a:t>
            </a:r>
            <a:r>
              <a:rPr lang="fr-FR" dirty="0" err="1" smtClean="0">
                <a:solidFill>
                  <a:schemeClr val="accent1">
                    <a:lumMod val="50000"/>
                  </a:schemeClr>
                </a:solidFill>
                <a:sym typeface="Wingdings" panose="05000000000000000000" pitchFamily="2" charset="2"/>
              </a:rPr>
              <a:t>datasets</a:t>
            </a:r>
            <a:r>
              <a:rPr lang="fr-FR" dirty="0" smtClean="0">
                <a:solidFill>
                  <a:schemeClr val="accent1">
                    <a:lumMod val="50000"/>
                  </a:schemeClr>
                </a:solidFill>
                <a:sym typeface="Wingdings" panose="05000000000000000000" pitchFamily="2" charset="2"/>
              </a:rPr>
              <a:t> ?</a:t>
            </a:r>
          </a:p>
          <a:p>
            <a:pPr marL="0" indent="0">
              <a:buNone/>
            </a:pPr>
            <a:endParaRPr lang="fr-FR" dirty="0" smtClean="0">
              <a:solidFill>
                <a:schemeClr val="accent1">
                  <a:lumMod val="50000"/>
                </a:schemeClr>
              </a:solidFill>
              <a:sym typeface="Wingdings" panose="05000000000000000000" pitchFamily="2" charset="2"/>
            </a:endParaRPr>
          </a:p>
          <a:p>
            <a:pPr>
              <a:buFont typeface="Wingdings" panose="05000000000000000000" pitchFamily="2" charset="2"/>
              <a:buChar char="è"/>
            </a:pPr>
            <a:endParaRPr lang="fr-FR" dirty="0" smtClean="0">
              <a:solidFill>
                <a:schemeClr val="accent1">
                  <a:lumMod val="50000"/>
                </a:schemeClr>
              </a:solidFill>
              <a:sym typeface="Wingdings" panose="05000000000000000000" pitchFamily="2" charset="2"/>
            </a:endParaRP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38</a:t>
            </a:fld>
            <a:endParaRPr lang="fr-FR"/>
          </a:p>
        </p:txBody>
      </p:sp>
      <p:pic>
        <p:nvPicPr>
          <p:cNvPr id="7" name="Espace réservé du contenu 6"/>
          <p:cNvPicPr>
            <a:picLocks noGrp="1" noChangeAspect="1"/>
          </p:cNvPicPr>
          <p:nvPr>
            <p:ph sz="half" idx="2"/>
          </p:nvPr>
        </p:nvPicPr>
        <p:blipFill>
          <a:blip r:embed="rId3"/>
          <a:stretch>
            <a:fillRect/>
          </a:stretch>
        </p:blipFill>
        <p:spPr>
          <a:xfrm>
            <a:off x="6664470" y="2748427"/>
            <a:ext cx="3324225" cy="352425"/>
          </a:xfrm>
          <a:prstGeom prst="rect">
            <a:avLst/>
          </a:prstGeom>
        </p:spPr>
      </p:pic>
      <p:pic>
        <p:nvPicPr>
          <p:cNvPr id="8" name="Image 7"/>
          <p:cNvPicPr>
            <a:picLocks noChangeAspect="1"/>
          </p:cNvPicPr>
          <p:nvPr/>
        </p:nvPicPr>
        <p:blipFill>
          <a:blip r:embed="rId4"/>
          <a:stretch>
            <a:fillRect/>
          </a:stretch>
        </p:blipFill>
        <p:spPr>
          <a:xfrm>
            <a:off x="6673995" y="3833644"/>
            <a:ext cx="3314700" cy="342900"/>
          </a:xfrm>
          <a:prstGeom prst="rect">
            <a:avLst/>
          </a:prstGeom>
        </p:spPr>
      </p:pic>
      <p:cxnSp>
        <p:nvCxnSpPr>
          <p:cNvPr id="12" name="Connecteur droit avec flèche 11"/>
          <p:cNvCxnSpPr>
            <a:stCxn id="8" idx="2"/>
          </p:cNvCxnSpPr>
          <p:nvPr/>
        </p:nvCxnSpPr>
        <p:spPr>
          <a:xfrm flipH="1">
            <a:off x="8326582" y="4176544"/>
            <a:ext cx="4763" cy="732792"/>
          </a:xfrm>
          <a:prstGeom prst="straightConnector1">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1097278" y="2601473"/>
            <a:ext cx="4705645" cy="707886"/>
          </a:xfrm>
          <a:prstGeom prst="rect">
            <a:avLst/>
          </a:prstGeom>
          <a:noFill/>
        </p:spPr>
        <p:txBody>
          <a:bodyPr wrap="square" rtlCol="0">
            <a:spAutoFit/>
          </a:bodyPr>
          <a:lstStyle/>
          <a:p>
            <a:r>
              <a:rPr lang="fr-FR" sz="2000" dirty="0" smtClean="0">
                <a:solidFill>
                  <a:schemeClr val="tx1">
                    <a:lumMod val="75000"/>
                    <a:lumOff val="25000"/>
                  </a:schemeClr>
                </a:solidFill>
              </a:rPr>
              <a:t>Report HTML file </a:t>
            </a:r>
            <a:r>
              <a:rPr lang="fr-FR" sz="2000" dirty="0" err="1" smtClean="0">
                <a:solidFill>
                  <a:schemeClr val="tx1">
                    <a:lumMod val="75000"/>
                    <a:lumOff val="25000"/>
                  </a:schemeClr>
                </a:solidFill>
              </a:rPr>
              <a:t>with</a:t>
            </a:r>
            <a:r>
              <a:rPr lang="fr-FR" sz="2000" dirty="0" smtClean="0">
                <a:solidFill>
                  <a:schemeClr val="tx1">
                    <a:lumMod val="75000"/>
                    <a:lumOff val="25000"/>
                  </a:schemeClr>
                </a:solidFill>
              </a:rPr>
              <a:t> </a:t>
            </a:r>
            <a:r>
              <a:rPr lang="fr-FR" sz="2000" dirty="0" err="1" smtClean="0">
                <a:solidFill>
                  <a:schemeClr val="tx1">
                    <a:lumMod val="75000"/>
                    <a:lumOff val="25000"/>
                  </a:schemeClr>
                </a:solidFill>
              </a:rPr>
              <a:t>graphical</a:t>
            </a:r>
            <a:r>
              <a:rPr lang="fr-FR" sz="2000" dirty="0" smtClean="0">
                <a:solidFill>
                  <a:schemeClr val="tx1">
                    <a:lumMod val="75000"/>
                    <a:lumOff val="25000"/>
                  </a:schemeClr>
                </a:solidFill>
              </a:rPr>
              <a:t> and </a:t>
            </a:r>
            <a:r>
              <a:rPr lang="fr-FR" sz="2000" dirty="0" err="1" smtClean="0">
                <a:solidFill>
                  <a:schemeClr val="tx1">
                    <a:lumMod val="75000"/>
                    <a:lumOff val="25000"/>
                  </a:schemeClr>
                </a:solidFill>
              </a:rPr>
              <a:t>statistical</a:t>
            </a:r>
            <a:r>
              <a:rPr lang="fr-FR" sz="2000" dirty="0" smtClean="0">
                <a:solidFill>
                  <a:schemeClr val="tx1">
                    <a:lumMod val="75000"/>
                    <a:lumOff val="25000"/>
                  </a:schemeClr>
                </a:solidFill>
              </a:rPr>
              <a:t> </a:t>
            </a:r>
            <a:r>
              <a:rPr lang="fr-FR" sz="2000" dirty="0" err="1" smtClean="0">
                <a:solidFill>
                  <a:schemeClr val="tx1">
                    <a:lumMod val="75000"/>
                    <a:lumOff val="25000"/>
                  </a:schemeClr>
                </a:solidFill>
              </a:rPr>
              <a:t>results</a:t>
            </a:r>
            <a:endParaRPr lang="fr-FR" sz="2000" dirty="0">
              <a:solidFill>
                <a:schemeClr val="tx1">
                  <a:lumMod val="75000"/>
                  <a:lumOff val="25000"/>
                </a:schemeClr>
              </a:solidFill>
            </a:endParaRPr>
          </a:p>
        </p:txBody>
      </p:sp>
      <p:sp>
        <p:nvSpPr>
          <p:cNvPr id="14" name="ZoneTexte 13"/>
          <p:cNvSpPr txBox="1"/>
          <p:nvPr/>
        </p:nvSpPr>
        <p:spPr>
          <a:xfrm>
            <a:off x="1097277" y="4154210"/>
            <a:ext cx="4937761" cy="707886"/>
          </a:xfrm>
          <a:prstGeom prst="rect">
            <a:avLst/>
          </a:prstGeom>
          <a:noFill/>
        </p:spPr>
        <p:txBody>
          <a:bodyPr wrap="square" rtlCol="0">
            <a:spAutoFit/>
          </a:bodyPr>
          <a:lstStyle/>
          <a:p>
            <a:r>
              <a:rPr lang="fr-FR" sz="2000" dirty="0" err="1" smtClean="0">
                <a:solidFill>
                  <a:schemeClr val="tx1">
                    <a:lumMod val="75000"/>
                    <a:lumOff val="25000"/>
                  </a:schemeClr>
                </a:solidFill>
              </a:rPr>
              <a:t>Tabular</a:t>
            </a:r>
            <a:r>
              <a:rPr lang="fr-FR" sz="2000" dirty="0" smtClean="0">
                <a:solidFill>
                  <a:schemeClr val="tx1">
                    <a:lumMod val="75000"/>
                    <a:lumOff val="25000"/>
                  </a:schemeClr>
                </a:solidFill>
              </a:rPr>
              <a:t> file </a:t>
            </a:r>
            <a:r>
              <a:rPr lang="fr-FR" sz="2000" dirty="0" err="1" smtClean="0">
                <a:solidFill>
                  <a:schemeClr val="tx1">
                    <a:lumMod val="75000"/>
                    <a:lumOff val="25000"/>
                  </a:schemeClr>
                </a:solidFill>
              </a:rPr>
              <a:t>containing</a:t>
            </a:r>
            <a:r>
              <a:rPr lang="fr-FR" sz="2000" dirty="0" smtClean="0">
                <a:solidFill>
                  <a:schemeClr val="tx1">
                    <a:lumMod val="75000"/>
                    <a:lumOff val="25000"/>
                  </a:schemeClr>
                </a:solidFill>
              </a:rPr>
              <a:t> the </a:t>
            </a:r>
            <a:r>
              <a:rPr lang="fr-FR" sz="2000" dirty="0" err="1" smtClean="0">
                <a:solidFill>
                  <a:schemeClr val="tx1">
                    <a:lumMod val="75000"/>
                    <a:lumOff val="25000"/>
                  </a:schemeClr>
                </a:solidFill>
              </a:rPr>
              <a:t>detailed</a:t>
            </a:r>
            <a:r>
              <a:rPr lang="fr-FR" sz="2000" dirty="0" smtClean="0">
                <a:solidFill>
                  <a:schemeClr val="tx1">
                    <a:lumMod val="75000"/>
                    <a:lumOff val="25000"/>
                  </a:schemeClr>
                </a:solidFill>
              </a:rPr>
              <a:t> value of </a:t>
            </a:r>
            <a:r>
              <a:rPr lang="fr-FR" sz="2000" dirty="0" err="1" smtClean="0">
                <a:solidFill>
                  <a:schemeClr val="tx1">
                    <a:lumMod val="75000"/>
                    <a:lumOff val="25000"/>
                  </a:schemeClr>
                </a:solidFill>
              </a:rPr>
              <a:t>each</a:t>
            </a:r>
            <a:r>
              <a:rPr lang="fr-FR" sz="2000" dirty="0" smtClean="0">
                <a:solidFill>
                  <a:schemeClr val="tx1">
                    <a:lumMod val="75000"/>
                    <a:lumOff val="25000"/>
                  </a:schemeClr>
                </a:solidFill>
              </a:rPr>
              <a:t> indice in </a:t>
            </a:r>
            <a:r>
              <a:rPr lang="fr-FR" sz="2000" dirty="0" err="1" smtClean="0">
                <a:solidFill>
                  <a:schemeClr val="tx1">
                    <a:lumMod val="75000"/>
                    <a:lumOff val="25000"/>
                  </a:schemeClr>
                </a:solidFill>
              </a:rPr>
              <a:t>each</a:t>
            </a:r>
            <a:r>
              <a:rPr lang="fr-FR" sz="2000" dirty="0" smtClean="0">
                <a:solidFill>
                  <a:schemeClr val="tx1">
                    <a:lumMod val="75000"/>
                    <a:lumOff val="25000"/>
                  </a:schemeClr>
                </a:solidFill>
              </a:rPr>
              <a:t> </a:t>
            </a:r>
            <a:r>
              <a:rPr lang="fr-FR" sz="2000" dirty="0" err="1" smtClean="0">
                <a:solidFill>
                  <a:schemeClr val="tx1">
                    <a:lumMod val="75000"/>
                    <a:lumOff val="25000"/>
                  </a:schemeClr>
                </a:solidFill>
              </a:rPr>
              <a:t>sample</a:t>
            </a:r>
            <a:endParaRPr lang="fr-FR" sz="2000" dirty="0">
              <a:solidFill>
                <a:schemeClr val="tx1">
                  <a:lumMod val="75000"/>
                  <a:lumOff val="25000"/>
                </a:schemeClr>
              </a:solidFill>
            </a:endParaRPr>
          </a:p>
        </p:txBody>
      </p:sp>
      <p:pic>
        <p:nvPicPr>
          <p:cNvPr id="3" name="Image 2"/>
          <p:cNvPicPr>
            <a:picLocks noChangeAspect="1"/>
          </p:cNvPicPr>
          <p:nvPr/>
        </p:nvPicPr>
        <p:blipFill>
          <a:blip r:embed="rId5"/>
          <a:stretch>
            <a:fillRect/>
          </a:stretch>
        </p:blipFill>
        <p:spPr>
          <a:xfrm>
            <a:off x="4752802" y="4974849"/>
            <a:ext cx="7271558" cy="1194363"/>
          </a:xfrm>
          <a:prstGeom prst="rect">
            <a:avLst/>
          </a:prstGeom>
        </p:spPr>
      </p:pic>
    </p:spTree>
    <p:extLst>
      <p:ext uri="{BB962C8B-B14F-4D97-AF65-F5344CB8AC3E}">
        <p14:creationId xmlns:p14="http://schemas.microsoft.com/office/powerpoint/2010/main" val="11532739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solidFill>
                  <a:schemeClr val="accent6"/>
                </a:solidFill>
              </a:rPr>
              <a:t>Exercise</a:t>
            </a:r>
            <a:r>
              <a:rPr lang="fr-FR" dirty="0" smtClean="0">
                <a:solidFill>
                  <a:schemeClr val="accent6"/>
                </a:solidFill>
              </a:rPr>
              <a:t> </a:t>
            </a:r>
            <a:r>
              <a:rPr lang="fr-FR" dirty="0">
                <a:solidFill>
                  <a:schemeClr val="accent6"/>
                </a:solidFill>
              </a:rPr>
              <a:t>A-</a:t>
            </a:r>
            <a:r>
              <a:rPr lang="fr-FR" dirty="0" smtClean="0">
                <a:solidFill>
                  <a:schemeClr val="accent6"/>
                </a:solidFill>
              </a:rPr>
              <a:t>5</a:t>
            </a:r>
            <a:endParaRPr lang="fr-FR" dirty="0">
              <a:solidFill>
                <a:schemeClr val="accent6"/>
              </a:solidFill>
            </a:endParaRPr>
          </a:p>
        </p:txBody>
      </p:sp>
      <p:sp>
        <p:nvSpPr>
          <p:cNvPr id="9" name="Espace réservé du contenu 8"/>
          <p:cNvSpPr>
            <a:spLocks noGrp="1"/>
          </p:cNvSpPr>
          <p:nvPr>
            <p:ph sz="half" idx="1"/>
          </p:nvPr>
        </p:nvSpPr>
        <p:spPr/>
        <p:txBody>
          <a:bodyPr anchor="ctr"/>
          <a:lstStyle/>
          <a:p>
            <a:pPr>
              <a:buNone/>
            </a:pPr>
            <a:r>
              <a:rPr lang="en-US" u="sng" dirty="0" smtClean="0"/>
              <a:t>Boxplot interpretations</a:t>
            </a:r>
            <a:endParaRPr lang="en-US" u="sng" dirty="0"/>
          </a:p>
          <a:p>
            <a:pPr>
              <a:buFont typeface="Wingdings" pitchFamily="2" charset="2"/>
              <a:buChar char="§"/>
            </a:pPr>
            <a:r>
              <a:rPr lang="en-US" dirty="0" smtClean="0"/>
              <a:t> Observed and Chao1 are very similar</a:t>
            </a:r>
          </a:p>
          <a:p>
            <a:pPr lvl="1">
              <a:buFont typeface="Wingdings" panose="05000000000000000000" pitchFamily="2" charset="2"/>
              <a:buChar char="è"/>
            </a:pPr>
            <a:r>
              <a:rPr lang="en-US" sz="2000" dirty="0" smtClean="0"/>
              <a:t>All species have been detected</a:t>
            </a:r>
          </a:p>
          <a:p>
            <a:pPr marL="0" indent="0">
              <a:buNone/>
            </a:pPr>
            <a:endParaRPr lang="en-US" dirty="0" smtClean="0"/>
          </a:p>
          <a:p>
            <a:pPr>
              <a:buFont typeface="Wingdings" pitchFamily="2" charset="2"/>
              <a:buChar char="§"/>
            </a:pPr>
            <a:r>
              <a:rPr lang="en-US" dirty="0" smtClean="0"/>
              <a:t> </a:t>
            </a:r>
            <a:r>
              <a:rPr lang="en-US" dirty="0"/>
              <a:t>Many taxa observed in </a:t>
            </a:r>
            <a:r>
              <a:rPr lang="en-US" dirty="0" err="1">
                <a:solidFill>
                  <a:schemeClr val="accent6">
                    <a:lumMod val="75000"/>
                  </a:schemeClr>
                </a:solidFill>
              </a:rPr>
              <a:t>Deslardons</a:t>
            </a:r>
            <a:r>
              <a:rPr lang="en-US" dirty="0"/>
              <a:t> (high Chao1, high Observed)…</a:t>
            </a:r>
          </a:p>
          <a:p>
            <a:pPr>
              <a:buFont typeface="Wingdings" pitchFamily="2" charset="2"/>
              <a:buChar char="§"/>
            </a:pPr>
            <a:r>
              <a:rPr lang="en-US" dirty="0"/>
              <a:t> ...but low Shannon and Inverse-Simpson</a:t>
            </a:r>
          </a:p>
          <a:p>
            <a:pPr lvl="1">
              <a:buFont typeface="Wingdings"/>
              <a:buChar char="è"/>
            </a:pPr>
            <a:r>
              <a:rPr lang="en-US" dirty="0"/>
              <a:t> </a:t>
            </a:r>
            <a:r>
              <a:rPr lang="en-US" sz="2000" dirty="0"/>
              <a:t>communities </a:t>
            </a:r>
            <a:r>
              <a:rPr lang="en-US" sz="2000" dirty="0" smtClean="0"/>
              <a:t>are dominated </a:t>
            </a:r>
            <a:r>
              <a:rPr lang="en-US" sz="2000" dirty="0"/>
              <a:t>by </a:t>
            </a:r>
            <a:r>
              <a:rPr lang="en-US" sz="2000" dirty="0" smtClean="0"/>
              <a:t>few </a:t>
            </a:r>
            <a:r>
              <a:rPr lang="en-US" sz="2000" dirty="0"/>
              <a:t>abundant taxa </a:t>
            </a: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39</a:t>
            </a:fld>
            <a:endParaRPr lang="fr-FR"/>
          </a:p>
        </p:txBody>
      </p:sp>
      <p:pic>
        <p:nvPicPr>
          <p:cNvPr id="6" name="Espace réservé du contenu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35038" y="1888796"/>
            <a:ext cx="5941940" cy="4753551"/>
          </a:xfrm>
        </p:spPr>
      </p:pic>
    </p:spTree>
    <p:extLst>
      <p:ext uri="{BB962C8B-B14F-4D97-AF65-F5344CB8AC3E}">
        <p14:creationId xmlns:p14="http://schemas.microsoft.com/office/powerpoint/2010/main" val="407870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Overview</a:t>
            </a:r>
            <a:endParaRPr lang="en-US" dirty="0"/>
          </a:p>
        </p:txBody>
      </p:sp>
      <p:sp>
        <p:nvSpPr>
          <p:cNvPr id="3" name="Espace réservé du contenu 2"/>
          <p:cNvSpPr>
            <a:spLocks noGrp="1"/>
          </p:cNvSpPr>
          <p:nvPr>
            <p:ph idx="1"/>
          </p:nvPr>
        </p:nvSpPr>
        <p:spPr/>
        <p:txBody>
          <a:bodyPr>
            <a:normAutofit/>
          </a:bodyPr>
          <a:lstStyle/>
          <a:p>
            <a:pPr marL="457200" indent="-457200">
              <a:buFont typeface="+mj-lt"/>
              <a:buAutoNum type="arabicPeriod"/>
            </a:pPr>
            <a:r>
              <a:rPr lang="fr-FR" sz="2800" dirty="0" smtClean="0"/>
              <a:t>Part A: </a:t>
            </a:r>
            <a:r>
              <a:rPr lang="fr-FR" sz="2800" dirty="0" err="1" smtClean="0"/>
              <a:t>We</a:t>
            </a:r>
            <a:r>
              <a:rPr lang="fr-FR" sz="2800" dirty="0" smtClean="0"/>
              <a:t> </a:t>
            </a:r>
            <a:r>
              <a:rPr lang="fr-FR" sz="2800" dirty="0" err="1" smtClean="0"/>
              <a:t>play</a:t>
            </a:r>
            <a:r>
              <a:rPr lang="fr-FR" sz="2800" dirty="0" smtClean="0"/>
              <a:t> </a:t>
            </a:r>
            <a:r>
              <a:rPr lang="fr-FR" sz="2800" dirty="0" err="1" smtClean="0"/>
              <a:t>together</a:t>
            </a:r>
            <a:r>
              <a:rPr lang="fr-FR" sz="2800" dirty="0" smtClean="0"/>
              <a:t> on a first </a:t>
            </a:r>
            <a:r>
              <a:rPr lang="fr-FR" sz="2800" dirty="0" err="1" smtClean="0"/>
              <a:t>dataset</a:t>
            </a:r>
            <a:endParaRPr lang="fr-FR" sz="2800" dirty="0"/>
          </a:p>
          <a:p>
            <a:pPr marL="457200" indent="-457200">
              <a:buFont typeface="+mj-lt"/>
              <a:buAutoNum type="arabicPeriod"/>
            </a:pPr>
            <a:r>
              <a:rPr lang="fr-FR" sz="2800" dirty="0" smtClean="0"/>
              <a:t>Part B: You </a:t>
            </a:r>
            <a:r>
              <a:rPr lang="fr-FR" sz="2800" dirty="0" err="1" smtClean="0"/>
              <a:t>play</a:t>
            </a:r>
            <a:r>
              <a:rPr lang="fr-FR" sz="2800" dirty="0" smtClean="0"/>
              <a:t> </a:t>
            </a:r>
            <a:r>
              <a:rPr lang="fr-FR" sz="2800" dirty="0" err="1" smtClean="0"/>
              <a:t>alone</a:t>
            </a:r>
            <a:r>
              <a:rPr lang="fr-FR" sz="2800" dirty="0" smtClean="0"/>
              <a:t> </a:t>
            </a:r>
            <a:r>
              <a:rPr lang="fr-FR" sz="2800" dirty="0" err="1" smtClean="0"/>
              <a:t>with</a:t>
            </a:r>
            <a:r>
              <a:rPr lang="fr-FR" sz="2800" dirty="0" smtClean="0"/>
              <a:t> </a:t>
            </a:r>
            <a:r>
              <a:rPr lang="fr-FR" sz="2800" dirty="0" err="1" smtClean="0"/>
              <a:t>our</a:t>
            </a:r>
            <a:r>
              <a:rPr lang="fr-FR" sz="2800" dirty="0" smtClean="0"/>
              <a:t> guideline on a 2</a:t>
            </a:r>
            <a:r>
              <a:rPr lang="fr-FR" sz="2800" baseline="30000" dirty="0" smtClean="0"/>
              <a:t>nd</a:t>
            </a:r>
            <a:r>
              <a:rPr lang="fr-FR" sz="2800" dirty="0" smtClean="0"/>
              <a:t> </a:t>
            </a:r>
            <a:r>
              <a:rPr lang="fr-FR" sz="2800" dirty="0" err="1" smtClean="0"/>
              <a:t>dataset</a:t>
            </a:r>
            <a:endParaRPr lang="fr-FR" sz="2800" dirty="0" smtClean="0"/>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4</a:t>
            </a:fld>
            <a:endParaRPr lang="fr-FR"/>
          </a:p>
        </p:txBody>
      </p:sp>
    </p:spTree>
    <p:extLst>
      <p:ext uri="{BB962C8B-B14F-4D97-AF65-F5344CB8AC3E}">
        <p14:creationId xmlns:p14="http://schemas.microsoft.com/office/powerpoint/2010/main" val="7529071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5600611" y="1828504"/>
            <a:ext cx="6066560" cy="2284320"/>
          </a:xfrm>
          <a:prstGeom prst="rect">
            <a:avLst/>
          </a:prstGeom>
        </p:spPr>
      </p:pic>
      <p:pic>
        <p:nvPicPr>
          <p:cNvPr id="8" name="Image 7"/>
          <p:cNvPicPr>
            <a:picLocks noChangeAspect="1"/>
          </p:cNvPicPr>
          <p:nvPr/>
        </p:nvPicPr>
        <p:blipFill>
          <a:blip r:embed="rId4"/>
          <a:stretch>
            <a:fillRect/>
          </a:stretch>
        </p:blipFill>
        <p:spPr>
          <a:xfrm>
            <a:off x="5424518" y="4254070"/>
            <a:ext cx="6418746" cy="1783798"/>
          </a:xfrm>
          <a:prstGeom prst="rect">
            <a:avLst/>
          </a:prstGeom>
        </p:spPr>
      </p:pic>
      <p:sp>
        <p:nvSpPr>
          <p:cNvPr id="2" name="Titre 1"/>
          <p:cNvSpPr>
            <a:spLocks noGrp="1"/>
          </p:cNvSpPr>
          <p:nvPr>
            <p:ph type="title"/>
          </p:nvPr>
        </p:nvSpPr>
        <p:spPr/>
        <p:txBody>
          <a:bodyPr/>
          <a:lstStyle/>
          <a:p>
            <a:r>
              <a:rPr lang="fr-FR" dirty="0" err="1" smtClean="0">
                <a:solidFill>
                  <a:schemeClr val="accent6"/>
                </a:solidFill>
              </a:rPr>
              <a:t>Exercise</a:t>
            </a:r>
            <a:r>
              <a:rPr lang="fr-FR" dirty="0" smtClean="0">
                <a:solidFill>
                  <a:schemeClr val="accent6"/>
                </a:solidFill>
              </a:rPr>
              <a:t> </a:t>
            </a:r>
            <a:r>
              <a:rPr lang="fr-FR" dirty="0">
                <a:solidFill>
                  <a:schemeClr val="accent6"/>
                </a:solidFill>
              </a:rPr>
              <a:t>A-</a:t>
            </a:r>
            <a:r>
              <a:rPr lang="fr-FR" dirty="0" smtClean="0">
                <a:solidFill>
                  <a:schemeClr val="accent6"/>
                </a:solidFill>
              </a:rPr>
              <a:t>5</a:t>
            </a:r>
            <a:endParaRPr lang="fr-FR" dirty="0">
              <a:solidFill>
                <a:schemeClr val="accent6"/>
              </a:solidFill>
            </a:endParaRPr>
          </a:p>
        </p:txBody>
      </p:sp>
      <p:sp>
        <p:nvSpPr>
          <p:cNvPr id="9" name="Espace réservé du contenu 8"/>
          <p:cNvSpPr>
            <a:spLocks noGrp="1"/>
          </p:cNvSpPr>
          <p:nvPr>
            <p:ph sz="half" idx="1"/>
          </p:nvPr>
        </p:nvSpPr>
        <p:spPr>
          <a:xfrm>
            <a:off x="1097278" y="2051824"/>
            <a:ext cx="4937760" cy="3044283"/>
          </a:xfrm>
        </p:spPr>
        <p:txBody>
          <a:bodyPr anchor="ctr"/>
          <a:lstStyle/>
          <a:p>
            <a:pPr>
              <a:buNone/>
            </a:pPr>
            <a:r>
              <a:rPr lang="en-US" u="sng" dirty="0" err="1" smtClean="0"/>
              <a:t>Anova</a:t>
            </a:r>
            <a:r>
              <a:rPr lang="en-US" u="sng" dirty="0" smtClean="0"/>
              <a:t> interpretations</a:t>
            </a:r>
            <a:endParaRPr lang="en-US" u="sng" dirty="0"/>
          </a:p>
          <a:p>
            <a:pPr>
              <a:buFont typeface="Wingdings" pitchFamily="2" charset="2"/>
              <a:buChar char="§"/>
            </a:pPr>
            <a:r>
              <a:rPr lang="en-US" dirty="0"/>
              <a:t>  Environments differ a lot in terms of richness...</a:t>
            </a:r>
          </a:p>
          <a:p>
            <a:pPr>
              <a:buFont typeface="Wingdings" pitchFamily="2" charset="2"/>
              <a:buChar char="§"/>
            </a:pPr>
            <a:r>
              <a:rPr lang="en-US" dirty="0"/>
              <a:t> ...but not so much in terms of Shannon </a:t>
            </a:r>
            <a:r>
              <a:rPr lang="en-US" dirty="0" smtClean="0"/>
              <a:t>diversity</a:t>
            </a:r>
          </a:p>
          <a:p>
            <a:pPr>
              <a:buFont typeface="Wingdings" pitchFamily="2" charset="2"/>
              <a:buChar char="§"/>
            </a:pPr>
            <a:endParaRPr lang="en-US" dirty="0"/>
          </a:p>
          <a:p>
            <a:pPr lvl="1">
              <a:buFont typeface="Wingdings"/>
              <a:buChar char="è"/>
            </a:pPr>
            <a:r>
              <a:rPr lang="en-US" sz="2000" dirty="0"/>
              <a:t> </a:t>
            </a:r>
            <a:r>
              <a:rPr lang="en-US" sz="2000" dirty="0">
                <a:solidFill>
                  <a:schemeClr val="accent1">
                    <a:lumMod val="75000"/>
                  </a:schemeClr>
                </a:solidFill>
              </a:rPr>
              <a:t>Effective diversities </a:t>
            </a:r>
            <a:r>
              <a:rPr lang="en-US" sz="2000" dirty="0"/>
              <a:t>are quite similar</a:t>
            </a: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40</a:t>
            </a:fld>
            <a:endParaRPr lang="fr-FR"/>
          </a:p>
        </p:txBody>
      </p:sp>
      <p:cxnSp>
        <p:nvCxnSpPr>
          <p:cNvPr id="10" name="Connecteur droit 9"/>
          <p:cNvCxnSpPr/>
          <p:nvPr/>
        </p:nvCxnSpPr>
        <p:spPr>
          <a:xfrm>
            <a:off x="5740400" y="2311400"/>
            <a:ext cx="2396865" cy="15082"/>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Rectangle à coins arrondis 11"/>
          <p:cNvSpPr/>
          <p:nvPr/>
        </p:nvSpPr>
        <p:spPr>
          <a:xfrm>
            <a:off x="5587911" y="3046267"/>
            <a:ext cx="750544" cy="234143"/>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à coins arrondis 12"/>
          <p:cNvSpPr/>
          <p:nvPr/>
        </p:nvSpPr>
        <p:spPr>
          <a:xfrm>
            <a:off x="9212990" y="3044306"/>
            <a:ext cx="1349716" cy="215321"/>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 name="Connecteur droit 13"/>
          <p:cNvCxnSpPr/>
          <p:nvPr/>
        </p:nvCxnSpPr>
        <p:spPr>
          <a:xfrm>
            <a:off x="5637530" y="4789059"/>
            <a:ext cx="2185092" cy="8082"/>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Rectangle à coins arrondis 14"/>
          <p:cNvSpPr/>
          <p:nvPr/>
        </p:nvSpPr>
        <p:spPr>
          <a:xfrm>
            <a:off x="5486311" y="5498525"/>
            <a:ext cx="852144" cy="272275"/>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à coins arrondis 15"/>
          <p:cNvSpPr/>
          <p:nvPr/>
        </p:nvSpPr>
        <p:spPr>
          <a:xfrm>
            <a:off x="9302468" y="5498524"/>
            <a:ext cx="597990" cy="272276"/>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8694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solidFill>
                  <a:schemeClr val="accent6"/>
                </a:solidFill>
              </a:rPr>
              <a:t>Exercise</a:t>
            </a:r>
            <a:r>
              <a:rPr lang="fr-FR" dirty="0" smtClean="0">
                <a:solidFill>
                  <a:schemeClr val="accent6"/>
                </a:solidFill>
              </a:rPr>
              <a:t> </a:t>
            </a:r>
            <a:r>
              <a:rPr lang="fr-FR" dirty="0">
                <a:solidFill>
                  <a:schemeClr val="accent6"/>
                </a:solidFill>
              </a:rPr>
              <a:t>A-</a:t>
            </a:r>
            <a:r>
              <a:rPr lang="fr-FR" dirty="0" smtClean="0">
                <a:solidFill>
                  <a:schemeClr val="accent6"/>
                </a:solidFill>
              </a:rPr>
              <a:t>5</a:t>
            </a:r>
            <a:endParaRPr lang="fr-FR" dirty="0">
              <a:solidFill>
                <a:schemeClr val="accent6"/>
              </a:solidFill>
            </a:endParaRPr>
          </a:p>
        </p:txBody>
      </p:sp>
      <p:sp>
        <p:nvSpPr>
          <p:cNvPr id="9" name="Espace réservé du contenu 8"/>
          <p:cNvSpPr>
            <a:spLocks noGrp="1"/>
          </p:cNvSpPr>
          <p:nvPr>
            <p:ph sz="half" idx="1"/>
          </p:nvPr>
        </p:nvSpPr>
        <p:spPr>
          <a:xfrm>
            <a:off x="789344" y="1986015"/>
            <a:ext cx="4937760" cy="3044283"/>
          </a:xfrm>
        </p:spPr>
        <p:txBody>
          <a:bodyPr anchor="ctr"/>
          <a:lstStyle/>
          <a:p>
            <a:pPr>
              <a:buNone/>
            </a:pPr>
            <a:r>
              <a:rPr lang="en-US" u="sng" dirty="0" smtClean="0"/>
              <a:t>Rarefaction curves interpretation</a:t>
            </a:r>
            <a:endParaRPr lang="en-US" dirty="0" smtClean="0"/>
          </a:p>
          <a:p>
            <a:pPr>
              <a:buFont typeface="Wingdings" pitchFamily="2" charset="2"/>
              <a:buChar char="§"/>
            </a:pPr>
            <a:endParaRPr lang="en-US" dirty="0"/>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41</a:t>
            </a:fld>
            <a:endParaRPr lang="fr-FR"/>
          </a:p>
        </p:txBody>
      </p:sp>
      <p:pic>
        <p:nvPicPr>
          <p:cNvPr id="3" name="Image 2"/>
          <p:cNvPicPr>
            <a:picLocks noChangeAspect="1"/>
          </p:cNvPicPr>
          <p:nvPr/>
        </p:nvPicPr>
        <p:blipFill>
          <a:blip r:embed="rId3"/>
          <a:stretch>
            <a:fillRect/>
          </a:stretch>
        </p:blipFill>
        <p:spPr>
          <a:xfrm>
            <a:off x="5064838" y="662090"/>
            <a:ext cx="6841412" cy="5463532"/>
          </a:xfrm>
          <a:prstGeom prst="rect">
            <a:avLst/>
          </a:prstGeom>
        </p:spPr>
      </p:pic>
    </p:spTree>
    <p:extLst>
      <p:ext uri="{BB962C8B-B14F-4D97-AF65-F5344CB8AC3E}">
        <p14:creationId xmlns:p14="http://schemas.microsoft.com/office/powerpoint/2010/main" val="27557413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Exploring</a:t>
            </a:r>
            <a:r>
              <a:rPr lang="fr-FR" dirty="0" smtClean="0"/>
              <a:t> </a:t>
            </a:r>
            <a:r>
              <a:rPr lang="fr-FR" dirty="0" err="1" smtClean="0"/>
              <a:t>biodiversity</a:t>
            </a:r>
            <a:r>
              <a:rPr lang="fr-FR" dirty="0" smtClean="0"/>
              <a:t> : </a:t>
            </a:r>
            <a:r>
              <a:rPr lang="el-GR" dirty="0" smtClean="0"/>
              <a:t>α</a:t>
            </a:r>
            <a:r>
              <a:rPr lang="en-US" dirty="0" smtClean="0"/>
              <a:t>-diversity</a:t>
            </a:r>
            <a:endParaRPr lang="fr-FR" dirty="0"/>
          </a:p>
        </p:txBody>
      </p:sp>
      <p:sp>
        <p:nvSpPr>
          <p:cNvPr id="11" name="Espace réservé du texte 10"/>
          <p:cNvSpPr>
            <a:spLocks noGrp="1"/>
          </p:cNvSpPr>
          <p:nvPr>
            <p:ph type="body" idx="1"/>
          </p:nvPr>
        </p:nvSpPr>
        <p:spPr>
          <a:xfrm>
            <a:off x="1093509" y="1846052"/>
            <a:ext cx="10096107" cy="1038550"/>
          </a:xfrm>
        </p:spPr>
        <p:txBody>
          <a:bodyPr>
            <a:noAutofit/>
          </a:bodyPr>
          <a:lstStyle/>
          <a:p>
            <a:r>
              <a:rPr lang="en-US" cap="none" dirty="0">
                <a:solidFill>
                  <a:schemeClr val="accent3">
                    <a:lumMod val="75000"/>
                  </a:schemeClr>
                </a:solidFill>
              </a:rPr>
              <a:t>WARNING</a:t>
            </a:r>
            <a:r>
              <a:rPr lang="en-US" cap="none" dirty="0"/>
              <a:t> : Many </a:t>
            </a:r>
            <a:r>
              <a:rPr lang="en-US" cap="none" dirty="0" smtClean="0"/>
              <a:t>diversity indices </a:t>
            </a:r>
            <a:r>
              <a:rPr lang="en-US" cap="none" dirty="0"/>
              <a:t>(richness, Chao) </a:t>
            </a:r>
            <a:r>
              <a:rPr lang="en-US" cap="none" dirty="0">
                <a:solidFill>
                  <a:schemeClr val="accent3">
                    <a:lumMod val="75000"/>
                  </a:schemeClr>
                </a:solidFill>
              </a:rPr>
              <a:t>depend a lot on rare OTUs</a:t>
            </a:r>
            <a:r>
              <a:rPr lang="en-US" cap="none" dirty="0"/>
              <a:t>. </a:t>
            </a:r>
            <a:r>
              <a:rPr lang="en-US" cap="none" dirty="0">
                <a:solidFill>
                  <a:schemeClr val="accent3">
                    <a:lumMod val="75000"/>
                  </a:schemeClr>
                </a:solidFill>
              </a:rPr>
              <a:t>Do not trim rare OTUs </a:t>
            </a:r>
            <a:r>
              <a:rPr lang="en-US" cap="none" dirty="0"/>
              <a:t>before computing them as it can drastically alter the result</a:t>
            </a:r>
            <a:r>
              <a:rPr lang="fr-FR" cap="none" dirty="0"/>
              <a:t>.</a:t>
            </a:r>
          </a:p>
          <a:p>
            <a:r>
              <a:rPr lang="el-GR" cap="none" dirty="0"/>
              <a:t>α</a:t>
            </a:r>
            <a:r>
              <a:rPr lang="fr-FR" cap="none" dirty="0"/>
              <a:t>-</a:t>
            </a:r>
            <a:r>
              <a:rPr lang="en-US" cap="none" dirty="0"/>
              <a:t>diversity: without (left) and with (right) trimming on rare OTU </a:t>
            </a:r>
            <a:r>
              <a:rPr lang="en-US" cap="none" dirty="0" smtClean="0"/>
              <a:t>(total </a:t>
            </a:r>
            <a:r>
              <a:rPr lang="en-US" cap="none" dirty="0"/>
              <a:t>abundance &lt; 500)</a:t>
            </a:r>
            <a:endParaRPr lang="fr-FR" cap="none" dirty="0"/>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42</a:t>
            </a:fld>
            <a:endParaRPr lang="fr-FR"/>
          </a:p>
        </p:txBody>
      </p:sp>
      <p:pic>
        <p:nvPicPr>
          <p:cNvPr id="9" name="Espace réservé du contenu 8" descr="richness1.png"/>
          <p:cNvPicPr>
            <a:picLocks noGrp="1" noChangeAspect="1"/>
          </p:cNvPicPr>
          <p:nvPr>
            <p:ph sz="half" idx="2"/>
          </p:nvPr>
        </p:nvPicPr>
        <p:blipFill>
          <a:blip r:embed="rId3" cstate="print"/>
          <a:stretch>
            <a:fillRect/>
          </a:stretch>
        </p:blipFill>
        <p:spPr>
          <a:xfrm>
            <a:off x="32209" y="2919845"/>
            <a:ext cx="6003466" cy="3575954"/>
          </a:xfrm>
        </p:spPr>
      </p:pic>
      <p:pic>
        <p:nvPicPr>
          <p:cNvPr id="13" name="Espace réservé du contenu 12" descr="richness2.png"/>
          <p:cNvPicPr>
            <a:picLocks noGrp="1" noChangeAspect="1"/>
          </p:cNvPicPr>
          <p:nvPr>
            <p:ph sz="quarter" idx="4"/>
          </p:nvPr>
        </p:nvPicPr>
        <p:blipFill>
          <a:blip r:embed="rId4" cstate="print"/>
          <a:stretch>
            <a:fillRect/>
          </a:stretch>
        </p:blipFill>
        <p:spPr>
          <a:xfrm>
            <a:off x="6158863" y="2919600"/>
            <a:ext cx="5989299" cy="3567515"/>
          </a:xfrm>
        </p:spPr>
      </p:pic>
      <p:sp>
        <p:nvSpPr>
          <p:cNvPr id="3" name="Rectangle 2"/>
          <p:cNvSpPr/>
          <p:nvPr/>
        </p:nvSpPr>
        <p:spPr>
          <a:xfrm>
            <a:off x="161924" y="3248025"/>
            <a:ext cx="200025" cy="30861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305550" y="3228975"/>
            <a:ext cx="209550" cy="30861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11201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IV</a:t>
            </a:r>
            <a:r>
              <a:rPr lang="fr-FR"/>
              <a:t>. Biodiversity </a:t>
            </a:r>
            <a:r>
              <a:rPr lang="fr-FR" dirty="0" err="1"/>
              <a:t>analysis</a:t>
            </a:r>
            <a:endParaRPr lang="fr-FR" dirty="0"/>
          </a:p>
        </p:txBody>
      </p:sp>
      <p:sp>
        <p:nvSpPr>
          <p:cNvPr id="3" name="Espace réservé du texte 2"/>
          <p:cNvSpPr>
            <a:spLocks noGrp="1"/>
          </p:cNvSpPr>
          <p:nvPr>
            <p:ph type="body" idx="1"/>
          </p:nvPr>
        </p:nvSpPr>
        <p:spPr/>
        <p:txBody>
          <a:bodyPr/>
          <a:lstStyle/>
          <a:p>
            <a:r>
              <a:rPr lang="el-GR" cap="none" dirty="0" smtClean="0"/>
              <a:t>β</a:t>
            </a:r>
            <a:r>
              <a:rPr lang="fr-FR" cap="none" dirty="0" smtClean="0"/>
              <a:t>-</a:t>
            </a:r>
            <a:r>
              <a:rPr lang="fr-FR" dirty="0" err="1" smtClean="0"/>
              <a:t>Diversity</a:t>
            </a:r>
            <a:r>
              <a:rPr lang="fr-FR" dirty="0" smtClean="0"/>
              <a:t> indices</a:t>
            </a:r>
            <a:endParaRPr lang="fr-FR" dirty="0"/>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43</a:t>
            </a:fld>
            <a:endParaRPr lang="fr-F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err="1" smtClean="0"/>
              <a:t>Exploring</a:t>
            </a:r>
            <a:r>
              <a:rPr lang="fr-FR" dirty="0" smtClean="0"/>
              <a:t> </a:t>
            </a:r>
            <a:r>
              <a:rPr lang="fr-FR" dirty="0" err="1" smtClean="0"/>
              <a:t>biodiversity</a:t>
            </a:r>
            <a:r>
              <a:rPr lang="fr-FR" dirty="0" smtClean="0"/>
              <a:t> : </a:t>
            </a:r>
            <a:r>
              <a:rPr lang="el-GR" dirty="0" smtClean="0"/>
              <a:t>β</a:t>
            </a:r>
            <a:r>
              <a:rPr lang="en-US" dirty="0" smtClean="0"/>
              <a:t>-diversity</a:t>
            </a:r>
            <a:endParaRPr lang="fr-FR" dirty="0"/>
          </a:p>
        </p:txBody>
      </p:sp>
      <p:sp>
        <p:nvSpPr>
          <p:cNvPr id="8" name="Espace réservé du contenu 7"/>
          <p:cNvSpPr>
            <a:spLocks noGrp="1"/>
          </p:cNvSpPr>
          <p:nvPr>
            <p:ph sz="half" idx="1"/>
          </p:nvPr>
        </p:nvSpPr>
        <p:spPr>
          <a:xfrm>
            <a:off x="666750" y="1845734"/>
            <a:ext cx="5992143" cy="4023360"/>
          </a:xfrm>
        </p:spPr>
        <p:txBody>
          <a:bodyPr>
            <a:normAutofit/>
          </a:bodyPr>
          <a:lstStyle/>
          <a:p>
            <a:pPr marL="0" indent="0">
              <a:buNone/>
            </a:pPr>
            <a:r>
              <a:rPr lang="en-US" dirty="0"/>
              <a:t>Many </a:t>
            </a:r>
            <a:r>
              <a:rPr lang="en-US" dirty="0" smtClean="0"/>
              <a:t>diversity indices (both </a:t>
            </a:r>
            <a:r>
              <a:rPr lang="en-US" dirty="0"/>
              <a:t>compositional and phylogenetic) </a:t>
            </a:r>
            <a:r>
              <a:rPr lang="en-US" dirty="0" smtClean="0"/>
              <a:t>are available with the </a:t>
            </a:r>
            <a:r>
              <a:rPr lang="en-US" dirty="0" err="1"/>
              <a:t>Phyloseq</a:t>
            </a:r>
            <a:r>
              <a:rPr lang="en-US" dirty="0"/>
              <a:t> </a:t>
            </a:r>
            <a:r>
              <a:rPr lang="en-US" dirty="0" smtClean="0"/>
              <a:t>package  through </a:t>
            </a:r>
            <a:r>
              <a:rPr lang="en-US" dirty="0"/>
              <a:t>the generic distance function.</a:t>
            </a:r>
          </a:p>
          <a:p>
            <a:pPr marL="0" indent="0">
              <a:buNone/>
            </a:pPr>
            <a:r>
              <a:rPr lang="en-US" dirty="0"/>
              <a:t>Different dissimilarities capture different features of the </a:t>
            </a:r>
            <a:r>
              <a:rPr lang="en-US" dirty="0" smtClean="0"/>
              <a:t>communities. </a:t>
            </a:r>
          </a:p>
          <a:p>
            <a:pPr marL="0" indent="0">
              <a:buNone/>
            </a:pPr>
            <a:r>
              <a:rPr lang="en-US" dirty="0" smtClean="0"/>
              <a:t>In this example :</a:t>
            </a:r>
            <a:endParaRPr lang="en-US" dirty="0"/>
          </a:p>
          <a:p>
            <a:pPr marL="180975" indent="-180975">
              <a:buFont typeface="Wingdings" pitchFamily="2" charset="2"/>
              <a:buChar char="§"/>
            </a:pPr>
            <a:r>
              <a:rPr lang="en-US" dirty="0" smtClean="0"/>
              <a:t>qualitatively</a:t>
            </a:r>
            <a:r>
              <a:rPr lang="en-US" dirty="0"/>
              <a:t>, communities are very similar</a:t>
            </a:r>
          </a:p>
          <a:p>
            <a:pPr marL="180975" indent="-180975">
              <a:buFont typeface="Wingdings" pitchFamily="2" charset="2"/>
              <a:buChar char="§"/>
            </a:pPr>
            <a:r>
              <a:rPr lang="en-US" dirty="0" smtClean="0"/>
              <a:t>quantitatively</a:t>
            </a:r>
            <a:r>
              <a:rPr lang="en-US" dirty="0"/>
              <a:t>, communities are very </a:t>
            </a:r>
            <a:r>
              <a:rPr lang="en-US" dirty="0" smtClean="0"/>
              <a:t>different</a:t>
            </a:r>
            <a:endParaRPr lang="en-US" dirty="0"/>
          </a:p>
          <a:p>
            <a:pPr marL="180975" indent="-180975">
              <a:buFont typeface="Wingdings" pitchFamily="2" charset="2"/>
              <a:buChar char="§"/>
            </a:pPr>
            <a:r>
              <a:rPr lang="en-US" dirty="0" smtClean="0"/>
              <a:t>phylogenetically, </a:t>
            </a:r>
            <a:r>
              <a:rPr lang="en-US" dirty="0"/>
              <a:t>two communities </a:t>
            </a:r>
            <a:r>
              <a:rPr lang="en-US" dirty="0" smtClean="0"/>
              <a:t>seem </a:t>
            </a:r>
            <a:r>
              <a:rPr lang="en-US" dirty="0"/>
              <a:t>to be closer than the third one.</a:t>
            </a: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44</a:t>
            </a:fld>
            <a:endParaRPr lang="fr-FR"/>
          </a:p>
        </p:txBody>
      </p:sp>
      <p:grpSp>
        <p:nvGrpSpPr>
          <p:cNvPr id="70" name="Groupe 1"/>
          <p:cNvGrpSpPr/>
          <p:nvPr/>
        </p:nvGrpSpPr>
        <p:grpSpPr>
          <a:xfrm>
            <a:off x="7048500" y="1845734"/>
            <a:ext cx="5143500" cy="4205266"/>
            <a:chOff x="7048500" y="1888168"/>
            <a:chExt cx="5143500" cy="4205266"/>
          </a:xfrm>
        </p:grpSpPr>
        <p:sp>
          <p:nvSpPr>
            <p:cNvPr id="6" name="Rectangle 2"/>
            <p:cNvSpPr/>
            <p:nvPr/>
          </p:nvSpPr>
          <p:spPr>
            <a:xfrm>
              <a:off x="7048500" y="1888168"/>
              <a:ext cx="5143500" cy="4205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6"/>
            <p:cNvCxnSpPr/>
            <p:nvPr/>
          </p:nvCxnSpPr>
          <p:spPr>
            <a:xfrm>
              <a:off x="7742712" y="2909455"/>
              <a:ext cx="5" cy="1980820"/>
            </a:xfrm>
            <a:prstGeom prst="line">
              <a:avLst/>
            </a:prstGeom>
            <a:ln w="38100">
              <a:solidFill>
                <a:srgbClr val="CCFFFF"/>
              </a:solidFill>
            </a:ln>
          </p:spPr>
          <p:style>
            <a:lnRef idx="1">
              <a:schemeClr val="accent1"/>
            </a:lnRef>
            <a:fillRef idx="0">
              <a:schemeClr val="accent1"/>
            </a:fillRef>
            <a:effectRef idx="0">
              <a:schemeClr val="accent1"/>
            </a:effectRef>
            <a:fontRef idx="minor">
              <a:schemeClr val="tx1"/>
            </a:fontRef>
          </p:style>
        </p:cxnSp>
        <p:cxnSp>
          <p:nvCxnSpPr>
            <p:cNvPr id="12" name="Connecteur droit 9"/>
            <p:cNvCxnSpPr/>
            <p:nvPr/>
          </p:nvCxnSpPr>
          <p:spPr>
            <a:xfrm>
              <a:off x="7727666" y="2898384"/>
              <a:ext cx="2173185" cy="11875"/>
            </a:xfrm>
            <a:prstGeom prst="line">
              <a:avLst/>
            </a:prstGeom>
            <a:ln w="38100">
              <a:solidFill>
                <a:srgbClr val="33CCFF"/>
              </a:solidFill>
            </a:ln>
          </p:spPr>
          <p:style>
            <a:lnRef idx="1">
              <a:schemeClr val="accent1"/>
            </a:lnRef>
            <a:fillRef idx="0">
              <a:schemeClr val="accent1"/>
            </a:fillRef>
            <a:effectRef idx="0">
              <a:schemeClr val="accent1"/>
            </a:effectRef>
            <a:fontRef idx="minor">
              <a:schemeClr val="tx1"/>
            </a:fontRef>
          </p:style>
        </p:cxnSp>
        <p:cxnSp>
          <p:nvCxnSpPr>
            <p:cNvPr id="14" name="Connecteur droit 10"/>
            <p:cNvCxnSpPr/>
            <p:nvPr/>
          </p:nvCxnSpPr>
          <p:spPr>
            <a:xfrm>
              <a:off x="7736367" y="4892625"/>
              <a:ext cx="1092529" cy="0"/>
            </a:xfrm>
            <a:prstGeom prst="line">
              <a:avLst/>
            </a:prstGeom>
            <a:ln w="38100">
              <a:solidFill>
                <a:srgbClr val="FFCCCC"/>
              </a:solidFill>
            </a:ln>
          </p:spPr>
          <p:style>
            <a:lnRef idx="1">
              <a:schemeClr val="accent1"/>
            </a:lnRef>
            <a:fillRef idx="0">
              <a:schemeClr val="accent1"/>
            </a:fillRef>
            <a:effectRef idx="0">
              <a:schemeClr val="accent1"/>
            </a:effectRef>
            <a:fontRef idx="minor">
              <a:schemeClr val="tx1"/>
            </a:fontRef>
          </p:style>
        </p:cxnSp>
        <p:cxnSp>
          <p:nvCxnSpPr>
            <p:cNvPr id="16" name="Connecteur droit 12"/>
            <p:cNvCxnSpPr/>
            <p:nvPr/>
          </p:nvCxnSpPr>
          <p:spPr>
            <a:xfrm>
              <a:off x="8835242" y="4239491"/>
              <a:ext cx="9895" cy="1282984"/>
            </a:xfrm>
            <a:prstGeom prst="line">
              <a:avLst/>
            </a:prstGeom>
            <a:ln w="38100">
              <a:solidFill>
                <a:srgbClr val="FFCCCC"/>
              </a:solidFill>
            </a:ln>
          </p:spPr>
          <p:style>
            <a:lnRef idx="1">
              <a:schemeClr val="accent1"/>
            </a:lnRef>
            <a:fillRef idx="0">
              <a:schemeClr val="accent1"/>
            </a:fillRef>
            <a:effectRef idx="0">
              <a:schemeClr val="accent1"/>
            </a:effectRef>
            <a:fontRef idx="minor">
              <a:schemeClr val="tx1"/>
            </a:fontRef>
          </p:style>
        </p:cxnSp>
        <p:cxnSp>
          <p:nvCxnSpPr>
            <p:cNvPr id="18" name="Connecteur droit 14"/>
            <p:cNvCxnSpPr/>
            <p:nvPr/>
          </p:nvCxnSpPr>
          <p:spPr>
            <a:xfrm>
              <a:off x="8819372" y="4230777"/>
              <a:ext cx="1068779" cy="0"/>
            </a:xfrm>
            <a:prstGeom prst="line">
              <a:avLst/>
            </a:prstGeom>
            <a:ln w="38100">
              <a:solidFill>
                <a:srgbClr val="FF7C80"/>
              </a:solidFill>
            </a:ln>
          </p:spPr>
          <p:style>
            <a:lnRef idx="1">
              <a:schemeClr val="accent1"/>
            </a:lnRef>
            <a:fillRef idx="0">
              <a:schemeClr val="accent1"/>
            </a:fillRef>
            <a:effectRef idx="0">
              <a:schemeClr val="accent1"/>
            </a:effectRef>
            <a:fontRef idx="minor">
              <a:schemeClr val="tx1"/>
            </a:fontRef>
          </p:style>
        </p:cxnSp>
        <p:cxnSp>
          <p:nvCxnSpPr>
            <p:cNvPr id="19" name="Connecteur droit 16"/>
            <p:cNvCxnSpPr/>
            <p:nvPr/>
          </p:nvCxnSpPr>
          <p:spPr>
            <a:xfrm>
              <a:off x="8836525" y="5522475"/>
              <a:ext cx="1067872" cy="4742"/>
            </a:xfrm>
            <a:prstGeom prst="line">
              <a:avLst/>
            </a:prstGeom>
            <a:ln w="38100">
              <a:solidFill>
                <a:srgbClr val="FFCC66"/>
              </a:solidFill>
            </a:ln>
          </p:spPr>
          <p:style>
            <a:lnRef idx="1">
              <a:schemeClr val="accent1"/>
            </a:lnRef>
            <a:fillRef idx="0">
              <a:schemeClr val="accent1"/>
            </a:fillRef>
            <a:effectRef idx="0">
              <a:schemeClr val="accent1"/>
            </a:effectRef>
            <a:fontRef idx="minor">
              <a:schemeClr val="tx1"/>
            </a:fontRef>
          </p:style>
        </p:cxnSp>
        <p:sp>
          <p:nvSpPr>
            <p:cNvPr id="21" name="Ellipse 19"/>
            <p:cNvSpPr/>
            <p:nvPr/>
          </p:nvSpPr>
          <p:spPr>
            <a:xfrm>
              <a:off x="10142721" y="2781712"/>
              <a:ext cx="238124" cy="238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3"/>
            <p:cNvSpPr/>
            <p:nvPr/>
          </p:nvSpPr>
          <p:spPr>
            <a:xfrm>
              <a:off x="10534199" y="2781712"/>
              <a:ext cx="238124" cy="238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4"/>
            <p:cNvSpPr/>
            <p:nvPr/>
          </p:nvSpPr>
          <p:spPr>
            <a:xfrm>
              <a:off x="10925676" y="2662650"/>
              <a:ext cx="476248" cy="4762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5"/>
            <p:cNvSpPr/>
            <p:nvPr/>
          </p:nvSpPr>
          <p:spPr>
            <a:xfrm>
              <a:off x="10127481" y="4104916"/>
              <a:ext cx="238124" cy="238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7"/>
            <p:cNvSpPr/>
            <p:nvPr/>
          </p:nvSpPr>
          <p:spPr>
            <a:xfrm>
              <a:off x="10468174" y="3967755"/>
              <a:ext cx="476248" cy="4762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29"/>
            <p:cNvSpPr/>
            <p:nvPr/>
          </p:nvSpPr>
          <p:spPr>
            <a:xfrm>
              <a:off x="10640273" y="5405953"/>
              <a:ext cx="238124" cy="238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2"/>
            <p:cNvSpPr/>
            <p:nvPr/>
          </p:nvSpPr>
          <p:spPr>
            <a:xfrm>
              <a:off x="10016039" y="5311655"/>
              <a:ext cx="476248" cy="4762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Ellipse 33"/>
            <p:cNvSpPr/>
            <p:nvPr/>
          </p:nvSpPr>
          <p:spPr>
            <a:xfrm>
              <a:off x="11047596" y="4092533"/>
              <a:ext cx="238124" cy="238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34"/>
            <p:cNvSpPr/>
            <p:nvPr/>
          </p:nvSpPr>
          <p:spPr>
            <a:xfrm>
              <a:off x="11041881" y="5403096"/>
              <a:ext cx="238124" cy="2381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ZoneTexte 35"/>
            <p:cNvSpPr txBox="1"/>
            <p:nvPr/>
          </p:nvSpPr>
          <p:spPr>
            <a:xfrm>
              <a:off x="9534113" y="1969902"/>
              <a:ext cx="2324511" cy="646331"/>
            </a:xfrm>
            <a:prstGeom prst="rect">
              <a:avLst/>
            </a:prstGeom>
            <a:noFill/>
          </p:spPr>
          <p:txBody>
            <a:bodyPr wrap="square" rtlCol="0">
              <a:spAutoFit/>
            </a:bodyPr>
            <a:lstStyle/>
            <a:p>
              <a:pPr algn="ctr"/>
              <a:r>
                <a:rPr lang="fr-FR" dirty="0" smtClean="0">
                  <a:solidFill>
                    <a:schemeClr val="bg2">
                      <a:lumMod val="50000"/>
                    </a:schemeClr>
                  </a:solidFill>
                </a:rPr>
                <a:t>3 </a:t>
              </a:r>
              <a:r>
                <a:rPr lang="fr-FR" dirty="0" err="1" smtClean="0">
                  <a:solidFill>
                    <a:schemeClr val="bg2">
                      <a:lumMod val="50000"/>
                    </a:schemeClr>
                  </a:solidFill>
                </a:rPr>
                <a:t>communities</a:t>
              </a:r>
              <a:r>
                <a:rPr lang="fr-FR" dirty="0" smtClean="0">
                  <a:solidFill>
                    <a:schemeClr val="bg2">
                      <a:lumMod val="50000"/>
                    </a:schemeClr>
                  </a:solidFill>
                </a:rPr>
                <a:t>:           A       B      C</a:t>
              </a:r>
              <a:endParaRPr lang="fr-FR" dirty="0">
                <a:solidFill>
                  <a:schemeClr val="bg2">
                    <a:lumMod val="50000"/>
                  </a:schemeClr>
                </a:solidFill>
              </a:endParaRPr>
            </a:p>
          </p:txBody>
        </p:sp>
        <p:sp>
          <p:nvSpPr>
            <p:cNvPr id="64" name="ZoneTexte 36"/>
            <p:cNvSpPr txBox="1"/>
            <p:nvPr/>
          </p:nvSpPr>
          <p:spPr>
            <a:xfrm>
              <a:off x="7742713" y="2527453"/>
              <a:ext cx="2149432" cy="369332"/>
            </a:xfrm>
            <a:prstGeom prst="rect">
              <a:avLst/>
            </a:prstGeom>
            <a:noFill/>
          </p:spPr>
          <p:txBody>
            <a:bodyPr wrap="square" rtlCol="0">
              <a:spAutoFit/>
            </a:bodyPr>
            <a:lstStyle/>
            <a:p>
              <a:pPr algn="ctr"/>
              <a:r>
                <a:rPr lang="fr-FR" dirty="0" smtClean="0">
                  <a:solidFill>
                    <a:schemeClr val="bg2">
                      <a:lumMod val="50000"/>
                    </a:schemeClr>
                  </a:solidFill>
                </a:rPr>
                <a:t>  </a:t>
              </a:r>
              <a:r>
                <a:rPr lang="fr-FR" dirty="0" smtClean="0">
                  <a:solidFill>
                    <a:srgbClr val="33CCFF"/>
                  </a:solidFill>
                </a:rPr>
                <a:t>OTU_1</a:t>
              </a:r>
              <a:endParaRPr lang="fr-FR" dirty="0">
                <a:solidFill>
                  <a:srgbClr val="33CCFF"/>
                </a:solidFill>
              </a:endParaRPr>
            </a:p>
          </p:txBody>
        </p:sp>
        <p:sp>
          <p:nvSpPr>
            <p:cNvPr id="65" name="ZoneTexte 37"/>
            <p:cNvSpPr txBox="1"/>
            <p:nvPr/>
          </p:nvSpPr>
          <p:spPr>
            <a:xfrm>
              <a:off x="8811490" y="3831767"/>
              <a:ext cx="1078675" cy="369332"/>
            </a:xfrm>
            <a:prstGeom prst="rect">
              <a:avLst/>
            </a:prstGeom>
            <a:noFill/>
          </p:spPr>
          <p:txBody>
            <a:bodyPr wrap="square" rtlCol="0">
              <a:spAutoFit/>
            </a:bodyPr>
            <a:lstStyle/>
            <a:p>
              <a:pPr algn="ctr"/>
              <a:r>
                <a:rPr lang="fr-FR" dirty="0" smtClean="0">
                  <a:solidFill>
                    <a:srgbClr val="FF7C80"/>
                  </a:solidFill>
                </a:rPr>
                <a:t>  OTU_2</a:t>
              </a:r>
              <a:endParaRPr lang="fr-FR" dirty="0">
                <a:solidFill>
                  <a:srgbClr val="FF7C80"/>
                </a:solidFill>
              </a:endParaRPr>
            </a:p>
          </p:txBody>
        </p:sp>
        <p:sp>
          <p:nvSpPr>
            <p:cNvPr id="66" name="ZoneTexte 38"/>
            <p:cNvSpPr txBox="1"/>
            <p:nvPr/>
          </p:nvSpPr>
          <p:spPr>
            <a:xfrm>
              <a:off x="8845137" y="5516093"/>
              <a:ext cx="1078675" cy="369332"/>
            </a:xfrm>
            <a:prstGeom prst="rect">
              <a:avLst/>
            </a:prstGeom>
            <a:noFill/>
          </p:spPr>
          <p:txBody>
            <a:bodyPr wrap="square" rtlCol="0">
              <a:spAutoFit/>
            </a:bodyPr>
            <a:lstStyle/>
            <a:p>
              <a:pPr algn="ctr"/>
              <a:r>
                <a:rPr lang="fr-FR" dirty="0" smtClean="0">
                  <a:solidFill>
                    <a:srgbClr val="FFCC66"/>
                  </a:solidFill>
                </a:rPr>
                <a:t>OTU_3</a:t>
              </a:r>
              <a:endParaRPr lang="fr-FR" dirty="0">
                <a:solidFill>
                  <a:srgbClr val="FFCC66"/>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err="1" smtClean="0"/>
              <a:t>Exploring</a:t>
            </a:r>
            <a:r>
              <a:rPr lang="fr-FR" dirty="0" smtClean="0"/>
              <a:t> </a:t>
            </a:r>
            <a:r>
              <a:rPr lang="fr-FR" dirty="0" err="1" smtClean="0"/>
              <a:t>biodiversity</a:t>
            </a:r>
            <a:r>
              <a:rPr lang="fr-FR" dirty="0" smtClean="0"/>
              <a:t> : </a:t>
            </a:r>
            <a:r>
              <a:rPr lang="el-GR" dirty="0" smtClean="0"/>
              <a:t>β</a:t>
            </a:r>
            <a:r>
              <a:rPr lang="en-US" dirty="0" smtClean="0"/>
              <a:t>-diversity</a:t>
            </a:r>
            <a:endParaRPr lang="fr-FR" dirty="0"/>
          </a:p>
        </p:txBody>
      </p:sp>
      <p:sp>
        <p:nvSpPr>
          <p:cNvPr id="8" name="Espace réservé du contenu 7"/>
          <p:cNvSpPr>
            <a:spLocks noGrp="1"/>
          </p:cNvSpPr>
          <p:nvPr>
            <p:ph sz="half" idx="1"/>
          </p:nvPr>
        </p:nvSpPr>
        <p:spPr>
          <a:xfrm>
            <a:off x="622501" y="2460061"/>
            <a:ext cx="5992143" cy="2545444"/>
          </a:xfrm>
        </p:spPr>
        <p:txBody>
          <a:bodyPr>
            <a:normAutofit/>
          </a:bodyPr>
          <a:lstStyle/>
          <a:p>
            <a:pPr marL="0" indent="0">
              <a:buNone/>
            </a:pPr>
            <a:r>
              <a:rPr lang="en-US" dirty="0" err="1" smtClean="0"/>
              <a:t>Jaccard</a:t>
            </a:r>
            <a:r>
              <a:rPr lang="en-US" dirty="0" smtClean="0"/>
              <a:t>:</a:t>
            </a:r>
          </a:p>
          <a:p>
            <a:pPr marL="180975" indent="-180975">
              <a:buFont typeface="Wingdings" pitchFamily="2" charset="2"/>
              <a:buChar char="§"/>
            </a:pPr>
            <a:r>
              <a:rPr lang="en-US" dirty="0" smtClean="0"/>
              <a:t>Fraction </a:t>
            </a:r>
            <a:r>
              <a:rPr lang="en-US" dirty="0"/>
              <a:t>of </a:t>
            </a:r>
            <a:r>
              <a:rPr lang="en-US" u="sng" dirty="0"/>
              <a:t>species </a:t>
            </a:r>
            <a:r>
              <a:rPr lang="en-US" dirty="0"/>
              <a:t>specific to either 1 or </a:t>
            </a:r>
            <a:r>
              <a:rPr lang="en-US" dirty="0" smtClean="0"/>
              <a:t>2</a:t>
            </a:r>
          </a:p>
          <a:p>
            <a:pPr marL="0" indent="0">
              <a:buNone/>
            </a:pPr>
            <a:endParaRPr lang="en-US" dirty="0" smtClean="0"/>
          </a:p>
          <a:p>
            <a:pPr marL="0" indent="0">
              <a:buNone/>
            </a:pPr>
            <a:r>
              <a:rPr lang="en-US" dirty="0" smtClean="0"/>
              <a:t>Bray-Curtis:</a:t>
            </a:r>
            <a:endParaRPr lang="en-US" dirty="0"/>
          </a:p>
          <a:p>
            <a:pPr marL="180975" indent="-180975">
              <a:buFont typeface="Wingdings" pitchFamily="2" charset="2"/>
              <a:buChar char="§"/>
            </a:pPr>
            <a:r>
              <a:rPr lang="en-US" dirty="0" smtClean="0"/>
              <a:t>Fraction </a:t>
            </a:r>
            <a:r>
              <a:rPr lang="en-US" dirty="0"/>
              <a:t>of the </a:t>
            </a:r>
            <a:r>
              <a:rPr lang="en-US" u="sng" dirty="0"/>
              <a:t>community</a:t>
            </a:r>
            <a:r>
              <a:rPr lang="en-US" dirty="0"/>
              <a:t> specific to </a:t>
            </a:r>
            <a:r>
              <a:rPr lang="en-US" dirty="0" smtClean="0"/>
              <a:t>either 1 </a:t>
            </a:r>
            <a:r>
              <a:rPr lang="en-US" dirty="0"/>
              <a:t>or </a:t>
            </a:r>
            <a:r>
              <a:rPr lang="en-US" dirty="0" smtClean="0"/>
              <a:t>2</a:t>
            </a:r>
            <a:endParaRPr lang="en-US" dirty="0"/>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45</a:t>
            </a:fld>
            <a:endParaRPr lang="fr-FR"/>
          </a:p>
        </p:txBody>
      </p:sp>
    </p:spTree>
    <p:extLst>
      <p:ext uri="{BB962C8B-B14F-4D97-AF65-F5344CB8AC3E}">
        <p14:creationId xmlns:p14="http://schemas.microsoft.com/office/powerpoint/2010/main" val="41395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eta_1.png"/>
          <p:cNvPicPr>
            <a:picLocks noChangeAspect="1"/>
          </p:cNvPicPr>
          <p:nvPr/>
        </p:nvPicPr>
        <p:blipFill rotWithShape="1">
          <a:blip r:embed="rId3" cstate="print"/>
          <a:srcRect b="49828"/>
          <a:stretch/>
        </p:blipFill>
        <p:spPr>
          <a:xfrm>
            <a:off x="1727744" y="3211214"/>
            <a:ext cx="8797472" cy="2659650"/>
          </a:xfrm>
          <a:prstGeom prst="rect">
            <a:avLst/>
          </a:prstGeom>
        </p:spPr>
      </p:pic>
      <p:sp>
        <p:nvSpPr>
          <p:cNvPr id="2" name="Titre 1"/>
          <p:cNvSpPr>
            <a:spLocks noGrp="1"/>
          </p:cNvSpPr>
          <p:nvPr>
            <p:ph type="title"/>
          </p:nvPr>
        </p:nvSpPr>
        <p:spPr/>
        <p:txBody>
          <a:bodyPr/>
          <a:lstStyle/>
          <a:p>
            <a:r>
              <a:rPr lang="fr-FR" dirty="0" err="1" smtClean="0"/>
              <a:t>Exploring</a:t>
            </a:r>
            <a:r>
              <a:rPr lang="fr-FR" dirty="0" smtClean="0"/>
              <a:t> </a:t>
            </a:r>
            <a:r>
              <a:rPr lang="fr-FR" dirty="0" err="1" smtClean="0"/>
              <a:t>biodiversity</a:t>
            </a:r>
            <a:r>
              <a:rPr lang="fr-FR" dirty="0" smtClean="0"/>
              <a:t> : </a:t>
            </a:r>
            <a:r>
              <a:rPr lang="el-GR" dirty="0" smtClean="0"/>
              <a:t>β</a:t>
            </a:r>
            <a:r>
              <a:rPr lang="en-US" dirty="0" smtClean="0"/>
              <a:t>-diversity</a:t>
            </a:r>
            <a:endParaRPr lang="fr-FR" dirty="0" smtClean="0"/>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46</a:t>
            </a:fld>
            <a:endParaRPr lang="fr-FR"/>
          </a:p>
        </p:txBody>
      </p:sp>
      <p:sp>
        <p:nvSpPr>
          <p:cNvPr id="11" name="ZoneTexte 10"/>
          <p:cNvSpPr txBox="1"/>
          <p:nvPr/>
        </p:nvSpPr>
        <p:spPr>
          <a:xfrm>
            <a:off x="1097280" y="2135733"/>
            <a:ext cx="5289437" cy="856645"/>
          </a:xfrm>
          <a:prstGeom prst="rect">
            <a:avLst/>
          </a:prstGeom>
          <a:noFill/>
        </p:spPr>
        <p:txBody>
          <a:bodyPr wrap="square" tIns="0" bIns="0" rtlCol="0">
            <a:spAutoFit/>
          </a:bodyPr>
          <a:lstStyle/>
          <a:p>
            <a:pPr marL="0" lvl="1" indent="-274320">
              <a:lnSpc>
                <a:spcPct val="110000"/>
              </a:lnSpc>
              <a:spcBef>
                <a:spcPts val="1200"/>
              </a:spcBef>
              <a:spcAft>
                <a:spcPts val="200"/>
              </a:spcAft>
              <a:buClr>
                <a:schemeClr val="accent1"/>
              </a:buClr>
              <a:buSzPct val="100000"/>
              <a:buFont typeface="Wingdings" pitchFamily="2" charset="2"/>
              <a:buChar char="§"/>
            </a:pPr>
            <a:r>
              <a:rPr lang="en-US" sz="2000" dirty="0" smtClean="0">
                <a:solidFill>
                  <a:schemeClr val="tx1">
                    <a:lumMod val="75000"/>
                    <a:lumOff val="25000"/>
                  </a:schemeClr>
                </a:solidFill>
              </a:rPr>
              <a:t>2 communities</a:t>
            </a:r>
          </a:p>
          <a:p>
            <a:pPr marL="0" lvl="1" indent="-274320">
              <a:lnSpc>
                <a:spcPct val="110000"/>
              </a:lnSpc>
              <a:spcBef>
                <a:spcPts val="1200"/>
              </a:spcBef>
              <a:spcAft>
                <a:spcPts val="200"/>
              </a:spcAft>
              <a:buClr>
                <a:schemeClr val="accent1"/>
              </a:buClr>
              <a:buSzPct val="100000"/>
              <a:buFont typeface="Wingdings" pitchFamily="2" charset="2"/>
              <a:buChar char="§"/>
            </a:pPr>
            <a:r>
              <a:rPr lang="en-US" sz="2000" dirty="0" smtClean="0">
                <a:solidFill>
                  <a:schemeClr val="tx1">
                    <a:lumMod val="75000"/>
                    <a:lumOff val="25000"/>
                  </a:schemeClr>
                </a:solidFill>
              </a:rPr>
              <a:t>15 OTUs</a:t>
            </a:r>
            <a:endParaRPr lang="en-US" sz="20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beta_1.png"/>
          <p:cNvPicPr>
            <a:picLocks noChangeAspect="1"/>
          </p:cNvPicPr>
          <p:nvPr/>
        </p:nvPicPr>
        <p:blipFill rotWithShape="1">
          <a:blip r:embed="rId3" cstate="print"/>
          <a:srcRect b="49828"/>
          <a:stretch/>
        </p:blipFill>
        <p:spPr>
          <a:xfrm>
            <a:off x="5718462" y="2001833"/>
            <a:ext cx="5098474" cy="1541370"/>
          </a:xfrm>
          <a:prstGeom prst="rect">
            <a:avLst/>
          </a:prstGeom>
        </p:spPr>
      </p:pic>
      <p:pic>
        <p:nvPicPr>
          <p:cNvPr id="12" name="Image 11" descr="beta_1.png"/>
          <p:cNvPicPr>
            <a:picLocks noChangeAspect="1"/>
          </p:cNvPicPr>
          <p:nvPr/>
        </p:nvPicPr>
        <p:blipFill rotWithShape="1">
          <a:blip r:embed="rId3" cstate="print"/>
          <a:srcRect t="49358" r="48675"/>
          <a:stretch/>
        </p:blipFill>
        <p:spPr>
          <a:xfrm>
            <a:off x="6148839" y="3741727"/>
            <a:ext cx="4237720" cy="2519534"/>
          </a:xfrm>
          <a:prstGeom prst="rect">
            <a:avLst/>
          </a:prstGeom>
        </p:spPr>
      </p:pic>
      <p:sp>
        <p:nvSpPr>
          <p:cNvPr id="2" name="Titre 1"/>
          <p:cNvSpPr>
            <a:spLocks noGrp="1"/>
          </p:cNvSpPr>
          <p:nvPr>
            <p:ph type="title"/>
          </p:nvPr>
        </p:nvSpPr>
        <p:spPr/>
        <p:txBody>
          <a:bodyPr/>
          <a:lstStyle/>
          <a:p>
            <a:r>
              <a:rPr lang="fr-FR" dirty="0" err="1" smtClean="0"/>
              <a:t>Exploring</a:t>
            </a:r>
            <a:r>
              <a:rPr lang="fr-FR" dirty="0" smtClean="0"/>
              <a:t> </a:t>
            </a:r>
            <a:r>
              <a:rPr lang="fr-FR" dirty="0" err="1" smtClean="0"/>
              <a:t>biodiversity</a:t>
            </a:r>
            <a:r>
              <a:rPr lang="fr-FR" dirty="0" smtClean="0"/>
              <a:t> : </a:t>
            </a:r>
            <a:r>
              <a:rPr lang="el-GR" dirty="0" smtClean="0"/>
              <a:t>β</a:t>
            </a:r>
            <a:r>
              <a:rPr lang="en-US" dirty="0" smtClean="0"/>
              <a:t>-diversity</a:t>
            </a:r>
            <a:endParaRPr lang="fr-FR" dirty="0" smtClean="0"/>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47</a:t>
            </a:fld>
            <a:endParaRPr lang="fr-FR"/>
          </a:p>
        </p:txBody>
      </p:sp>
      <p:sp>
        <p:nvSpPr>
          <p:cNvPr id="9" name="ZoneTexte 8"/>
          <p:cNvSpPr txBox="1"/>
          <p:nvPr/>
        </p:nvSpPr>
        <p:spPr>
          <a:xfrm>
            <a:off x="1097280" y="4853973"/>
            <a:ext cx="2842780" cy="369332"/>
          </a:xfrm>
          <a:prstGeom prst="rect">
            <a:avLst/>
          </a:prstGeom>
          <a:noFill/>
        </p:spPr>
        <p:txBody>
          <a:bodyPr wrap="square" rtlCol="0">
            <a:spAutoFit/>
          </a:bodyPr>
          <a:lstStyle/>
          <a:p>
            <a:r>
              <a:rPr lang="fr-FR" dirty="0" smtClean="0"/>
              <a:t>D</a:t>
            </a:r>
            <a:r>
              <a:rPr lang="fr-FR" baseline="-25000" dirty="0" smtClean="0"/>
              <a:t>jac</a:t>
            </a:r>
            <a:r>
              <a:rPr lang="fr-FR" dirty="0" smtClean="0"/>
              <a:t> = 10/15 = 0.667</a:t>
            </a:r>
            <a:endParaRPr lang="fr-FR" dirty="0"/>
          </a:p>
        </p:txBody>
      </p:sp>
      <p:sp>
        <p:nvSpPr>
          <p:cNvPr id="11" name="Espace réservé du contenu 7"/>
          <p:cNvSpPr>
            <a:spLocks noGrp="1"/>
          </p:cNvSpPr>
          <p:nvPr>
            <p:ph sz="half" idx="1"/>
          </p:nvPr>
        </p:nvSpPr>
        <p:spPr>
          <a:xfrm>
            <a:off x="413002" y="3273016"/>
            <a:ext cx="5992143" cy="1281666"/>
          </a:xfrm>
        </p:spPr>
        <p:txBody>
          <a:bodyPr>
            <a:normAutofit/>
          </a:bodyPr>
          <a:lstStyle/>
          <a:p>
            <a:pPr marL="0" indent="0">
              <a:buNone/>
            </a:pPr>
            <a:r>
              <a:rPr lang="en-US" dirty="0" err="1" smtClean="0"/>
              <a:t>Jaccard</a:t>
            </a:r>
            <a:r>
              <a:rPr lang="en-US" dirty="0" smtClean="0"/>
              <a:t>:</a:t>
            </a:r>
          </a:p>
          <a:p>
            <a:pPr marL="180975" indent="-180975">
              <a:buFont typeface="Wingdings" pitchFamily="2" charset="2"/>
              <a:buChar char="§"/>
            </a:pPr>
            <a:r>
              <a:rPr lang="en-US" dirty="0" smtClean="0"/>
              <a:t>Fraction </a:t>
            </a:r>
            <a:r>
              <a:rPr lang="en-US" dirty="0"/>
              <a:t>of </a:t>
            </a:r>
            <a:r>
              <a:rPr lang="en-US" u="sng" dirty="0"/>
              <a:t>species </a:t>
            </a:r>
            <a:r>
              <a:rPr lang="en-US" dirty="0"/>
              <a:t>specific to either 1 or </a:t>
            </a:r>
            <a:r>
              <a:rPr lang="en-US" dirty="0" smtClean="0"/>
              <a:t>2</a:t>
            </a:r>
          </a:p>
        </p:txBody>
      </p:sp>
    </p:spTree>
    <p:extLst>
      <p:ext uri="{BB962C8B-B14F-4D97-AF65-F5344CB8AC3E}">
        <p14:creationId xmlns:p14="http://schemas.microsoft.com/office/powerpoint/2010/main" val="69966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descr="beta_1.png"/>
          <p:cNvPicPr>
            <a:picLocks noChangeAspect="1"/>
          </p:cNvPicPr>
          <p:nvPr/>
        </p:nvPicPr>
        <p:blipFill rotWithShape="1">
          <a:blip r:embed="rId3" cstate="print"/>
          <a:srcRect l="51251" t="49358"/>
          <a:stretch/>
        </p:blipFill>
        <p:spPr>
          <a:xfrm>
            <a:off x="6453223" y="3922574"/>
            <a:ext cx="3739570" cy="2340830"/>
          </a:xfrm>
          <a:prstGeom prst="rect">
            <a:avLst/>
          </a:prstGeom>
        </p:spPr>
      </p:pic>
      <p:sp>
        <p:nvSpPr>
          <p:cNvPr id="2" name="Titre 1"/>
          <p:cNvSpPr>
            <a:spLocks noGrp="1"/>
          </p:cNvSpPr>
          <p:nvPr>
            <p:ph type="title"/>
          </p:nvPr>
        </p:nvSpPr>
        <p:spPr/>
        <p:txBody>
          <a:bodyPr/>
          <a:lstStyle/>
          <a:p>
            <a:r>
              <a:rPr lang="fr-FR" dirty="0" err="1" smtClean="0"/>
              <a:t>Exploring</a:t>
            </a:r>
            <a:r>
              <a:rPr lang="fr-FR" dirty="0" smtClean="0"/>
              <a:t> </a:t>
            </a:r>
            <a:r>
              <a:rPr lang="fr-FR" dirty="0" err="1" smtClean="0"/>
              <a:t>biodiversity</a:t>
            </a:r>
            <a:r>
              <a:rPr lang="fr-FR" dirty="0" smtClean="0"/>
              <a:t> : </a:t>
            </a:r>
            <a:r>
              <a:rPr lang="el-GR" dirty="0" smtClean="0"/>
              <a:t>β</a:t>
            </a:r>
            <a:r>
              <a:rPr lang="en-US" dirty="0" smtClean="0"/>
              <a:t>-diversity</a:t>
            </a:r>
            <a:endParaRPr lang="fr-FR" dirty="0" smtClean="0"/>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48</a:t>
            </a:fld>
            <a:endParaRPr lang="fr-FR"/>
          </a:p>
        </p:txBody>
      </p:sp>
      <p:sp>
        <p:nvSpPr>
          <p:cNvPr id="10" name="Rectangle 9"/>
          <p:cNvSpPr/>
          <p:nvPr/>
        </p:nvSpPr>
        <p:spPr>
          <a:xfrm>
            <a:off x="925730" y="4908323"/>
            <a:ext cx="4947188" cy="369332"/>
          </a:xfrm>
          <a:prstGeom prst="rect">
            <a:avLst/>
          </a:prstGeom>
        </p:spPr>
        <p:txBody>
          <a:bodyPr wrap="none">
            <a:spAutoFit/>
          </a:bodyPr>
          <a:lstStyle/>
          <a:p>
            <a:r>
              <a:rPr lang="fr-FR" dirty="0" smtClean="0"/>
              <a:t>D</a:t>
            </a:r>
            <a:r>
              <a:rPr lang="fr-FR" baseline="-25000" dirty="0" smtClean="0"/>
              <a:t>bc</a:t>
            </a:r>
            <a:r>
              <a:rPr lang="fr-FR" dirty="0" smtClean="0"/>
              <a:t> = (8+8+3+3+10) / (</a:t>
            </a:r>
            <a:r>
              <a:rPr lang="fr-FR" dirty="0"/>
              <a:t>24+26+28+17+9+10</a:t>
            </a:r>
            <a:r>
              <a:rPr lang="fr-FR" dirty="0" smtClean="0"/>
              <a:t>) = 0.281</a:t>
            </a:r>
          </a:p>
        </p:txBody>
      </p:sp>
      <p:pic>
        <p:nvPicPr>
          <p:cNvPr id="11" name="Image 10" descr="beta_1.png"/>
          <p:cNvPicPr>
            <a:picLocks noChangeAspect="1"/>
          </p:cNvPicPr>
          <p:nvPr/>
        </p:nvPicPr>
        <p:blipFill rotWithShape="1">
          <a:blip r:embed="rId3" cstate="print"/>
          <a:srcRect b="49828"/>
          <a:stretch/>
        </p:blipFill>
        <p:spPr>
          <a:xfrm>
            <a:off x="5718462" y="2001833"/>
            <a:ext cx="5098474" cy="1541370"/>
          </a:xfrm>
          <a:prstGeom prst="rect">
            <a:avLst/>
          </a:prstGeom>
        </p:spPr>
      </p:pic>
      <p:sp>
        <p:nvSpPr>
          <p:cNvPr id="14" name="Espace réservé du contenu 7"/>
          <p:cNvSpPr>
            <a:spLocks noGrp="1"/>
          </p:cNvSpPr>
          <p:nvPr>
            <p:ph sz="half" idx="1"/>
          </p:nvPr>
        </p:nvSpPr>
        <p:spPr>
          <a:xfrm>
            <a:off x="435465" y="3236956"/>
            <a:ext cx="5663999" cy="1266132"/>
          </a:xfrm>
        </p:spPr>
        <p:txBody>
          <a:bodyPr>
            <a:normAutofit/>
          </a:bodyPr>
          <a:lstStyle/>
          <a:p>
            <a:pPr marL="0" indent="0">
              <a:buNone/>
            </a:pPr>
            <a:r>
              <a:rPr lang="en-US" dirty="0" smtClean="0"/>
              <a:t>Bray-Curtis:</a:t>
            </a:r>
            <a:endParaRPr lang="en-US" dirty="0"/>
          </a:p>
          <a:p>
            <a:pPr marL="180975" indent="-180975">
              <a:buFont typeface="Wingdings" pitchFamily="2" charset="2"/>
              <a:buChar char="§"/>
            </a:pPr>
            <a:r>
              <a:rPr lang="en-US" dirty="0" smtClean="0"/>
              <a:t>Fraction </a:t>
            </a:r>
            <a:r>
              <a:rPr lang="en-US" dirty="0"/>
              <a:t>of the </a:t>
            </a:r>
            <a:r>
              <a:rPr lang="en-US" u="sng" dirty="0"/>
              <a:t>community</a:t>
            </a:r>
            <a:r>
              <a:rPr lang="en-US" dirty="0"/>
              <a:t> specific to </a:t>
            </a:r>
            <a:r>
              <a:rPr lang="en-US" dirty="0" smtClean="0"/>
              <a:t>either 1 </a:t>
            </a:r>
            <a:r>
              <a:rPr lang="en-US" dirty="0"/>
              <a:t>or </a:t>
            </a:r>
            <a:r>
              <a:rPr lang="en-US" dirty="0" smtClean="0"/>
              <a:t>2</a:t>
            </a:r>
            <a:endParaRPr lang="en-US" dirty="0"/>
          </a:p>
        </p:txBody>
      </p:sp>
    </p:spTree>
    <p:extLst>
      <p:ext uri="{BB962C8B-B14F-4D97-AF65-F5344CB8AC3E}">
        <p14:creationId xmlns:p14="http://schemas.microsoft.com/office/powerpoint/2010/main" val="334545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Exploring</a:t>
            </a:r>
            <a:r>
              <a:rPr lang="fr-FR" dirty="0" smtClean="0"/>
              <a:t> </a:t>
            </a:r>
            <a:r>
              <a:rPr lang="fr-FR" dirty="0" err="1" smtClean="0"/>
              <a:t>biodiversity</a:t>
            </a:r>
            <a:r>
              <a:rPr lang="fr-FR" dirty="0" smtClean="0"/>
              <a:t> : </a:t>
            </a:r>
            <a:r>
              <a:rPr lang="el-GR" dirty="0" smtClean="0"/>
              <a:t>β</a:t>
            </a:r>
            <a:r>
              <a:rPr lang="en-US" dirty="0" smtClean="0"/>
              <a:t>-diversity</a:t>
            </a:r>
            <a:endParaRPr lang="fr-FR" dirty="0" smtClean="0"/>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49</a:t>
            </a:fld>
            <a:endParaRPr lang="fr-FR"/>
          </a:p>
        </p:txBody>
      </p:sp>
      <p:pic>
        <p:nvPicPr>
          <p:cNvPr id="6" name="Image 5" descr="beta_2.png"/>
          <p:cNvPicPr>
            <a:picLocks noChangeAspect="1"/>
          </p:cNvPicPr>
          <p:nvPr/>
        </p:nvPicPr>
        <p:blipFill>
          <a:blip r:embed="rId3" cstate="print"/>
          <a:stretch>
            <a:fillRect/>
          </a:stretch>
        </p:blipFill>
        <p:spPr>
          <a:xfrm>
            <a:off x="2836600" y="2149172"/>
            <a:ext cx="6470349" cy="3898800"/>
          </a:xfrm>
          <a:prstGeom prst="rect">
            <a:avLst/>
          </a:prstGeom>
        </p:spPr>
      </p:pic>
      <p:sp>
        <p:nvSpPr>
          <p:cNvPr id="9" name="ZoneTexte 8"/>
          <p:cNvSpPr txBox="1"/>
          <p:nvPr/>
        </p:nvSpPr>
        <p:spPr>
          <a:xfrm>
            <a:off x="5222875" y="2590247"/>
            <a:ext cx="1695450" cy="646331"/>
          </a:xfrm>
          <a:prstGeom prst="rect">
            <a:avLst/>
          </a:prstGeom>
          <a:noFill/>
        </p:spPr>
        <p:txBody>
          <a:bodyPr wrap="square" rtlCol="0">
            <a:spAutoFit/>
          </a:bodyPr>
          <a:lstStyle/>
          <a:p>
            <a:r>
              <a:rPr lang="fr-FR" dirty="0" smtClean="0"/>
              <a:t>D</a:t>
            </a:r>
            <a:r>
              <a:rPr lang="fr-FR" baseline="-25000" dirty="0" smtClean="0"/>
              <a:t>bc</a:t>
            </a:r>
            <a:r>
              <a:rPr lang="fr-FR" dirty="0" smtClean="0"/>
              <a:t> = 0.091</a:t>
            </a:r>
          </a:p>
          <a:p>
            <a:r>
              <a:rPr lang="fr-FR" dirty="0" smtClean="0"/>
              <a:t>D</a:t>
            </a:r>
            <a:r>
              <a:rPr lang="fr-FR" baseline="-25000" dirty="0" smtClean="0"/>
              <a:t>jac</a:t>
            </a:r>
            <a:r>
              <a:rPr lang="fr-FR" dirty="0" smtClean="0"/>
              <a:t> = 0.667</a:t>
            </a:r>
            <a:endParaRPr lang="fr-FR" dirty="0"/>
          </a:p>
        </p:txBody>
      </p:sp>
      <p:sp>
        <p:nvSpPr>
          <p:cNvPr id="10" name="ZoneTexte 9"/>
          <p:cNvSpPr txBox="1"/>
          <p:nvPr/>
        </p:nvSpPr>
        <p:spPr>
          <a:xfrm>
            <a:off x="5222875" y="4219022"/>
            <a:ext cx="1695450" cy="646331"/>
          </a:xfrm>
          <a:prstGeom prst="rect">
            <a:avLst/>
          </a:prstGeom>
          <a:noFill/>
        </p:spPr>
        <p:txBody>
          <a:bodyPr wrap="square" rtlCol="0">
            <a:spAutoFit/>
          </a:bodyPr>
          <a:lstStyle/>
          <a:p>
            <a:r>
              <a:rPr lang="fr-FR" dirty="0" smtClean="0"/>
              <a:t>D</a:t>
            </a:r>
            <a:r>
              <a:rPr lang="fr-FR" baseline="-25000" dirty="0" smtClean="0"/>
              <a:t>bc</a:t>
            </a:r>
            <a:r>
              <a:rPr lang="fr-FR" dirty="0" smtClean="0"/>
              <a:t> = 0.909</a:t>
            </a:r>
          </a:p>
          <a:p>
            <a:r>
              <a:rPr lang="fr-FR" dirty="0" smtClean="0"/>
              <a:t>D</a:t>
            </a:r>
            <a:r>
              <a:rPr lang="fr-FR" baseline="-25000" dirty="0" smtClean="0"/>
              <a:t>jac</a:t>
            </a:r>
            <a:r>
              <a:rPr lang="fr-FR" dirty="0" smtClean="0"/>
              <a:t> = 0.667</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PART A</a:t>
            </a:r>
            <a:endParaRPr lang="fr-FR" dirty="0"/>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5</a:t>
            </a:fld>
            <a:endParaRPr lang="fr-FR"/>
          </a:p>
        </p:txBody>
      </p:sp>
      <p:sp>
        <p:nvSpPr>
          <p:cNvPr id="5" name="Espace réservé du texte 4"/>
          <p:cNvSpPr>
            <a:spLocks noGrp="1"/>
          </p:cNvSpPr>
          <p:nvPr>
            <p:ph type="body" idx="1"/>
          </p:nvPr>
        </p:nvSpPr>
        <p:spPr/>
        <p:txBody>
          <a:bodyPr/>
          <a:lstStyle/>
          <a:p>
            <a:endParaRPr lang="fr-FR"/>
          </a:p>
        </p:txBody>
      </p:sp>
    </p:spTree>
    <p:extLst>
      <p:ext uri="{BB962C8B-B14F-4D97-AF65-F5344CB8AC3E}">
        <p14:creationId xmlns:p14="http://schemas.microsoft.com/office/powerpoint/2010/main" val="5731625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err="1" smtClean="0"/>
              <a:t>Exploring</a:t>
            </a:r>
            <a:r>
              <a:rPr lang="fr-FR" dirty="0" smtClean="0"/>
              <a:t> </a:t>
            </a:r>
            <a:r>
              <a:rPr lang="fr-FR" dirty="0" err="1" smtClean="0"/>
              <a:t>biodiversity</a:t>
            </a:r>
            <a:r>
              <a:rPr lang="fr-FR" dirty="0" smtClean="0"/>
              <a:t> : </a:t>
            </a:r>
            <a:r>
              <a:rPr lang="el-GR" dirty="0" smtClean="0"/>
              <a:t>β</a:t>
            </a:r>
            <a:r>
              <a:rPr lang="en-US" dirty="0" smtClean="0"/>
              <a:t>-diversity</a:t>
            </a:r>
            <a:endParaRPr lang="fr-FR" dirty="0"/>
          </a:p>
        </p:txBody>
      </p:sp>
      <p:sp>
        <p:nvSpPr>
          <p:cNvPr id="8" name="Espace réservé du contenu 7"/>
          <p:cNvSpPr>
            <a:spLocks noGrp="1"/>
          </p:cNvSpPr>
          <p:nvPr>
            <p:ph sz="half" idx="1"/>
          </p:nvPr>
        </p:nvSpPr>
        <p:spPr>
          <a:xfrm>
            <a:off x="622501" y="2460061"/>
            <a:ext cx="5992143" cy="2545444"/>
          </a:xfrm>
        </p:spPr>
        <p:txBody>
          <a:bodyPr>
            <a:normAutofit/>
          </a:bodyPr>
          <a:lstStyle/>
          <a:p>
            <a:pPr marL="0" indent="0">
              <a:buNone/>
            </a:pPr>
            <a:r>
              <a:rPr lang="en-US" dirty="0" err="1" smtClean="0"/>
              <a:t>Unifrac</a:t>
            </a:r>
            <a:r>
              <a:rPr lang="en-US" dirty="0" smtClean="0"/>
              <a:t>:</a:t>
            </a:r>
          </a:p>
          <a:p>
            <a:pPr marL="180975" indent="-180975">
              <a:buFont typeface="Wingdings" pitchFamily="2" charset="2"/>
              <a:buChar char="§"/>
            </a:pPr>
            <a:r>
              <a:rPr lang="en-US" dirty="0" smtClean="0"/>
              <a:t>Fraction </a:t>
            </a:r>
            <a:r>
              <a:rPr lang="en-US" dirty="0"/>
              <a:t>of </a:t>
            </a:r>
            <a:r>
              <a:rPr lang="en-US" u="sng" dirty="0"/>
              <a:t>the tree </a:t>
            </a:r>
            <a:r>
              <a:rPr lang="en-US" dirty="0"/>
              <a:t>specific to either 1 or 2</a:t>
            </a:r>
          </a:p>
          <a:p>
            <a:pPr marL="0" indent="0">
              <a:buNone/>
            </a:pPr>
            <a:endParaRPr lang="en-US" dirty="0" smtClean="0"/>
          </a:p>
          <a:p>
            <a:pPr marL="0" indent="0">
              <a:buNone/>
            </a:pPr>
            <a:r>
              <a:rPr lang="fr-FR" dirty="0" err="1"/>
              <a:t>Weigthed-Unifrac</a:t>
            </a:r>
            <a:r>
              <a:rPr lang="fr-FR" dirty="0"/>
              <a:t> </a:t>
            </a:r>
            <a:r>
              <a:rPr lang="en-US" dirty="0" smtClean="0"/>
              <a:t>:</a:t>
            </a:r>
            <a:endParaRPr lang="en-US" dirty="0"/>
          </a:p>
          <a:p>
            <a:pPr marL="180975" indent="-180975">
              <a:buFont typeface="Wingdings" pitchFamily="2" charset="2"/>
              <a:buChar char="§"/>
            </a:pPr>
            <a:r>
              <a:rPr lang="en-US" dirty="0" smtClean="0"/>
              <a:t>Fraction </a:t>
            </a:r>
            <a:r>
              <a:rPr lang="en-US" dirty="0"/>
              <a:t>of the </a:t>
            </a:r>
            <a:r>
              <a:rPr lang="en-US" u="sng" dirty="0"/>
              <a:t>diversity </a:t>
            </a:r>
            <a:r>
              <a:rPr lang="en-US" dirty="0"/>
              <a:t>specific to </a:t>
            </a:r>
            <a:r>
              <a:rPr lang="en-US" dirty="0" smtClean="0"/>
              <a:t>either 1 </a:t>
            </a:r>
            <a:r>
              <a:rPr lang="en-US" dirty="0"/>
              <a:t>or </a:t>
            </a:r>
            <a:r>
              <a:rPr lang="en-US" dirty="0" smtClean="0"/>
              <a:t>2</a:t>
            </a:r>
            <a:endParaRPr lang="en-US" dirty="0"/>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50</a:t>
            </a:fld>
            <a:endParaRPr lang="fr-FR"/>
          </a:p>
        </p:txBody>
      </p:sp>
      <p:pic>
        <p:nvPicPr>
          <p:cNvPr id="26" name="Image 25"/>
          <p:cNvPicPr>
            <a:picLocks noChangeAspect="1"/>
          </p:cNvPicPr>
          <p:nvPr/>
        </p:nvPicPr>
        <p:blipFill>
          <a:blip r:embed="rId3"/>
          <a:stretch>
            <a:fillRect/>
          </a:stretch>
        </p:blipFill>
        <p:spPr>
          <a:xfrm>
            <a:off x="6391124" y="2663891"/>
            <a:ext cx="5548630" cy="2137784"/>
          </a:xfrm>
          <a:prstGeom prst="rect">
            <a:avLst/>
          </a:prstGeom>
        </p:spPr>
      </p:pic>
    </p:spTree>
    <p:extLst>
      <p:ext uri="{BB962C8B-B14F-4D97-AF65-F5344CB8AC3E}">
        <p14:creationId xmlns:p14="http://schemas.microsoft.com/office/powerpoint/2010/main" val="44497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Exploring</a:t>
            </a:r>
            <a:r>
              <a:rPr lang="fr-FR" dirty="0" smtClean="0"/>
              <a:t> </a:t>
            </a:r>
            <a:r>
              <a:rPr lang="fr-FR" dirty="0" err="1" smtClean="0"/>
              <a:t>biodiversity</a:t>
            </a:r>
            <a:r>
              <a:rPr lang="fr-FR" dirty="0" smtClean="0"/>
              <a:t> : </a:t>
            </a:r>
            <a:r>
              <a:rPr lang="el-GR" dirty="0" smtClean="0"/>
              <a:t>β</a:t>
            </a:r>
            <a:r>
              <a:rPr lang="en-US" dirty="0" smtClean="0"/>
              <a:t>-diversity</a:t>
            </a:r>
            <a:endParaRPr lang="fr-FR" dirty="0" smtClean="0"/>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51</a:t>
            </a:fld>
            <a:endParaRPr lang="fr-FR"/>
          </a:p>
        </p:txBody>
      </p:sp>
      <p:pic>
        <p:nvPicPr>
          <p:cNvPr id="3" name="Image 2"/>
          <p:cNvPicPr>
            <a:picLocks noChangeAspect="1"/>
          </p:cNvPicPr>
          <p:nvPr/>
        </p:nvPicPr>
        <p:blipFill>
          <a:blip r:embed="rId3"/>
          <a:stretch>
            <a:fillRect/>
          </a:stretch>
        </p:blipFill>
        <p:spPr>
          <a:xfrm>
            <a:off x="558168" y="3416906"/>
            <a:ext cx="5555612" cy="2126320"/>
          </a:xfrm>
          <a:prstGeom prst="rect">
            <a:avLst/>
          </a:prstGeom>
        </p:spPr>
      </p:pic>
      <p:pic>
        <p:nvPicPr>
          <p:cNvPr id="5" name="Image 4"/>
          <p:cNvPicPr>
            <a:picLocks noChangeAspect="1"/>
          </p:cNvPicPr>
          <p:nvPr/>
        </p:nvPicPr>
        <p:blipFill>
          <a:blip r:embed="rId4"/>
          <a:stretch>
            <a:fillRect/>
          </a:stretch>
        </p:blipFill>
        <p:spPr>
          <a:xfrm>
            <a:off x="6463173" y="3416906"/>
            <a:ext cx="5545630" cy="2138258"/>
          </a:xfrm>
          <a:prstGeom prst="rect">
            <a:avLst/>
          </a:prstGeom>
        </p:spPr>
      </p:pic>
      <p:sp>
        <p:nvSpPr>
          <p:cNvPr id="9" name="Espace réservé du contenu 7"/>
          <p:cNvSpPr>
            <a:spLocks noGrp="1"/>
          </p:cNvSpPr>
          <p:nvPr>
            <p:ph sz="half" idx="1"/>
          </p:nvPr>
        </p:nvSpPr>
        <p:spPr>
          <a:xfrm>
            <a:off x="279601" y="1930800"/>
            <a:ext cx="5992143" cy="905439"/>
          </a:xfrm>
        </p:spPr>
        <p:txBody>
          <a:bodyPr>
            <a:normAutofit/>
          </a:bodyPr>
          <a:lstStyle/>
          <a:p>
            <a:pPr marL="0" indent="0">
              <a:buNone/>
            </a:pPr>
            <a:r>
              <a:rPr lang="en-US" dirty="0" err="1" smtClean="0"/>
              <a:t>Unifrac</a:t>
            </a:r>
            <a:r>
              <a:rPr lang="en-US" dirty="0" smtClean="0"/>
              <a:t>:</a:t>
            </a:r>
          </a:p>
          <a:p>
            <a:pPr marL="180975" indent="-180975">
              <a:buFont typeface="Wingdings" pitchFamily="2" charset="2"/>
              <a:buChar char="§"/>
            </a:pPr>
            <a:r>
              <a:rPr lang="en-US" dirty="0" smtClean="0"/>
              <a:t>Fraction </a:t>
            </a:r>
            <a:r>
              <a:rPr lang="en-US" dirty="0"/>
              <a:t>of </a:t>
            </a:r>
            <a:r>
              <a:rPr lang="en-US" u="sng" dirty="0"/>
              <a:t>the tree </a:t>
            </a:r>
            <a:r>
              <a:rPr lang="en-US" dirty="0"/>
              <a:t>specific to either 1 or </a:t>
            </a:r>
            <a:r>
              <a:rPr lang="en-US" dirty="0" smtClean="0"/>
              <a:t>2</a:t>
            </a:r>
            <a:endParaRPr lang="en-US" dirty="0"/>
          </a:p>
        </p:txBody>
      </p:sp>
      <p:pic>
        <p:nvPicPr>
          <p:cNvPr id="10" name="Image 9"/>
          <p:cNvPicPr>
            <a:picLocks noChangeAspect="1"/>
          </p:cNvPicPr>
          <p:nvPr/>
        </p:nvPicPr>
        <p:blipFill rotWithShape="1">
          <a:blip r:embed="rId5">
            <a:extLst>
              <a:ext uri="{28A0092B-C50C-407E-A947-70E740481C1C}">
                <a14:useLocalDpi xmlns:a14="http://schemas.microsoft.com/office/drawing/2010/main" val="0"/>
              </a:ext>
            </a:extLst>
          </a:blip>
          <a:srcRect r="28426" b="46826"/>
          <a:stretch/>
        </p:blipFill>
        <p:spPr>
          <a:xfrm>
            <a:off x="6634480" y="2237544"/>
            <a:ext cx="3643434" cy="808874"/>
          </a:xfrm>
          <a:prstGeom prst="rect">
            <a:avLst/>
          </a:prstGeom>
        </p:spPr>
      </p:pic>
    </p:spTree>
    <p:extLst>
      <p:ext uri="{BB962C8B-B14F-4D97-AF65-F5344CB8AC3E}">
        <p14:creationId xmlns:p14="http://schemas.microsoft.com/office/powerpoint/2010/main" val="27287939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p:cNvPicPr>
            <a:picLocks noChangeAspect="1"/>
          </p:cNvPicPr>
          <p:nvPr/>
        </p:nvPicPr>
        <p:blipFill>
          <a:blip r:embed="rId3"/>
          <a:stretch>
            <a:fillRect/>
          </a:stretch>
        </p:blipFill>
        <p:spPr>
          <a:xfrm>
            <a:off x="6894027" y="4162869"/>
            <a:ext cx="4673600" cy="1923236"/>
          </a:xfrm>
          <a:prstGeom prst="rect">
            <a:avLst/>
          </a:prstGeom>
        </p:spPr>
      </p:pic>
      <p:sp>
        <p:nvSpPr>
          <p:cNvPr id="2" name="Titre 1"/>
          <p:cNvSpPr>
            <a:spLocks noGrp="1"/>
          </p:cNvSpPr>
          <p:nvPr>
            <p:ph type="title"/>
          </p:nvPr>
        </p:nvSpPr>
        <p:spPr/>
        <p:txBody>
          <a:bodyPr/>
          <a:lstStyle/>
          <a:p>
            <a:r>
              <a:rPr lang="fr-FR" dirty="0" err="1" smtClean="0"/>
              <a:t>Exploring</a:t>
            </a:r>
            <a:r>
              <a:rPr lang="fr-FR" dirty="0" smtClean="0"/>
              <a:t> </a:t>
            </a:r>
            <a:r>
              <a:rPr lang="fr-FR" dirty="0" err="1" smtClean="0"/>
              <a:t>biodiversity</a:t>
            </a:r>
            <a:r>
              <a:rPr lang="fr-FR" dirty="0" smtClean="0"/>
              <a:t> : </a:t>
            </a:r>
            <a:r>
              <a:rPr lang="el-GR" dirty="0" smtClean="0"/>
              <a:t>β</a:t>
            </a:r>
            <a:r>
              <a:rPr lang="en-US" dirty="0" smtClean="0"/>
              <a:t>-diversity</a:t>
            </a:r>
            <a:endParaRPr lang="fr-FR" dirty="0" smtClean="0"/>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52</a:t>
            </a:fld>
            <a:endParaRPr lang="fr-FR"/>
          </a:p>
        </p:txBody>
      </p:sp>
      <p:sp>
        <p:nvSpPr>
          <p:cNvPr id="11" name="ZoneTexte 10"/>
          <p:cNvSpPr txBox="1"/>
          <p:nvPr/>
        </p:nvSpPr>
        <p:spPr>
          <a:xfrm>
            <a:off x="522166" y="3422751"/>
            <a:ext cx="4786434" cy="923330"/>
          </a:xfrm>
          <a:prstGeom prst="rect">
            <a:avLst/>
          </a:prstGeom>
          <a:noFill/>
        </p:spPr>
        <p:txBody>
          <a:bodyPr wrap="square" rtlCol="0">
            <a:spAutoFit/>
          </a:bodyPr>
          <a:lstStyle/>
          <a:p>
            <a:r>
              <a:rPr lang="en-US" dirty="0" smtClean="0">
                <a:solidFill>
                  <a:schemeClr val="tx1">
                    <a:lumMod val="75000"/>
                    <a:lumOff val="25000"/>
                  </a:schemeClr>
                </a:solidFill>
              </a:rPr>
              <a:t>If all branch lengths are equal to 1, only branches present in at least one community are taken into account :</a:t>
            </a:r>
            <a:endParaRPr lang="en-US" dirty="0">
              <a:solidFill>
                <a:schemeClr val="tx1">
                  <a:lumMod val="75000"/>
                  <a:lumOff val="25000"/>
                </a:schemeClr>
              </a:solidFill>
            </a:endParaRPr>
          </a:p>
        </p:txBody>
      </p:sp>
      <p:pic>
        <p:nvPicPr>
          <p:cNvPr id="3" name="Image 2"/>
          <p:cNvPicPr>
            <a:picLocks noChangeAspect="1"/>
          </p:cNvPicPr>
          <p:nvPr/>
        </p:nvPicPr>
        <p:blipFill rotWithShape="1">
          <a:blip r:embed="rId4">
            <a:extLst>
              <a:ext uri="{28A0092B-C50C-407E-A947-70E740481C1C}">
                <a14:useLocalDpi xmlns:a14="http://schemas.microsoft.com/office/drawing/2010/main" val="0"/>
              </a:ext>
            </a:extLst>
          </a:blip>
          <a:srcRect b="46826"/>
          <a:stretch/>
        </p:blipFill>
        <p:spPr>
          <a:xfrm>
            <a:off x="522166" y="4756959"/>
            <a:ext cx="5090444" cy="808874"/>
          </a:xfrm>
          <a:prstGeom prst="rect">
            <a:avLst/>
          </a:prstGeom>
        </p:spPr>
      </p:pic>
      <p:pic>
        <p:nvPicPr>
          <p:cNvPr id="8" name="Image 7"/>
          <p:cNvPicPr>
            <a:picLocks noChangeAspect="1"/>
          </p:cNvPicPr>
          <p:nvPr/>
        </p:nvPicPr>
        <p:blipFill>
          <a:blip r:embed="rId5"/>
          <a:stretch>
            <a:fillRect/>
          </a:stretch>
        </p:blipFill>
        <p:spPr>
          <a:xfrm>
            <a:off x="6950065" y="1954886"/>
            <a:ext cx="4617562" cy="1929530"/>
          </a:xfrm>
          <a:prstGeom prst="rect">
            <a:avLst/>
          </a:prstGeom>
        </p:spPr>
      </p:pic>
      <p:cxnSp>
        <p:nvCxnSpPr>
          <p:cNvPr id="12" name="Connecteur droit avec flèche 11"/>
          <p:cNvCxnSpPr/>
          <p:nvPr/>
        </p:nvCxnSpPr>
        <p:spPr>
          <a:xfrm>
            <a:off x="10182860" y="3422751"/>
            <a:ext cx="0" cy="2057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10337800" y="5161396"/>
            <a:ext cx="0" cy="2057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8394700" y="5367136"/>
            <a:ext cx="0" cy="2057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V="1">
            <a:off x="8496300" y="2516820"/>
            <a:ext cx="0" cy="2130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Espace réservé du contenu 7"/>
          <p:cNvSpPr>
            <a:spLocks noGrp="1"/>
          </p:cNvSpPr>
          <p:nvPr>
            <p:ph sz="half" idx="1"/>
          </p:nvPr>
        </p:nvSpPr>
        <p:spPr>
          <a:xfrm>
            <a:off x="279601" y="1930800"/>
            <a:ext cx="5992143" cy="905439"/>
          </a:xfrm>
        </p:spPr>
        <p:txBody>
          <a:bodyPr>
            <a:normAutofit/>
          </a:bodyPr>
          <a:lstStyle/>
          <a:p>
            <a:pPr marL="0" indent="0">
              <a:buNone/>
            </a:pPr>
            <a:r>
              <a:rPr lang="en-US" dirty="0" err="1" smtClean="0"/>
              <a:t>Unifrac</a:t>
            </a:r>
            <a:r>
              <a:rPr lang="en-US" dirty="0" smtClean="0"/>
              <a:t>:</a:t>
            </a:r>
          </a:p>
          <a:p>
            <a:pPr marL="180975" indent="-180975">
              <a:buFont typeface="Wingdings" pitchFamily="2" charset="2"/>
              <a:buChar char="§"/>
            </a:pPr>
            <a:r>
              <a:rPr lang="en-US" dirty="0" smtClean="0"/>
              <a:t>Fraction </a:t>
            </a:r>
            <a:r>
              <a:rPr lang="en-US" dirty="0"/>
              <a:t>of </a:t>
            </a:r>
            <a:r>
              <a:rPr lang="en-US" u="sng" dirty="0"/>
              <a:t>the tree </a:t>
            </a:r>
            <a:r>
              <a:rPr lang="en-US" dirty="0"/>
              <a:t>specific to either 1 or </a:t>
            </a:r>
            <a:r>
              <a:rPr lang="en-US" dirty="0" smtClean="0"/>
              <a:t>2</a:t>
            </a:r>
            <a:endParaRPr lang="en-US" dirty="0"/>
          </a:p>
        </p:txBody>
      </p:sp>
      <p:cxnSp>
        <p:nvCxnSpPr>
          <p:cNvPr id="23" name="Connecteur droit avec flèche 22"/>
          <p:cNvCxnSpPr/>
          <p:nvPr/>
        </p:nvCxnSpPr>
        <p:spPr>
          <a:xfrm flipV="1">
            <a:off x="10337800" y="2309539"/>
            <a:ext cx="0" cy="2130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12833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Exploring</a:t>
            </a:r>
            <a:r>
              <a:rPr lang="fr-FR" dirty="0" smtClean="0"/>
              <a:t> </a:t>
            </a:r>
            <a:r>
              <a:rPr lang="fr-FR" dirty="0" err="1" smtClean="0"/>
              <a:t>biodiversity</a:t>
            </a:r>
            <a:r>
              <a:rPr lang="fr-FR" dirty="0" smtClean="0"/>
              <a:t> : </a:t>
            </a:r>
            <a:r>
              <a:rPr lang="el-GR" dirty="0" smtClean="0"/>
              <a:t>β</a:t>
            </a:r>
            <a:r>
              <a:rPr lang="en-US" dirty="0" smtClean="0"/>
              <a:t>-diversity</a:t>
            </a:r>
            <a:endParaRPr lang="fr-FR" dirty="0" smtClean="0"/>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53</a:t>
            </a:fld>
            <a:endParaRPr lang="fr-FR"/>
          </a:p>
        </p:txBody>
      </p:sp>
      <p:sp>
        <p:nvSpPr>
          <p:cNvPr id="7" name="Espace réservé du contenu 7"/>
          <p:cNvSpPr>
            <a:spLocks noGrp="1"/>
          </p:cNvSpPr>
          <p:nvPr>
            <p:ph sz="half" idx="1"/>
          </p:nvPr>
        </p:nvSpPr>
        <p:spPr>
          <a:xfrm>
            <a:off x="223237" y="1918970"/>
            <a:ext cx="5992143" cy="956239"/>
          </a:xfrm>
        </p:spPr>
        <p:txBody>
          <a:bodyPr>
            <a:normAutofit/>
          </a:bodyPr>
          <a:lstStyle/>
          <a:p>
            <a:pPr marL="0" indent="0">
              <a:buNone/>
            </a:pPr>
            <a:r>
              <a:rPr lang="fr-FR" dirty="0" err="1" smtClean="0"/>
              <a:t>Weigthed-Unifrac</a:t>
            </a:r>
            <a:r>
              <a:rPr lang="fr-FR" dirty="0" smtClean="0"/>
              <a:t> </a:t>
            </a:r>
            <a:r>
              <a:rPr lang="en-US" dirty="0" smtClean="0"/>
              <a:t>:</a:t>
            </a:r>
            <a:endParaRPr lang="en-US" dirty="0"/>
          </a:p>
          <a:p>
            <a:pPr marL="180975" indent="-180975">
              <a:buFont typeface="Wingdings" pitchFamily="2" charset="2"/>
              <a:buChar char="§"/>
            </a:pPr>
            <a:r>
              <a:rPr lang="en-US" dirty="0" smtClean="0"/>
              <a:t>Fraction </a:t>
            </a:r>
            <a:r>
              <a:rPr lang="en-US" dirty="0"/>
              <a:t>of the </a:t>
            </a:r>
            <a:r>
              <a:rPr lang="en-US" u="sng" dirty="0"/>
              <a:t>diversity </a:t>
            </a:r>
            <a:r>
              <a:rPr lang="en-US" dirty="0"/>
              <a:t>specific to </a:t>
            </a:r>
            <a:r>
              <a:rPr lang="en-US" dirty="0" smtClean="0"/>
              <a:t>either 1 </a:t>
            </a:r>
            <a:r>
              <a:rPr lang="en-US" dirty="0"/>
              <a:t>or </a:t>
            </a:r>
            <a:r>
              <a:rPr lang="en-US" dirty="0" smtClean="0"/>
              <a:t>2</a:t>
            </a:r>
            <a:endParaRPr lang="en-US" dirty="0"/>
          </a:p>
        </p:txBody>
      </p:sp>
      <p:pic>
        <p:nvPicPr>
          <p:cNvPr id="3" name="Image 2"/>
          <p:cNvPicPr>
            <a:picLocks noChangeAspect="1"/>
          </p:cNvPicPr>
          <p:nvPr/>
        </p:nvPicPr>
        <p:blipFill>
          <a:blip r:embed="rId3"/>
          <a:stretch>
            <a:fillRect/>
          </a:stretch>
        </p:blipFill>
        <p:spPr>
          <a:xfrm>
            <a:off x="433864" y="3524400"/>
            <a:ext cx="5594509" cy="2250758"/>
          </a:xfrm>
          <a:prstGeom prst="rect">
            <a:avLst/>
          </a:prstGeom>
        </p:spPr>
      </p:pic>
      <p:pic>
        <p:nvPicPr>
          <p:cNvPr id="5" name="Image 4"/>
          <p:cNvPicPr>
            <a:picLocks noChangeAspect="1"/>
          </p:cNvPicPr>
          <p:nvPr/>
        </p:nvPicPr>
        <p:blipFill>
          <a:blip r:embed="rId4"/>
          <a:stretch>
            <a:fillRect/>
          </a:stretch>
        </p:blipFill>
        <p:spPr>
          <a:xfrm>
            <a:off x="6462237" y="3524400"/>
            <a:ext cx="5295900" cy="2240280"/>
          </a:xfrm>
          <a:prstGeom prst="rect">
            <a:avLst/>
          </a:prstGeom>
        </p:spPr>
      </p:pic>
      <p:pic>
        <p:nvPicPr>
          <p:cNvPr id="10" name="Image 9"/>
          <p:cNvPicPr>
            <a:picLocks noChangeAspect="1"/>
          </p:cNvPicPr>
          <p:nvPr/>
        </p:nvPicPr>
        <p:blipFill rotWithShape="1">
          <a:blip r:embed="rId5">
            <a:extLst>
              <a:ext uri="{28A0092B-C50C-407E-A947-70E740481C1C}">
                <a14:useLocalDpi xmlns:a14="http://schemas.microsoft.com/office/drawing/2010/main" val="0"/>
              </a:ext>
            </a:extLst>
          </a:blip>
          <a:srcRect t="49366" r="12878"/>
          <a:stretch/>
        </p:blipFill>
        <p:spPr>
          <a:xfrm>
            <a:off x="6579663" y="2198649"/>
            <a:ext cx="4202637" cy="729912"/>
          </a:xfrm>
          <a:prstGeom prst="rect">
            <a:avLst/>
          </a:prstGeom>
        </p:spPr>
      </p:pic>
    </p:spTree>
    <p:extLst>
      <p:ext uri="{BB962C8B-B14F-4D97-AF65-F5344CB8AC3E}">
        <p14:creationId xmlns:p14="http://schemas.microsoft.com/office/powerpoint/2010/main" val="35628077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Exploring</a:t>
            </a:r>
            <a:r>
              <a:rPr lang="fr-FR" dirty="0" smtClean="0"/>
              <a:t> </a:t>
            </a:r>
            <a:r>
              <a:rPr lang="fr-FR" dirty="0" err="1" smtClean="0"/>
              <a:t>biodiversity</a:t>
            </a:r>
            <a:r>
              <a:rPr lang="fr-FR" dirty="0" smtClean="0"/>
              <a:t> : </a:t>
            </a:r>
            <a:r>
              <a:rPr lang="el-GR" dirty="0" smtClean="0"/>
              <a:t>β</a:t>
            </a:r>
            <a:r>
              <a:rPr lang="en-US" dirty="0" smtClean="0"/>
              <a:t>-diversity</a:t>
            </a:r>
            <a:endParaRPr lang="fr-FR" dirty="0" smtClean="0"/>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54</a:t>
            </a:fld>
            <a:endParaRPr lang="fr-FR"/>
          </a:p>
        </p:txBody>
      </p:sp>
      <p:sp>
        <p:nvSpPr>
          <p:cNvPr id="7" name="Espace réservé du contenu 7"/>
          <p:cNvSpPr>
            <a:spLocks noGrp="1"/>
          </p:cNvSpPr>
          <p:nvPr>
            <p:ph sz="half" idx="1"/>
          </p:nvPr>
        </p:nvSpPr>
        <p:spPr>
          <a:xfrm>
            <a:off x="223237" y="1918970"/>
            <a:ext cx="5992143" cy="956239"/>
          </a:xfrm>
        </p:spPr>
        <p:txBody>
          <a:bodyPr>
            <a:normAutofit/>
          </a:bodyPr>
          <a:lstStyle/>
          <a:p>
            <a:pPr marL="0" indent="0">
              <a:buNone/>
            </a:pPr>
            <a:r>
              <a:rPr lang="fr-FR" dirty="0" err="1" smtClean="0"/>
              <a:t>Weigthed-Unifrac</a:t>
            </a:r>
            <a:r>
              <a:rPr lang="fr-FR" dirty="0" smtClean="0"/>
              <a:t> </a:t>
            </a:r>
            <a:r>
              <a:rPr lang="en-US" dirty="0" smtClean="0"/>
              <a:t>:</a:t>
            </a:r>
            <a:endParaRPr lang="en-US" dirty="0"/>
          </a:p>
          <a:p>
            <a:pPr marL="180975" indent="-180975">
              <a:buFont typeface="Wingdings" pitchFamily="2" charset="2"/>
              <a:buChar char="§"/>
            </a:pPr>
            <a:r>
              <a:rPr lang="en-US" dirty="0" smtClean="0"/>
              <a:t>Fraction </a:t>
            </a:r>
            <a:r>
              <a:rPr lang="en-US" dirty="0"/>
              <a:t>of the </a:t>
            </a:r>
            <a:r>
              <a:rPr lang="en-US" u="sng" dirty="0"/>
              <a:t>diversity </a:t>
            </a:r>
            <a:r>
              <a:rPr lang="en-US" dirty="0"/>
              <a:t>specific to </a:t>
            </a:r>
            <a:r>
              <a:rPr lang="en-US" dirty="0" smtClean="0"/>
              <a:t>either 1 </a:t>
            </a:r>
            <a:r>
              <a:rPr lang="en-US" dirty="0"/>
              <a:t>or </a:t>
            </a:r>
            <a:r>
              <a:rPr lang="en-US" dirty="0" smtClean="0"/>
              <a:t>2</a:t>
            </a:r>
            <a:endParaRPr lang="en-US" dirty="0"/>
          </a:p>
        </p:txBody>
      </p:sp>
      <p:pic>
        <p:nvPicPr>
          <p:cNvPr id="11" name="Image 10"/>
          <p:cNvPicPr>
            <a:picLocks noChangeAspect="1"/>
          </p:cNvPicPr>
          <p:nvPr/>
        </p:nvPicPr>
        <p:blipFill rotWithShape="1">
          <a:blip r:embed="rId3">
            <a:extLst>
              <a:ext uri="{28A0092B-C50C-407E-A947-70E740481C1C}">
                <a14:useLocalDpi xmlns:a14="http://schemas.microsoft.com/office/drawing/2010/main" val="0"/>
              </a:ext>
            </a:extLst>
          </a:blip>
          <a:srcRect t="49366" r="12878"/>
          <a:stretch/>
        </p:blipFill>
        <p:spPr>
          <a:xfrm>
            <a:off x="6579663" y="2198649"/>
            <a:ext cx="4202637" cy="729912"/>
          </a:xfrm>
          <a:prstGeom prst="rect">
            <a:avLst/>
          </a:prstGeom>
        </p:spPr>
      </p:pic>
      <p:pic>
        <p:nvPicPr>
          <p:cNvPr id="12" name="Image 11"/>
          <p:cNvPicPr>
            <a:picLocks noChangeAspect="1"/>
          </p:cNvPicPr>
          <p:nvPr/>
        </p:nvPicPr>
        <p:blipFill>
          <a:blip r:embed="rId4"/>
          <a:stretch>
            <a:fillRect/>
          </a:stretch>
        </p:blipFill>
        <p:spPr>
          <a:xfrm>
            <a:off x="384853" y="3522552"/>
            <a:ext cx="5682548" cy="2240778"/>
          </a:xfrm>
          <a:prstGeom prst="rect">
            <a:avLst/>
          </a:prstGeom>
        </p:spPr>
      </p:pic>
      <p:pic>
        <p:nvPicPr>
          <p:cNvPr id="13" name="Image 12"/>
          <p:cNvPicPr>
            <a:picLocks noChangeAspect="1"/>
          </p:cNvPicPr>
          <p:nvPr/>
        </p:nvPicPr>
        <p:blipFill>
          <a:blip r:embed="rId5"/>
          <a:stretch>
            <a:fillRect/>
          </a:stretch>
        </p:blipFill>
        <p:spPr>
          <a:xfrm>
            <a:off x="6452254" y="3522656"/>
            <a:ext cx="5354894" cy="2237526"/>
          </a:xfrm>
          <a:prstGeom prst="rect">
            <a:avLst/>
          </a:prstGeom>
        </p:spPr>
      </p:pic>
    </p:spTree>
    <p:extLst>
      <p:ext uri="{BB962C8B-B14F-4D97-AF65-F5344CB8AC3E}">
        <p14:creationId xmlns:p14="http://schemas.microsoft.com/office/powerpoint/2010/main" val="22764179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Exploring</a:t>
            </a:r>
            <a:r>
              <a:rPr lang="fr-FR" dirty="0" smtClean="0"/>
              <a:t> </a:t>
            </a:r>
            <a:r>
              <a:rPr lang="fr-FR" dirty="0" err="1" smtClean="0"/>
              <a:t>biodiversity</a:t>
            </a:r>
            <a:r>
              <a:rPr lang="fr-FR" dirty="0" smtClean="0"/>
              <a:t> : </a:t>
            </a:r>
            <a:r>
              <a:rPr lang="el-GR" dirty="0" smtClean="0"/>
              <a:t>β</a:t>
            </a:r>
            <a:r>
              <a:rPr lang="en-US" dirty="0" smtClean="0"/>
              <a:t>-diversity</a:t>
            </a:r>
            <a:endParaRPr lang="fr-FR" dirty="0" smtClean="0"/>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55</a:t>
            </a:fld>
            <a:endParaRPr lang="fr-FR"/>
          </a:p>
        </p:txBody>
      </p:sp>
      <p:sp>
        <p:nvSpPr>
          <p:cNvPr id="8" name="Espace réservé du contenu 7"/>
          <p:cNvSpPr>
            <a:spLocks noGrp="1"/>
          </p:cNvSpPr>
          <p:nvPr>
            <p:ph sz="half" idx="1"/>
          </p:nvPr>
        </p:nvSpPr>
        <p:spPr>
          <a:xfrm>
            <a:off x="223237" y="1918970"/>
            <a:ext cx="5992143" cy="956239"/>
          </a:xfrm>
        </p:spPr>
        <p:txBody>
          <a:bodyPr>
            <a:normAutofit/>
          </a:bodyPr>
          <a:lstStyle/>
          <a:p>
            <a:pPr marL="0" indent="0">
              <a:buNone/>
            </a:pPr>
            <a:r>
              <a:rPr lang="fr-FR" dirty="0" err="1" smtClean="0"/>
              <a:t>Weigthed-Unifrac</a:t>
            </a:r>
            <a:r>
              <a:rPr lang="fr-FR" dirty="0" smtClean="0"/>
              <a:t> </a:t>
            </a:r>
            <a:r>
              <a:rPr lang="en-US" dirty="0" smtClean="0"/>
              <a:t>:</a:t>
            </a:r>
            <a:endParaRPr lang="en-US" dirty="0"/>
          </a:p>
          <a:p>
            <a:pPr marL="180975" indent="-180975">
              <a:buFont typeface="Wingdings" pitchFamily="2" charset="2"/>
              <a:buChar char="§"/>
            </a:pPr>
            <a:r>
              <a:rPr lang="en-US" dirty="0" smtClean="0"/>
              <a:t>Fraction </a:t>
            </a:r>
            <a:r>
              <a:rPr lang="en-US" dirty="0"/>
              <a:t>of the </a:t>
            </a:r>
            <a:r>
              <a:rPr lang="en-US" u="sng" dirty="0"/>
              <a:t>diversity </a:t>
            </a:r>
            <a:r>
              <a:rPr lang="en-US" dirty="0"/>
              <a:t>specific to </a:t>
            </a:r>
            <a:r>
              <a:rPr lang="en-US" dirty="0" smtClean="0"/>
              <a:t>either 1 </a:t>
            </a:r>
            <a:r>
              <a:rPr lang="en-US" dirty="0"/>
              <a:t>or </a:t>
            </a:r>
            <a:r>
              <a:rPr lang="en-US" dirty="0" smtClean="0"/>
              <a:t>2</a:t>
            </a:r>
            <a:endParaRPr lang="en-US" dirty="0"/>
          </a:p>
        </p:txBody>
      </p:sp>
      <p:pic>
        <p:nvPicPr>
          <p:cNvPr id="9" name="Image 8"/>
          <p:cNvPicPr>
            <a:picLocks noChangeAspect="1"/>
          </p:cNvPicPr>
          <p:nvPr/>
        </p:nvPicPr>
        <p:blipFill rotWithShape="1">
          <a:blip r:embed="rId3">
            <a:extLst>
              <a:ext uri="{28A0092B-C50C-407E-A947-70E740481C1C}">
                <a14:useLocalDpi xmlns:a14="http://schemas.microsoft.com/office/drawing/2010/main" val="0"/>
              </a:ext>
            </a:extLst>
          </a:blip>
          <a:srcRect t="49366" r="12878"/>
          <a:stretch/>
        </p:blipFill>
        <p:spPr>
          <a:xfrm>
            <a:off x="6579663" y="2198649"/>
            <a:ext cx="4202637" cy="729912"/>
          </a:xfrm>
          <a:prstGeom prst="rect">
            <a:avLst/>
          </a:prstGeom>
        </p:spPr>
      </p:pic>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1269" y="3187700"/>
            <a:ext cx="5243014" cy="579170"/>
          </a:xfrm>
          <a:prstGeom prst="rect">
            <a:avLst/>
          </a:prstGeom>
        </p:spPr>
      </p:pic>
      <p:pic>
        <p:nvPicPr>
          <p:cNvPr id="13" name="Imag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1269" y="3790586"/>
            <a:ext cx="3151905" cy="579170"/>
          </a:xfrm>
          <a:prstGeom prst="rect">
            <a:avLst/>
          </a:prstGeom>
        </p:spPr>
      </p:pic>
      <p:pic>
        <p:nvPicPr>
          <p:cNvPr id="14" name="Imag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21269" y="4393472"/>
            <a:ext cx="6084335" cy="585267"/>
          </a:xfrm>
          <a:prstGeom prst="rect">
            <a:avLst/>
          </a:prstGeom>
        </p:spPr>
      </p:pic>
      <p:pic>
        <p:nvPicPr>
          <p:cNvPr id="17" name="Imag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21269" y="5002456"/>
            <a:ext cx="3499407" cy="670618"/>
          </a:xfrm>
          <a:prstGeom prst="rect">
            <a:avLst/>
          </a:prstGeom>
        </p:spPr>
      </p:pic>
      <p:pic>
        <p:nvPicPr>
          <p:cNvPr id="7" name="Image 6"/>
          <p:cNvPicPr>
            <a:picLocks noChangeAspect="1"/>
          </p:cNvPicPr>
          <p:nvPr/>
        </p:nvPicPr>
        <p:blipFill>
          <a:blip r:embed="rId8"/>
          <a:stretch>
            <a:fillRect/>
          </a:stretch>
        </p:blipFill>
        <p:spPr>
          <a:xfrm>
            <a:off x="241746" y="3187700"/>
            <a:ext cx="5684474" cy="2835748"/>
          </a:xfrm>
          <a:prstGeom prst="rect">
            <a:avLst/>
          </a:prstGeom>
        </p:spPr>
      </p:pic>
    </p:spTree>
    <p:extLst>
      <p:ext uri="{BB962C8B-B14F-4D97-AF65-F5344CB8AC3E}">
        <p14:creationId xmlns:p14="http://schemas.microsoft.com/office/powerpoint/2010/main" val="40210650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Exploring</a:t>
            </a:r>
            <a:r>
              <a:rPr lang="fr-FR" dirty="0" smtClean="0"/>
              <a:t> </a:t>
            </a:r>
            <a:r>
              <a:rPr lang="fr-FR" dirty="0" err="1" smtClean="0"/>
              <a:t>biodiversity</a:t>
            </a:r>
            <a:r>
              <a:rPr lang="fr-FR" dirty="0" smtClean="0"/>
              <a:t> : </a:t>
            </a:r>
            <a:r>
              <a:rPr lang="el-GR" dirty="0" smtClean="0"/>
              <a:t>β</a:t>
            </a:r>
            <a:r>
              <a:rPr lang="en-US" dirty="0" smtClean="0"/>
              <a:t>-diversity</a:t>
            </a:r>
            <a:endParaRPr lang="fr-FR" dirty="0" smtClean="0"/>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56</a:t>
            </a:fld>
            <a:endParaRPr lang="fr-FR"/>
          </a:p>
        </p:txBody>
      </p:sp>
      <p:sp>
        <p:nvSpPr>
          <p:cNvPr id="8" name="Espace réservé du contenu 7"/>
          <p:cNvSpPr>
            <a:spLocks noGrp="1"/>
          </p:cNvSpPr>
          <p:nvPr>
            <p:ph sz="half" idx="1"/>
          </p:nvPr>
        </p:nvSpPr>
        <p:spPr>
          <a:xfrm>
            <a:off x="223237" y="1918970"/>
            <a:ext cx="5992143" cy="956239"/>
          </a:xfrm>
        </p:spPr>
        <p:txBody>
          <a:bodyPr>
            <a:normAutofit/>
          </a:bodyPr>
          <a:lstStyle/>
          <a:p>
            <a:pPr marL="0" indent="0">
              <a:buNone/>
            </a:pPr>
            <a:r>
              <a:rPr lang="fr-FR" dirty="0" err="1" smtClean="0"/>
              <a:t>Weigthed-Unifrac</a:t>
            </a:r>
            <a:r>
              <a:rPr lang="fr-FR" dirty="0" smtClean="0"/>
              <a:t> </a:t>
            </a:r>
            <a:r>
              <a:rPr lang="en-US" dirty="0" smtClean="0"/>
              <a:t>:</a:t>
            </a:r>
            <a:endParaRPr lang="en-US" dirty="0"/>
          </a:p>
          <a:p>
            <a:pPr marL="180975" indent="-180975">
              <a:buFont typeface="Wingdings" pitchFamily="2" charset="2"/>
              <a:buChar char="§"/>
            </a:pPr>
            <a:r>
              <a:rPr lang="en-US" dirty="0" smtClean="0"/>
              <a:t>Fraction </a:t>
            </a:r>
            <a:r>
              <a:rPr lang="en-US" dirty="0"/>
              <a:t>of the </a:t>
            </a:r>
            <a:r>
              <a:rPr lang="en-US" u="sng" dirty="0"/>
              <a:t>diversity </a:t>
            </a:r>
            <a:r>
              <a:rPr lang="en-US" dirty="0"/>
              <a:t>specific to </a:t>
            </a:r>
            <a:r>
              <a:rPr lang="en-US" dirty="0" smtClean="0"/>
              <a:t>either 1 </a:t>
            </a:r>
            <a:r>
              <a:rPr lang="en-US" dirty="0"/>
              <a:t>or </a:t>
            </a:r>
            <a:r>
              <a:rPr lang="en-US" dirty="0" smtClean="0"/>
              <a:t>2</a:t>
            </a:r>
            <a:endParaRPr lang="en-US" dirty="0"/>
          </a:p>
        </p:txBody>
      </p:sp>
      <p:pic>
        <p:nvPicPr>
          <p:cNvPr id="9" name="Image 8"/>
          <p:cNvPicPr>
            <a:picLocks noChangeAspect="1"/>
          </p:cNvPicPr>
          <p:nvPr/>
        </p:nvPicPr>
        <p:blipFill rotWithShape="1">
          <a:blip r:embed="rId3">
            <a:extLst>
              <a:ext uri="{28A0092B-C50C-407E-A947-70E740481C1C}">
                <a14:useLocalDpi xmlns:a14="http://schemas.microsoft.com/office/drawing/2010/main" val="0"/>
              </a:ext>
            </a:extLst>
          </a:blip>
          <a:srcRect t="49366" r="12878"/>
          <a:stretch/>
        </p:blipFill>
        <p:spPr>
          <a:xfrm>
            <a:off x="6579663" y="2198649"/>
            <a:ext cx="4202637" cy="729912"/>
          </a:xfrm>
          <a:prstGeom prst="rect">
            <a:avLst/>
          </a:prstGeom>
        </p:spPr>
      </p:pic>
      <p:pic>
        <p:nvPicPr>
          <p:cNvPr id="11" name="Image 10"/>
          <p:cNvPicPr>
            <a:picLocks noChangeAspect="1"/>
          </p:cNvPicPr>
          <p:nvPr/>
        </p:nvPicPr>
        <p:blipFill rotWithShape="1">
          <a:blip r:embed="rId3">
            <a:extLst>
              <a:ext uri="{28A0092B-C50C-407E-A947-70E740481C1C}">
                <a14:useLocalDpi xmlns:a14="http://schemas.microsoft.com/office/drawing/2010/main" val="0"/>
              </a:ext>
            </a:extLst>
          </a:blip>
          <a:srcRect t="49366" r="-1075"/>
          <a:stretch/>
        </p:blipFill>
        <p:spPr>
          <a:xfrm>
            <a:off x="6579663" y="4742699"/>
            <a:ext cx="4875738" cy="729912"/>
          </a:xfrm>
          <a:prstGeom prst="rect">
            <a:avLst/>
          </a:prstGeom>
        </p:spPr>
      </p:pic>
      <p:pic>
        <p:nvPicPr>
          <p:cNvPr id="12" name="Image 11"/>
          <p:cNvPicPr>
            <a:picLocks noChangeAspect="1"/>
          </p:cNvPicPr>
          <p:nvPr/>
        </p:nvPicPr>
        <p:blipFill>
          <a:blip r:embed="rId4"/>
          <a:stretch>
            <a:fillRect/>
          </a:stretch>
        </p:blipFill>
        <p:spPr>
          <a:xfrm>
            <a:off x="141043" y="3314700"/>
            <a:ext cx="6156530" cy="2478264"/>
          </a:xfrm>
          <a:prstGeom prst="rect">
            <a:avLst/>
          </a:prstGeom>
        </p:spPr>
      </p:pic>
      <p:sp>
        <p:nvSpPr>
          <p:cNvPr id="13" name="Rectangle 12"/>
          <p:cNvSpPr/>
          <p:nvPr/>
        </p:nvSpPr>
        <p:spPr>
          <a:xfrm>
            <a:off x="10960100" y="4864100"/>
            <a:ext cx="495301" cy="406400"/>
          </a:xfrm>
          <a:prstGeom prst="rect">
            <a:avLst/>
          </a:prstGeom>
          <a:solidFill>
            <a:srgbClr val="E1E1DB"/>
          </a:solidFill>
          <a:ln>
            <a:solidFill>
              <a:srgbClr val="E1E1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7" name="ZoneTexte 16"/>
              <p:cNvSpPr txBox="1"/>
              <p:nvPr/>
            </p:nvSpPr>
            <p:spPr>
              <a:xfrm>
                <a:off x="10984814" y="4845168"/>
                <a:ext cx="1080617" cy="4626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fr-FR" sz="1600" i="1" smtClean="0">
                              <a:latin typeface="Cambria Math" panose="02040503050406030204" pitchFamily="18" charset="0"/>
                            </a:rPr>
                          </m:ctrlPr>
                        </m:fPr>
                        <m:num>
                          <m:r>
                            <a:rPr lang="fr-FR" sz="1600" b="0" i="0" smtClean="0">
                              <a:latin typeface="Cambria Math" panose="02040503050406030204" pitchFamily="18" charset="0"/>
                            </a:rPr>
                            <m:t>3,73</m:t>
                          </m:r>
                        </m:num>
                        <m:den>
                          <m:r>
                            <a:rPr lang="fr-FR" sz="1600" b="0" i="0" smtClean="0">
                              <a:latin typeface="Cambria Math" panose="02040503050406030204" pitchFamily="18" charset="0"/>
                            </a:rPr>
                            <m:t>5</m:t>
                          </m:r>
                        </m:den>
                      </m:f>
                      <m:r>
                        <a:rPr lang="fr-FR" sz="1600" b="0" i="0" smtClean="0">
                          <a:latin typeface="Cambria Math" panose="02040503050406030204" pitchFamily="18" charset="0"/>
                        </a:rPr>
                        <m:t>=0,75</m:t>
                      </m:r>
                    </m:oMath>
                  </m:oMathPara>
                </a14:m>
                <a:endParaRPr lang="fr-FR" sz="1600" dirty="0" smtClean="0"/>
              </a:p>
            </p:txBody>
          </p:sp>
        </mc:Choice>
        <mc:Fallback xmlns="">
          <p:sp>
            <p:nvSpPr>
              <p:cNvPr id="17" name="ZoneTexte 16"/>
              <p:cNvSpPr txBox="1">
                <a:spLocks noRot="1" noChangeAspect="1" noMove="1" noResize="1" noEditPoints="1" noAdjustHandles="1" noChangeArrowheads="1" noChangeShapeType="1" noTextEdit="1"/>
              </p:cNvSpPr>
              <p:nvPr/>
            </p:nvSpPr>
            <p:spPr>
              <a:xfrm>
                <a:off x="10984814" y="4845168"/>
                <a:ext cx="1080617" cy="462627"/>
              </a:xfrm>
              <a:prstGeom prst="rect">
                <a:avLst/>
              </a:prstGeom>
              <a:blipFill>
                <a:blip r:embed="rId5"/>
                <a:stretch>
                  <a:fillRect/>
                </a:stretch>
              </a:blipFill>
            </p:spPr>
            <p:txBody>
              <a:bodyPr/>
              <a:lstStyle/>
              <a:p>
                <a:r>
                  <a:rPr lang="fr-FR">
                    <a:noFill/>
                  </a:rPr>
                  <a:t> </a:t>
                </a:r>
              </a:p>
            </p:txBody>
          </p:sp>
        </mc:Fallback>
      </mc:AlternateContent>
      <p:pic>
        <p:nvPicPr>
          <p:cNvPr id="3" name="Imag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9663" y="3454597"/>
            <a:ext cx="3877392" cy="762066"/>
          </a:xfrm>
          <a:prstGeom prst="rect">
            <a:avLst/>
          </a:prstGeom>
        </p:spPr>
      </p:pic>
    </p:spTree>
    <p:extLst>
      <p:ext uri="{BB962C8B-B14F-4D97-AF65-F5344CB8AC3E}">
        <p14:creationId xmlns:p14="http://schemas.microsoft.com/office/powerpoint/2010/main" val="30719676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Exploring</a:t>
            </a:r>
            <a:r>
              <a:rPr lang="fr-FR" dirty="0" smtClean="0"/>
              <a:t> </a:t>
            </a:r>
            <a:r>
              <a:rPr lang="fr-FR" dirty="0" err="1" smtClean="0"/>
              <a:t>biodiversity</a:t>
            </a:r>
            <a:r>
              <a:rPr lang="fr-FR" dirty="0" smtClean="0"/>
              <a:t> : </a:t>
            </a:r>
            <a:r>
              <a:rPr lang="el-GR" dirty="0" smtClean="0"/>
              <a:t>β</a:t>
            </a:r>
            <a:r>
              <a:rPr lang="en-US" dirty="0" smtClean="0"/>
              <a:t>-diversity</a:t>
            </a:r>
            <a:endParaRPr lang="fr-FR" dirty="0"/>
          </a:p>
        </p:txBody>
      </p:sp>
      <p:sp>
        <p:nvSpPr>
          <p:cNvPr id="3" name="Espace réservé du contenu 2"/>
          <p:cNvSpPr>
            <a:spLocks noGrp="1"/>
          </p:cNvSpPr>
          <p:nvPr>
            <p:ph idx="1"/>
          </p:nvPr>
        </p:nvSpPr>
        <p:spPr/>
        <p:txBody>
          <a:bodyPr/>
          <a:lstStyle/>
          <a:p>
            <a:r>
              <a:rPr lang="fr-FR" dirty="0" smtClean="0">
                <a:solidFill>
                  <a:schemeClr val="accent1">
                    <a:lumMod val="50000"/>
                  </a:schemeClr>
                </a:solidFill>
                <a:sym typeface="Wingdings" pitchFamily="2" charset="2"/>
              </a:rPr>
              <a:t> </a:t>
            </a:r>
            <a:r>
              <a:rPr lang="fr-FR" dirty="0" smtClean="0">
                <a:solidFill>
                  <a:schemeClr val="accent1">
                    <a:lumMod val="50000"/>
                  </a:schemeClr>
                </a:solidFill>
              </a:rPr>
              <a:t>What do </a:t>
            </a:r>
            <a:r>
              <a:rPr lang="fr-FR" dirty="0" err="1" smtClean="0">
                <a:solidFill>
                  <a:schemeClr val="accent1">
                    <a:lumMod val="50000"/>
                  </a:schemeClr>
                </a:solidFill>
              </a:rPr>
              <a:t>you</a:t>
            </a:r>
            <a:r>
              <a:rPr lang="fr-FR" dirty="0" smtClean="0">
                <a:solidFill>
                  <a:schemeClr val="accent1">
                    <a:lumMod val="50000"/>
                  </a:schemeClr>
                </a:solidFill>
              </a:rPr>
              <a:t> </a:t>
            </a:r>
            <a:r>
              <a:rPr lang="fr-FR" dirty="0" err="1" smtClean="0">
                <a:solidFill>
                  <a:schemeClr val="accent1">
                    <a:lumMod val="50000"/>
                  </a:schemeClr>
                </a:solidFill>
              </a:rPr>
              <a:t>conclude</a:t>
            </a:r>
            <a:r>
              <a:rPr lang="fr-FR" dirty="0" smtClean="0">
                <a:solidFill>
                  <a:schemeClr val="accent1">
                    <a:lumMod val="50000"/>
                  </a:schemeClr>
                </a:solidFill>
              </a:rPr>
              <a:t> in terme of Jaccard, Bray Curtis, </a:t>
            </a:r>
            <a:r>
              <a:rPr lang="fr-FR" dirty="0" err="1" smtClean="0">
                <a:solidFill>
                  <a:schemeClr val="accent1">
                    <a:lumMod val="50000"/>
                  </a:schemeClr>
                </a:solidFill>
              </a:rPr>
              <a:t>Unifrac</a:t>
            </a:r>
            <a:r>
              <a:rPr lang="fr-FR" dirty="0" smtClean="0">
                <a:solidFill>
                  <a:schemeClr val="accent1">
                    <a:lumMod val="50000"/>
                  </a:schemeClr>
                </a:solidFill>
              </a:rPr>
              <a:t> and </a:t>
            </a:r>
            <a:r>
              <a:rPr lang="fr-FR" dirty="0" err="1" smtClean="0">
                <a:solidFill>
                  <a:schemeClr val="accent1">
                    <a:lumMod val="50000"/>
                  </a:schemeClr>
                </a:solidFill>
              </a:rPr>
              <a:t>weigthed</a:t>
            </a:r>
            <a:r>
              <a:rPr lang="fr-FR" dirty="0" smtClean="0">
                <a:solidFill>
                  <a:schemeClr val="accent1">
                    <a:lumMod val="50000"/>
                  </a:schemeClr>
                </a:solidFill>
              </a:rPr>
              <a:t> </a:t>
            </a:r>
            <a:r>
              <a:rPr lang="fr-FR" dirty="0" err="1" smtClean="0">
                <a:solidFill>
                  <a:schemeClr val="accent1">
                    <a:lumMod val="50000"/>
                  </a:schemeClr>
                </a:solidFill>
              </a:rPr>
              <a:t>Unifrac</a:t>
            </a:r>
            <a:r>
              <a:rPr lang="fr-FR" dirty="0" smtClean="0">
                <a:solidFill>
                  <a:schemeClr val="accent1">
                    <a:lumMod val="50000"/>
                  </a:schemeClr>
                </a:solidFill>
              </a:rPr>
              <a:t> values?</a:t>
            </a:r>
            <a:endParaRPr lang="fr-FR" dirty="0">
              <a:solidFill>
                <a:schemeClr val="accent1">
                  <a:lumMod val="50000"/>
                </a:schemeClr>
              </a:solidFill>
            </a:endParaRP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57</a:t>
            </a:fld>
            <a:endParaRPr lang="fr-FR"/>
          </a:p>
        </p:txBody>
      </p:sp>
      <p:pic>
        <p:nvPicPr>
          <p:cNvPr id="226306" name="Picture 2" descr="\\jj-1313-srvdata\user\mbernard\Documents\FROGS\FROGS_formation\phyloseq\image\beta2.png"/>
          <p:cNvPicPr>
            <a:picLocks noChangeAspect="1" noChangeArrowheads="1"/>
          </p:cNvPicPr>
          <p:nvPr/>
        </p:nvPicPr>
        <p:blipFill>
          <a:blip r:embed="rId3" cstate="print"/>
          <a:srcRect l="48750" t="51884"/>
          <a:stretch>
            <a:fillRect/>
          </a:stretch>
        </p:blipFill>
        <p:spPr bwMode="auto">
          <a:xfrm>
            <a:off x="6020390" y="4251706"/>
            <a:ext cx="2877760" cy="1748956"/>
          </a:xfrm>
          <a:prstGeom prst="rect">
            <a:avLst/>
          </a:prstGeom>
          <a:noFill/>
        </p:spPr>
      </p:pic>
      <p:pic>
        <p:nvPicPr>
          <p:cNvPr id="6" name="Picture 2" descr="\\jj-1313-srvdata\user\mbernard\Documents\FROGS\FROGS_formation\phyloseq\image\beta2.png"/>
          <p:cNvPicPr>
            <a:picLocks noChangeAspect="1" noChangeArrowheads="1"/>
          </p:cNvPicPr>
          <p:nvPr/>
        </p:nvPicPr>
        <p:blipFill>
          <a:blip r:embed="rId3" cstate="print"/>
          <a:srcRect r="51346" b="48265"/>
          <a:stretch>
            <a:fillRect/>
          </a:stretch>
        </p:blipFill>
        <p:spPr bwMode="auto">
          <a:xfrm>
            <a:off x="3283459" y="2376642"/>
            <a:ext cx="2732014" cy="1880496"/>
          </a:xfrm>
          <a:prstGeom prst="rect">
            <a:avLst/>
          </a:prstGeom>
          <a:noFill/>
        </p:spPr>
      </p:pic>
      <p:pic>
        <p:nvPicPr>
          <p:cNvPr id="7" name="Picture 2" descr="\\jj-1313-srvdata\user\mbernard\Documents\FROGS\FROGS_formation\phyloseq\image\beta2.png"/>
          <p:cNvPicPr>
            <a:picLocks noChangeAspect="1" noChangeArrowheads="1"/>
          </p:cNvPicPr>
          <p:nvPr/>
        </p:nvPicPr>
        <p:blipFill>
          <a:blip r:embed="rId3" cstate="print"/>
          <a:srcRect l="48654" b="48265"/>
          <a:stretch>
            <a:fillRect/>
          </a:stretch>
        </p:blipFill>
        <p:spPr bwMode="auto">
          <a:xfrm>
            <a:off x="6010764" y="2376642"/>
            <a:ext cx="2883158" cy="1880496"/>
          </a:xfrm>
          <a:prstGeom prst="rect">
            <a:avLst/>
          </a:prstGeom>
          <a:noFill/>
        </p:spPr>
      </p:pic>
      <p:pic>
        <p:nvPicPr>
          <p:cNvPr id="8" name="Picture 2" descr="\\jj-1313-srvdata\user\mbernard\Documents\FROGS\FROGS_formation\phyloseq\image\beta2.png"/>
          <p:cNvPicPr>
            <a:picLocks noChangeAspect="1" noChangeArrowheads="1"/>
          </p:cNvPicPr>
          <p:nvPr/>
        </p:nvPicPr>
        <p:blipFill>
          <a:blip r:embed="rId3" cstate="print"/>
          <a:srcRect t="51958" r="51202"/>
          <a:stretch>
            <a:fillRect/>
          </a:stretch>
        </p:blipFill>
        <p:spPr bwMode="auto">
          <a:xfrm>
            <a:off x="3284607" y="4251326"/>
            <a:ext cx="2740110" cy="1746256"/>
          </a:xfrm>
          <a:prstGeom prst="rect">
            <a:avLst/>
          </a:prstGeom>
          <a:noFill/>
        </p:spPr>
      </p:pic>
      <p:sp>
        <p:nvSpPr>
          <p:cNvPr id="5" name="ZoneTexte 4"/>
          <p:cNvSpPr txBox="1"/>
          <p:nvPr/>
        </p:nvSpPr>
        <p:spPr>
          <a:xfrm>
            <a:off x="3283459" y="2365433"/>
            <a:ext cx="2741258" cy="338554"/>
          </a:xfrm>
          <a:prstGeom prst="rect">
            <a:avLst/>
          </a:prstGeom>
          <a:noFill/>
        </p:spPr>
        <p:txBody>
          <a:bodyPr wrap="square" rtlCol="0">
            <a:spAutoFit/>
          </a:bodyPr>
          <a:lstStyle/>
          <a:p>
            <a:r>
              <a:rPr lang="fr-FR" sz="1600" dirty="0" err="1">
                <a:solidFill>
                  <a:schemeClr val="tx1">
                    <a:lumMod val="75000"/>
                    <a:lumOff val="25000"/>
                  </a:schemeClr>
                </a:solidFill>
              </a:rPr>
              <a:t>Low</a:t>
            </a:r>
            <a:r>
              <a:rPr lang="fr-FR" sz="1600" dirty="0">
                <a:solidFill>
                  <a:schemeClr val="tx1">
                    <a:lumMod val="75000"/>
                    <a:lumOff val="25000"/>
                  </a:schemeClr>
                </a:solidFill>
              </a:rPr>
              <a:t> </a:t>
            </a:r>
            <a:r>
              <a:rPr lang="fr-FR" sz="1600" dirty="0" err="1">
                <a:solidFill>
                  <a:schemeClr val="tx1">
                    <a:lumMod val="75000"/>
                    <a:lumOff val="25000"/>
                  </a:schemeClr>
                </a:solidFill>
              </a:rPr>
              <a:t>Unifrac</a:t>
            </a:r>
            <a:r>
              <a:rPr lang="fr-FR" sz="1600" dirty="0">
                <a:solidFill>
                  <a:schemeClr val="tx1">
                    <a:lumMod val="75000"/>
                    <a:lumOff val="25000"/>
                  </a:schemeClr>
                </a:solidFill>
              </a:rPr>
              <a:t> / High Jaccard</a:t>
            </a:r>
          </a:p>
        </p:txBody>
      </p:sp>
      <p:sp>
        <p:nvSpPr>
          <p:cNvPr id="21" name="ZoneTexte 20"/>
          <p:cNvSpPr txBox="1"/>
          <p:nvPr/>
        </p:nvSpPr>
        <p:spPr>
          <a:xfrm>
            <a:off x="6024717" y="2364057"/>
            <a:ext cx="2869205" cy="338554"/>
          </a:xfrm>
          <a:prstGeom prst="rect">
            <a:avLst/>
          </a:prstGeom>
          <a:noFill/>
        </p:spPr>
        <p:txBody>
          <a:bodyPr wrap="square" rtlCol="0">
            <a:spAutoFit/>
          </a:bodyPr>
          <a:lstStyle/>
          <a:p>
            <a:r>
              <a:rPr lang="fr-FR" sz="1600" dirty="0">
                <a:solidFill>
                  <a:schemeClr val="tx1">
                    <a:lumMod val="75000"/>
                    <a:lumOff val="25000"/>
                  </a:schemeClr>
                </a:solidFill>
              </a:rPr>
              <a:t>High </a:t>
            </a:r>
            <a:r>
              <a:rPr lang="fr-FR" sz="1600" dirty="0" err="1">
                <a:solidFill>
                  <a:schemeClr val="tx1">
                    <a:lumMod val="75000"/>
                    <a:lumOff val="25000"/>
                  </a:schemeClr>
                </a:solidFill>
              </a:rPr>
              <a:t>Unifrac</a:t>
            </a:r>
            <a:r>
              <a:rPr lang="fr-FR" sz="1600" dirty="0">
                <a:solidFill>
                  <a:schemeClr val="tx1">
                    <a:lumMod val="75000"/>
                    <a:lumOff val="25000"/>
                  </a:schemeClr>
                </a:solidFill>
              </a:rPr>
              <a:t> / High Jaccard</a:t>
            </a:r>
          </a:p>
        </p:txBody>
      </p:sp>
      <p:sp>
        <p:nvSpPr>
          <p:cNvPr id="22" name="ZoneTexte 21"/>
          <p:cNvSpPr txBox="1"/>
          <p:nvPr/>
        </p:nvSpPr>
        <p:spPr>
          <a:xfrm>
            <a:off x="3265277" y="4101938"/>
            <a:ext cx="3193580" cy="338554"/>
          </a:xfrm>
          <a:prstGeom prst="rect">
            <a:avLst/>
          </a:prstGeom>
          <a:noFill/>
        </p:spPr>
        <p:txBody>
          <a:bodyPr wrap="square" rtlCol="0">
            <a:spAutoFit/>
          </a:bodyPr>
          <a:lstStyle/>
          <a:p>
            <a:r>
              <a:rPr lang="fr-FR" sz="1600" dirty="0" err="1" smtClean="0">
                <a:solidFill>
                  <a:schemeClr val="tx1">
                    <a:lumMod val="75000"/>
                    <a:lumOff val="25000"/>
                  </a:schemeClr>
                </a:solidFill>
              </a:rPr>
              <a:t>Low</a:t>
            </a:r>
            <a:r>
              <a:rPr lang="fr-FR" sz="1600" dirty="0" smtClean="0">
                <a:solidFill>
                  <a:schemeClr val="tx1">
                    <a:lumMod val="75000"/>
                    <a:lumOff val="25000"/>
                  </a:schemeClr>
                </a:solidFill>
              </a:rPr>
              <a:t> </a:t>
            </a:r>
            <a:r>
              <a:rPr lang="fr-FR" sz="1600" dirty="0" err="1" smtClean="0">
                <a:solidFill>
                  <a:schemeClr val="tx1">
                    <a:lumMod val="75000"/>
                    <a:lumOff val="25000"/>
                  </a:schemeClr>
                </a:solidFill>
              </a:rPr>
              <a:t>wUnifrac</a:t>
            </a:r>
            <a:r>
              <a:rPr lang="fr-FR" sz="1600" dirty="0" smtClean="0">
                <a:solidFill>
                  <a:schemeClr val="tx1">
                    <a:lumMod val="75000"/>
                    <a:lumOff val="25000"/>
                  </a:schemeClr>
                </a:solidFill>
              </a:rPr>
              <a:t> / High Bray Curtis</a:t>
            </a:r>
            <a:endParaRPr lang="fr-FR" sz="1600" dirty="0">
              <a:solidFill>
                <a:schemeClr val="tx1">
                  <a:lumMod val="75000"/>
                  <a:lumOff val="25000"/>
                </a:schemeClr>
              </a:solidFill>
            </a:endParaRPr>
          </a:p>
        </p:txBody>
      </p:sp>
      <p:sp>
        <p:nvSpPr>
          <p:cNvPr id="23" name="ZoneTexte 22"/>
          <p:cNvSpPr txBox="1"/>
          <p:nvPr/>
        </p:nvSpPr>
        <p:spPr>
          <a:xfrm>
            <a:off x="6015473" y="4110834"/>
            <a:ext cx="3193580" cy="338554"/>
          </a:xfrm>
          <a:prstGeom prst="rect">
            <a:avLst/>
          </a:prstGeom>
          <a:noFill/>
        </p:spPr>
        <p:txBody>
          <a:bodyPr wrap="square" rtlCol="0">
            <a:spAutoFit/>
          </a:bodyPr>
          <a:lstStyle/>
          <a:p>
            <a:r>
              <a:rPr lang="fr-FR" sz="1600" dirty="0" smtClean="0">
                <a:solidFill>
                  <a:schemeClr val="tx1">
                    <a:lumMod val="75000"/>
                    <a:lumOff val="25000"/>
                  </a:schemeClr>
                </a:solidFill>
              </a:rPr>
              <a:t>High </a:t>
            </a:r>
            <a:r>
              <a:rPr lang="fr-FR" sz="1600" dirty="0" err="1" smtClean="0">
                <a:solidFill>
                  <a:schemeClr val="tx1">
                    <a:lumMod val="75000"/>
                    <a:lumOff val="25000"/>
                  </a:schemeClr>
                </a:solidFill>
              </a:rPr>
              <a:t>wUnifrac</a:t>
            </a:r>
            <a:r>
              <a:rPr lang="fr-FR" sz="1600" dirty="0" smtClean="0">
                <a:solidFill>
                  <a:schemeClr val="tx1">
                    <a:lumMod val="75000"/>
                    <a:lumOff val="25000"/>
                  </a:schemeClr>
                </a:solidFill>
              </a:rPr>
              <a:t> / High Bray Curtis</a:t>
            </a:r>
            <a:endParaRPr lang="fr-FR" sz="1600"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630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p:bldP spid="22" grpId="0"/>
      <p:bldP spid="2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Exploring</a:t>
            </a:r>
            <a:r>
              <a:rPr lang="fr-FR" dirty="0" smtClean="0"/>
              <a:t> </a:t>
            </a:r>
            <a:r>
              <a:rPr lang="fr-FR" dirty="0" err="1" smtClean="0"/>
              <a:t>biodiversity</a:t>
            </a:r>
            <a:r>
              <a:rPr lang="fr-FR" dirty="0" smtClean="0"/>
              <a:t> : </a:t>
            </a:r>
            <a:r>
              <a:rPr lang="el-GR" dirty="0" smtClean="0"/>
              <a:t>β</a:t>
            </a:r>
            <a:r>
              <a:rPr lang="en-US" dirty="0" smtClean="0"/>
              <a:t>-diversity</a:t>
            </a:r>
            <a:endParaRPr lang="fr-FR" dirty="0"/>
          </a:p>
        </p:txBody>
      </p:sp>
      <p:sp>
        <p:nvSpPr>
          <p:cNvPr id="3" name="Espace réservé du contenu 2"/>
          <p:cNvSpPr>
            <a:spLocks noGrp="1"/>
          </p:cNvSpPr>
          <p:nvPr>
            <p:ph idx="1"/>
          </p:nvPr>
        </p:nvSpPr>
        <p:spPr>
          <a:xfrm>
            <a:off x="1097279" y="1845733"/>
            <a:ext cx="10647045" cy="3686387"/>
          </a:xfrm>
        </p:spPr>
        <p:txBody>
          <a:bodyPr>
            <a:noAutofit/>
          </a:bodyPr>
          <a:lstStyle/>
          <a:p>
            <a:pPr marL="0" indent="0">
              <a:spcBef>
                <a:spcPts val="1800"/>
              </a:spcBef>
              <a:spcAft>
                <a:spcPts val="400"/>
              </a:spcAft>
              <a:buNone/>
            </a:pPr>
            <a:endParaRPr lang="en-US" dirty="0" smtClean="0"/>
          </a:p>
          <a:p>
            <a:pPr marL="0" indent="0">
              <a:spcBef>
                <a:spcPts val="1800"/>
              </a:spcBef>
              <a:spcAft>
                <a:spcPts val="400"/>
              </a:spcAft>
              <a:buNone/>
            </a:pPr>
            <a:r>
              <a:rPr lang="en-US" dirty="0" err="1" smtClean="0"/>
              <a:t>Phyloseq</a:t>
            </a:r>
            <a:r>
              <a:rPr lang="en-US" dirty="0" smtClean="0"/>
              <a:t> supports </a:t>
            </a:r>
            <a:r>
              <a:rPr lang="en-US" dirty="0"/>
              <a:t>currently 43 beta </a:t>
            </a:r>
            <a:r>
              <a:rPr lang="en-US" dirty="0" smtClean="0"/>
              <a:t>diversity </a:t>
            </a:r>
            <a:r>
              <a:rPr lang="en-US" dirty="0"/>
              <a:t>distance methods, see </a:t>
            </a:r>
            <a:r>
              <a:rPr lang="en-US" dirty="0" err="1">
                <a:hlinkClick r:id="rId3"/>
              </a:rPr>
              <a:t>phyloseq</a:t>
            </a:r>
            <a:r>
              <a:rPr lang="en-US" dirty="0">
                <a:hlinkClick r:id="rId3"/>
              </a:rPr>
              <a:t> </a:t>
            </a:r>
            <a:r>
              <a:rPr lang="en-US" dirty="0" err="1">
                <a:hlinkClick r:id="rId3"/>
              </a:rPr>
              <a:t>distanceMethodList</a:t>
            </a:r>
            <a:r>
              <a:rPr lang="en-US" dirty="0">
                <a:hlinkClick r:id="rId3"/>
              </a:rPr>
              <a:t> documentation</a:t>
            </a:r>
            <a:r>
              <a:rPr lang="en-US" dirty="0"/>
              <a:t> :</a:t>
            </a:r>
          </a:p>
          <a:p>
            <a:pPr lvl="2">
              <a:spcBef>
                <a:spcPts val="400"/>
              </a:spcBef>
              <a:buNone/>
            </a:pPr>
            <a:r>
              <a:rPr lang="fr-FR" sz="2000" dirty="0"/>
              <a:t>"</a:t>
            </a:r>
            <a:r>
              <a:rPr lang="fr-FR" sz="2000" dirty="0" err="1"/>
              <a:t>unifrac</a:t>
            </a:r>
            <a:r>
              <a:rPr lang="fr-FR" sz="2000" dirty="0"/>
              <a:t>" "wunifrac"</a:t>
            </a:r>
          </a:p>
          <a:p>
            <a:pPr lvl="2">
              <a:spcBef>
                <a:spcPts val="400"/>
              </a:spcBef>
              <a:buNone/>
            </a:pPr>
            <a:r>
              <a:rPr lang="fr-FR" sz="2000" dirty="0"/>
              <a:t>"</a:t>
            </a:r>
            <a:r>
              <a:rPr lang="fr-FR" sz="2000" dirty="0" err="1"/>
              <a:t>dpcoa</a:t>
            </a:r>
            <a:r>
              <a:rPr lang="fr-FR" sz="2000" dirty="0"/>
              <a:t>"</a:t>
            </a:r>
          </a:p>
          <a:p>
            <a:pPr lvl="2">
              <a:spcBef>
                <a:spcPts val="400"/>
              </a:spcBef>
              <a:buNone/>
            </a:pPr>
            <a:r>
              <a:rPr lang="fr-FR" sz="2000" dirty="0"/>
              <a:t>"</a:t>
            </a:r>
            <a:r>
              <a:rPr lang="fr-FR" sz="2000" dirty="0" err="1"/>
              <a:t>jsd</a:t>
            </a:r>
            <a:r>
              <a:rPr lang="fr-FR" sz="2000" dirty="0"/>
              <a:t>"</a:t>
            </a:r>
          </a:p>
          <a:p>
            <a:pPr lvl="2">
              <a:spcBef>
                <a:spcPts val="400"/>
              </a:spcBef>
              <a:buNone/>
            </a:pPr>
            <a:r>
              <a:rPr lang="fr-FR" sz="2000" dirty="0"/>
              <a:t>"</a:t>
            </a:r>
            <a:r>
              <a:rPr lang="fr-FR" sz="2000" dirty="0" err="1"/>
              <a:t>manhattan</a:t>
            </a:r>
            <a:r>
              <a:rPr lang="fr-FR" sz="2000" dirty="0"/>
              <a:t>" "</a:t>
            </a:r>
            <a:r>
              <a:rPr lang="fr-FR" sz="2000" dirty="0" err="1"/>
              <a:t>euclidean</a:t>
            </a:r>
            <a:r>
              <a:rPr lang="fr-FR" sz="2000" dirty="0"/>
              <a:t>" "</a:t>
            </a:r>
            <a:r>
              <a:rPr lang="fr-FR" sz="2000" dirty="0" err="1"/>
              <a:t>canberra</a:t>
            </a:r>
            <a:r>
              <a:rPr lang="fr-FR" sz="2000" dirty="0"/>
              <a:t>" "</a:t>
            </a:r>
            <a:r>
              <a:rPr lang="fr-FR" sz="2000" dirty="0" err="1"/>
              <a:t>bray</a:t>
            </a:r>
            <a:r>
              <a:rPr lang="fr-FR" sz="2000" dirty="0"/>
              <a:t>" "</a:t>
            </a:r>
            <a:r>
              <a:rPr lang="fr-FR" sz="2000" dirty="0" err="1"/>
              <a:t>kulczynski</a:t>
            </a:r>
            <a:r>
              <a:rPr lang="en-US" sz="2000" dirty="0"/>
              <a:t> " "</a:t>
            </a:r>
            <a:r>
              <a:rPr lang="en-US" sz="2000" dirty="0" err="1"/>
              <a:t>jaccard</a:t>
            </a:r>
            <a:r>
              <a:rPr lang="en-US" sz="2000" dirty="0"/>
              <a:t>" "</a:t>
            </a:r>
            <a:r>
              <a:rPr lang="en-US" sz="2000" dirty="0" err="1"/>
              <a:t>gower</a:t>
            </a:r>
            <a:r>
              <a:rPr lang="en-US" sz="2000" dirty="0"/>
              <a:t>" "</a:t>
            </a:r>
            <a:r>
              <a:rPr lang="en-US" sz="2000" dirty="0" err="1"/>
              <a:t>altGower</a:t>
            </a:r>
            <a:r>
              <a:rPr lang="en-US" sz="2000" dirty="0"/>
              <a:t>" "</a:t>
            </a:r>
            <a:r>
              <a:rPr lang="en-US" sz="2000" dirty="0" err="1"/>
              <a:t>morisita</a:t>
            </a:r>
            <a:r>
              <a:rPr lang="en-US" sz="2000" dirty="0"/>
              <a:t>" "horn" </a:t>
            </a:r>
            <a:r>
              <a:rPr lang="fr-FR" sz="2000" dirty="0"/>
              <a:t>"</a:t>
            </a:r>
            <a:r>
              <a:rPr lang="fr-FR" sz="2000" dirty="0" err="1"/>
              <a:t>mountford</a:t>
            </a:r>
            <a:r>
              <a:rPr lang="fr-FR" sz="2000" dirty="0"/>
              <a:t>" "</a:t>
            </a:r>
            <a:r>
              <a:rPr lang="fr-FR" sz="2000" dirty="0" err="1"/>
              <a:t>raup</a:t>
            </a:r>
            <a:r>
              <a:rPr lang="fr-FR" sz="2000" dirty="0"/>
              <a:t>" "binomial" "chao" "</a:t>
            </a:r>
            <a:r>
              <a:rPr lang="fr-FR" sz="2000" dirty="0" err="1"/>
              <a:t>cao</a:t>
            </a:r>
            <a:r>
              <a:rPr lang="fr-FR" sz="2000" dirty="0"/>
              <a:t>"</a:t>
            </a:r>
          </a:p>
          <a:p>
            <a:pPr lvl="2">
              <a:spcBef>
                <a:spcPts val="400"/>
              </a:spcBef>
              <a:buNone/>
            </a:pPr>
            <a:r>
              <a:rPr lang="pt-BR" sz="2000" dirty="0"/>
              <a:t>"w" "-1" "c" "wb" "r" "I" "e" "t" "me" "j" "sor" ...</a:t>
            </a:r>
            <a:endParaRPr lang="fr-FR" sz="2000" dirty="0"/>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58</a:t>
            </a:fld>
            <a:endParaRPr lang="fr-F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Exploring</a:t>
            </a:r>
            <a:r>
              <a:rPr lang="fr-FR" dirty="0"/>
              <a:t> </a:t>
            </a:r>
            <a:r>
              <a:rPr lang="fr-FR" dirty="0" err="1"/>
              <a:t>biodiversity</a:t>
            </a:r>
            <a:r>
              <a:rPr lang="fr-FR" dirty="0"/>
              <a:t> : </a:t>
            </a:r>
            <a:r>
              <a:rPr lang="el-GR" dirty="0"/>
              <a:t>β</a:t>
            </a:r>
            <a:r>
              <a:rPr lang="en-US" dirty="0"/>
              <a:t>-diversity</a:t>
            </a:r>
            <a:endParaRPr lang="fr-FR" dirty="0"/>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59</a:t>
            </a:fld>
            <a:endParaRPr lang="fr-FR"/>
          </a:p>
        </p:txBody>
      </p:sp>
      <p:pic>
        <p:nvPicPr>
          <p:cNvPr id="5" name="Image 4"/>
          <p:cNvPicPr>
            <a:picLocks noChangeAspect="1"/>
          </p:cNvPicPr>
          <p:nvPr/>
        </p:nvPicPr>
        <p:blipFill>
          <a:blip r:embed="rId3"/>
          <a:stretch>
            <a:fillRect/>
          </a:stretch>
        </p:blipFill>
        <p:spPr>
          <a:xfrm>
            <a:off x="620424" y="1935410"/>
            <a:ext cx="6124575" cy="4524375"/>
          </a:xfrm>
          <a:prstGeom prst="rect">
            <a:avLst/>
          </a:prstGeom>
        </p:spPr>
      </p:pic>
      <p:sp>
        <p:nvSpPr>
          <p:cNvPr id="6" name="Rectangle 5"/>
          <p:cNvSpPr/>
          <p:nvPr/>
        </p:nvSpPr>
        <p:spPr>
          <a:xfrm>
            <a:off x="589189" y="2235206"/>
            <a:ext cx="6155810" cy="712800"/>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7451373" y="2364789"/>
            <a:ext cx="3746357" cy="369332"/>
          </a:xfrm>
          <a:prstGeom prst="rect">
            <a:avLst/>
          </a:prstGeom>
          <a:noFill/>
          <a:ln>
            <a:noFill/>
          </a:ln>
        </p:spPr>
        <p:txBody>
          <a:bodyPr wrap="square" rtlCol="0">
            <a:spAutoFit/>
          </a:bodyPr>
          <a:lstStyle/>
          <a:p>
            <a:r>
              <a:rPr lang="fr-FR" dirty="0">
                <a:solidFill>
                  <a:schemeClr val="tx1">
                    <a:lumMod val="75000"/>
                    <a:lumOff val="25000"/>
                  </a:schemeClr>
                </a:solidFill>
              </a:rPr>
              <a:t>Explore the </a:t>
            </a:r>
            <a:r>
              <a:rPr lang="fr-FR" err="1">
                <a:solidFill>
                  <a:schemeClr val="tx1">
                    <a:lumMod val="75000"/>
                    <a:lumOff val="25000"/>
                  </a:schemeClr>
                </a:solidFill>
              </a:rPr>
              <a:t>sample</a:t>
            </a:r>
            <a:r>
              <a:rPr lang="fr-FR">
                <a:solidFill>
                  <a:schemeClr val="tx1">
                    <a:lumMod val="75000"/>
                    <a:lumOff val="25000"/>
                  </a:schemeClr>
                </a:solidFill>
              </a:rPr>
              <a:t> </a:t>
            </a:r>
            <a:r>
              <a:rPr lang="fr-FR" err="1">
                <a:solidFill>
                  <a:schemeClr val="tx1">
                    <a:lumMod val="75000"/>
                    <a:lumOff val="25000"/>
                  </a:schemeClr>
                </a:solidFill>
              </a:rPr>
              <a:t>normalised</a:t>
            </a:r>
            <a:r>
              <a:rPr lang="fr-FR">
                <a:solidFill>
                  <a:schemeClr val="tx1">
                    <a:lumMod val="75000"/>
                    <a:lumOff val="25000"/>
                  </a:schemeClr>
                </a:solidFill>
              </a:rPr>
              <a:t> </a:t>
            </a:r>
            <a:r>
              <a:rPr lang="fr-FR" smtClean="0">
                <a:solidFill>
                  <a:schemeClr val="tx1">
                    <a:lumMod val="75000"/>
                    <a:lumOff val="25000"/>
                  </a:schemeClr>
                </a:solidFill>
              </a:rPr>
              <a:t>count</a:t>
            </a:r>
            <a:endParaRPr lang="fr-FR" dirty="0">
              <a:solidFill>
                <a:schemeClr val="tx1">
                  <a:lumMod val="75000"/>
                  <a:lumOff val="25000"/>
                </a:schemeClr>
              </a:solidFill>
            </a:endParaRPr>
          </a:p>
        </p:txBody>
      </p:sp>
      <p:sp>
        <p:nvSpPr>
          <p:cNvPr id="8" name="ZoneTexte 7"/>
          <p:cNvSpPr txBox="1"/>
          <p:nvPr/>
        </p:nvSpPr>
        <p:spPr>
          <a:xfrm>
            <a:off x="7451373" y="2986121"/>
            <a:ext cx="3746357" cy="646331"/>
          </a:xfrm>
          <a:prstGeom prst="rect">
            <a:avLst/>
          </a:prstGeom>
          <a:noFill/>
          <a:ln>
            <a:noFill/>
          </a:ln>
        </p:spPr>
        <p:txBody>
          <a:bodyPr wrap="square" rtlCol="0">
            <a:spAutoFit/>
          </a:bodyPr>
          <a:lstStyle/>
          <a:p>
            <a:r>
              <a:rPr lang="fr-FR" dirty="0" err="1">
                <a:solidFill>
                  <a:schemeClr val="tx1">
                    <a:lumMod val="75000"/>
                    <a:lumOff val="25000"/>
                  </a:schemeClr>
                </a:solidFill>
              </a:rPr>
              <a:t>Choose</a:t>
            </a:r>
            <a:r>
              <a:rPr lang="fr-FR" dirty="0">
                <a:solidFill>
                  <a:schemeClr val="tx1">
                    <a:lumMod val="75000"/>
                    <a:lumOff val="25000"/>
                  </a:schemeClr>
                </a:solidFill>
              </a:rPr>
              <a:t> a </a:t>
            </a:r>
            <a:r>
              <a:rPr lang="fr-FR" dirty="0" err="1">
                <a:solidFill>
                  <a:schemeClr val="tx1">
                    <a:lumMod val="75000"/>
                    <a:lumOff val="25000"/>
                  </a:schemeClr>
                </a:solidFill>
              </a:rPr>
              <a:t>sample</a:t>
            </a:r>
            <a:r>
              <a:rPr lang="fr-FR" dirty="0">
                <a:solidFill>
                  <a:schemeClr val="tx1">
                    <a:lumMod val="75000"/>
                    <a:lumOff val="25000"/>
                  </a:schemeClr>
                </a:solidFill>
              </a:rPr>
              <a:t> variable to organise </a:t>
            </a:r>
            <a:r>
              <a:rPr lang="fr-FR" dirty="0" err="1" smtClean="0">
                <a:solidFill>
                  <a:schemeClr val="tx1">
                    <a:lumMod val="75000"/>
                    <a:lumOff val="25000"/>
                  </a:schemeClr>
                </a:solidFill>
              </a:rPr>
              <a:t>graphics</a:t>
            </a:r>
            <a:r>
              <a:rPr lang="fr-FR" dirty="0" smtClean="0">
                <a:solidFill>
                  <a:schemeClr val="tx1">
                    <a:lumMod val="75000"/>
                    <a:lumOff val="25000"/>
                  </a:schemeClr>
                </a:solidFill>
              </a:rPr>
              <a:t>.</a:t>
            </a:r>
            <a:endParaRPr lang="fr-FR" dirty="0">
              <a:solidFill>
                <a:schemeClr val="tx1">
                  <a:lumMod val="75000"/>
                  <a:lumOff val="25000"/>
                </a:schemeClr>
              </a:solidFill>
            </a:endParaRPr>
          </a:p>
        </p:txBody>
      </p:sp>
      <p:sp>
        <p:nvSpPr>
          <p:cNvPr id="9" name="ZoneTexte 8"/>
          <p:cNvSpPr txBox="1"/>
          <p:nvPr/>
        </p:nvSpPr>
        <p:spPr>
          <a:xfrm>
            <a:off x="7451373" y="4673707"/>
            <a:ext cx="3934690" cy="646331"/>
          </a:xfrm>
          <a:prstGeom prst="rect">
            <a:avLst/>
          </a:prstGeom>
          <a:noFill/>
          <a:ln>
            <a:noFill/>
          </a:ln>
        </p:spPr>
        <p:txBody>
          <a:bodyPr wrap="square" rtlCol="0">
            <a:spAutoFit/>
          </a:bodyPr>
          <a:lstStyle/>
          <a:p>
            <a:r>
              <a:rPr lang="fr-FR" dirty="0" err="1" smtClean="0">
                <a:solidFill>
                  <a:schemeClr val="tx1">
                    <a:lumMod val="75000"/>
                    <a:lumOff val="25000"/>
                  </a:schemeClr>
                </a:solidFill>
              </a:rPr>
              <a:t>Choose</a:t>
            </a:r>
            <a:r>
              <a:rPr lang="fr-FR" dirty="0" smtClean="0">
                <a:solidFill>
                  <a:schemeClr val="tx1">
                    <a:lumMod val="75000"/>
                    <a:lumOff val="25000"/>
                  </a:schemeClr>
                </a:solidFill>
              </a:rPr>
              <a:t> </a:t>
            </a:r>
            <a:r>
              <a:rPr lang="fr-FR" dirty="0" err="1" smtClean="0">
                <a:solidFill>
                  <a:schemeClr val="tx1">
                    <a:lumMod val="75000"/>
                    <a:lumOff val="25000"/>
                  </a:schemeClr>
                </a:solidFill>
              </a:rPr>
              <a:t>which</a:t>
            </a:r>
            <a:r>
              <a:rPr lang="fr-FR" dirty="0" smtClean="0">
                <a:solidFill>
                  <a:schemeClr val="tx1">
                    <a:lumMod val="75000"/>
                    <a:lumOff val="25000"/>
                  </a:schemeClr>
                </a:solidFill>
              </a:rPr>
              <a:t> beta </a:t>
            </a:r>
            <a:r>
              <a:rPr lang="fr-FR" dirty="0" err="1" smtClean="0">
                <a:solidFill>
                  <a:schemeClr val="tx1">
                    <a:lumMod val="75000"/>
                    <a:lumOff val="25000"/>
                  </a:schemeClr>
                </a:solidFill>
              </a:rPr>
              <a:t>diversity</a:t>
            </a:r>
            <a:r>
              <a:rPr lang="fr-FR" dirty="0" smtClean="0">
                <a:solidFill>
                  <a:schemeClr val="tx1">
                    <a:lumMod val="75000"/>
                    <a:lumOff val="25000"/>
                  </a:schemeClr>
                </a:solidFill>
              </a:rPr>
              <a:t> distances </a:t>
            </a:r>
            <a:r>
              <a:rPr lang="fr-FR" dirty="0" err="1" smtClean="0">
                <a:solidFill>
                  <a:schemeClr val="tx1">
                    <a:lumMod val="75000"/>
                    <a:lumOff val="25000"/>
                  </a:schemeClr>
                </a:solidFill>
              </a:rPr>
              <a:t>you</a:t>
            </a:r>
            <a:r>
              <a:rPr lang="fr-FR" dirty="0" smtClean="0">
                <a:solidFill>
                  <a:schemeClr val="tx1">
                    <a:lumMod val="75000"/>
                    <a:lumOff val="25000"/>
                  </a:schemeClr>
                </a:solidFill>
              </a:rPr>
              <a:t> </a:t>
            </a:r>
            <a:r>
              <a:rPr lang="fr-FR" dirty="0" err="1" smtClean="0">
                <a:solidFill>
                  <a:schemeClr val="tx1">
                    <a:lumMod val="75000"/>
                    <a:lumOff val="25000"/>
                  </a:schemeClr>
                </a:solidFill>
              </a:rPr>
              <a:t>want</a:t>
            </a:r>
            <a:r>
              <a:rPr lang="fr-FR" dirty="0" smtClean="0">
                <a:solidFill>
                  <a:schemeClr val="tx1">
                    <a:lumMod val="75000"/>
                    <a:lumOff val="25000"/>
                  </a:schemeClr>
                </a:solidFill>
              </a:rPr>
              <a:t> to </a:t>
            </a:r>
            <a:r>
              <a:rPr lang="fr-FR" dirty="0" err="1" smtClean="0">
                <a:solidFill>
                  <a:schemeClr val="tx1">
                    <a:lumMod val="75000"/>
                    <a:lumOff val="25000"/>
                  </a:schemeClr>
                </a:solidFill>
              </a:rPr>
              <a:t>compute</a:t>
            </a:r>
            <a:r>
              <a:rPr lang="fr-FR" dirty="0" smtClean="0">
                <a:solidFill>
                  <a:schemeClr val="tx1">
                    <a:lumMod val="75000"/>
                    <a:lumOff val="25000"/>
                  </a:schemeClr>
                </a:solidFill>
              </a:rPr>
              <a:t> </a:t>
            </a:r>
          </a:p>
        </p:txBody>
      </p:sp>
      <p:sp>
        <p:nvSpPr>
          <p:cNvPr id="10" name="Rectangle 9"/>
          <p:cNvSpPr/>
          <p:nvPr/>
        </p:nvSpPr>
        <p:spPr>
          <a:xfrm>
            <a:off x="589189" y="2995612"/>
            <a:ext cx="6155810" cy="703551"/>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Accolade fermante 10"/>
          <p:cNvSpPr/>
          <p:nvPr/>
        </p:nvSpPr>
        <p:spPr>
          <a:xfrm>
            <a:off x="6685846" y="4184073"/>
            <a:ext cx="360218" cy="1701800"/>
          </a:xfrm>
          <a:prstGeom prst="rightBrac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76733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Training Data1</a:t>
            </a:r>
            <a:endParaRPr lang="fr-FR" dirty="0"/>
          </a:p>
        </p:txBody>
      </p:sp>
      <p:sp>
        <p:nvSpPr>
          <p:cNvPr id="3" name="Espace réservé du contenu 2"/>
          <p:cNvSpPr>
            <a:spLocks noGrp="1"/>
          </p:cNvSpPr>
          <p:nvPr>
            <p:ph idx="1"/>
          </p:nvPr>
        </p:nvSpPr>
        <p:spPr>
          <a:xfrm>
            <a:off x="1097280" y="1845734"/>
            <a:ext cx="10058400" cy="4326466"/>
          </a:xfrm>
        </p:spPr>
        <p:txBody>
          <a:bodyPr>
            <a:normAutofit/>
          </a:bodyPr>
          <a:lstStyle/>
          <a:p>
            <a:pPr>
              <a:buNone/>
            </a:pPr>
            <a:r>
              <a:rPr lang="en-US" dirty="0" smtClean="0">
                <a:cs typeface="Courier New" pitchFamily="49" charset="0"/>
              </a:rPr>
              <a:t>A real analysis provided by </a:t>
            </a:r>
            <a:r>
              <a:rPr lang="en-US" dirty="0" err="1" smtClean="0">
                <a:cs typeface="Courier New" pitchFamily="49" charset="0"/>
              </a:rPr>
              <a:t>Stéphane</a:t>
            </a:r>
            <a:r>
              <a:rPr lang="en-US" dirty="0" smtClean="0">
                <a:cs typeface="Courier New" pitchFamily="49" charset="0"/>
              </a:rPr>
              <a:t> </a:t>
            </a:r>
            <a:r>
              <a:rPr lang="en-US" dirty="0" err="1" smtClean="0">
                <a:cs typeface="Courier New" pitchFamily="49" charset="0"/>
              </a:rPr>
              <a:t>Chaillou</a:t>
            </a:r>
            <a:r>
              <a:rPr lang="en-US" dirty="0" smtClean="0">
                <a:cs typeface="Courier New" pitchFamily="49" charset="0"/>
              </a:rPr>
              <a:t> </a:t>
            </a:r>
            <a:r>
              <a:rPr lang="en-US" i="1" dirty="0" smtClean="0">
                <a:cs typeface="Courier New" pitchFamily="49" charset="0"/>
              </a:rPr>
              <a:t>et al.  </a:t>
            </a:r>
          </a:p>
          <a:p>
            <a:pPr>
              <a:buNone/>
            </a:pPr>
            <a:r>
              <a:rPr lang="en-US" dirty="0" smtClean="0">
                <a:solidFill>
                  <a:schemeClr val="accent2"/>
                </a:solidFill>
                <a:cs typeface="Courier New" pitchFamily="49" charset="0"/>
              </a:rPr>
              <a:t>Comparison of meat and seafood </a:t>
            </a:r>
            <a:r>
              <a:rPr lang="en-US" dirty="0" smtClean="0">
                <a:cs typeface="Courier New" pitchFamily="49" charset="0"/>
              </a:rPr>
              <a:t>bacterial communities.</a:t>
            </a:r>
          </a:p>
          <a:p>
            <a:pPr>
              <a:buNone/>
            </a:pPr>
            <a:r>
              <a:rPr lang="en-US" sz="2000" dirty="0" smtClean="0"/>
              <a:t>8 environment types (</a:t>
            </a:r>
            <a:r>
              <a:rPr lang="en-US" sz="2000" dirty="0" err="1" smtClean="0"/>
              <a:t>EnvType</a:t>
            </a:r>
            <a:r>
              <a:rPr lang="en-US" sz="2000" dirty="0" smtClean="0"/>
              <a:t>) : </a:t>
            </a:r>
          </a:p>
          <a:p>
            <a:pPr lvl="2">
              <a:buClrTx/>
              <a:buFont typeface="Wingdings" pitchFamily="2" charset="2"/>
              <a:buChar char="§"/>
            </a:pPr>
            <a:r>
              <a:rPr lang="en-US" sz="2000" dirty="0" smtClean="0"/>
              <a:t>Meat </a:t>
            </a:r>
            <a:r>
              <a:rPr lang="en-US" sz="2000" dirty="0" smtClean="0">
                <a:latin typeface="Calibri" panose="020F0502020204030204" pitchFamily="34" charset="0"/>
                <a:sym typeface="Wingdings" pitchFamily="2" charset="2"/>
              </a:rPr>
              <a:t>→</a:t>
            </a:r>
            <a:r>
              <a:rPr lang="en-US" sz="2000" dirty="0" smtClean="0">
                <a:sym typeface="Wingdings" pitchFamily="2" charset="2"/>
              </a:rPr>
              <a:t> </a:t>
            </a:r>
            <a:r>
              <a:rPr lang="en-US" sz="2000" dirty="0" smtClean="0"/>
              <a:t>Ground Beef, Ground veal, Poultry sausage, Diced bacon</a:t>
            </a:r>
          </a:p>
          <a:p>
            <a:pPr lvl="2">
              <a:buClrTx/>
              <a:buFont typeface="Wingdings" pitchFamily="2" charset="2"/>
              <a:buChar char="§"/>
            </a:pPr>
            <a:r>
              <a:rPr lang="en-US" sz="2000" dirty="0" smtClean="0"/>
              <a:t>Seafood </a:t>
            </a:r>
            <a:r>
              <a:rPr lang="en-US" sz="2000" dirty="0" smtClean="0">
                <a:latin typeface="Calibri" panose="020F0502020204030204" pitchFamily="34" charset="0"/>
                <a:sym typeface="Wingdings" pitchFamily="2" charset="2"/>
              </a:rPr>
              <a:t>→</a:t>
            </a:r>
            <a:r>
              <a:rPr lang="en-US" sz="2000" dirty="0" smtClean="0">
                <a:sym typeface="Wingdings" pitchFamily="2" charset="2"/>
              </a:rPr>
              <a:t> Cooked </a:t>
            </a:r>
            <a:r>
              <a:rPr lang="en-US" sz="2000" dirty="0" err="1" smtClean="0">
                <a:sym typeface="Wingdings" pitchFamily="2" charset="2"/>
              </a:rPr>
              <a:t>schrimps</a:t>
            </a:r>
            <a:r>
              <a:rPr lang="en-US" sz="2000" dirty="0" smtClean="0">
                <a:sym typeface="Wingdings" pitchFamily="2" charset="2"/>
              </a:rPr>
              <a:t>, Smoked salmon, Salmon filet, Cod filet</a:t>
            </a:r>
          </a:p>
          <a:p>
            <a:pPr lvl="2">
              <a:buClrTx/>
              <a:buFont typeface="Wingdings" pitchFamily="2" charset="2"/>
              <a:buChar char="§"/>
            </a:pPr>
            <a:endParaRPr lang="en-US" sz="2000" dirty="0" smtClean="0">
              <a:sym typeface="Wingdings" pitchFamily="2" charset="2"/>
            </a:endParaRPr>
          </a:p>
          <a:p>
            <a:pPr lvl="2">
              <a:buClrTx/>
              <a:buFont typeface="Wingdings" pitchFamily="2" charset="2"/>
              <a:buChar char="§"/>
            </a:pPr>
            <a:endParaRPr lang="en-US" sz="2000" dirty="0" smtClean="0">
              <a:sym typeface="Wingdings" pitchFamily="2" charset="2"/>
            </a:endParaRPr>
          </a:p>
          <a:p>
            <a:pPr lvl="2">
              <a:buClrTx/>
              <a:buFont typeface="Wingdings" pitchFamily="2" charset="2"/>
              <a:buChar char="§"/>
            </a:pPr>
            <a:endParaRPr lang="en-US" sz="2000" dirty="0" smtClean="0">
              <a:sym typeface="Wingdings" pitchFamily="2" charset="2"/>
            </a:endParaRPr>
          </a:p>
          <a:p>
            <a:pPr lvl="2">
              <a:buClrTx/>
              <a:buFont typeface="Wingdings" pitchFamily="2" charset="2"/>
              <a:buChar char="§"/>
            </a:pPr>
            <a:endParaRPr lang="en-US" sz="2000" dirty="0" smtClean="0">
              <a:sym typeface="Wingdings" pitchFamily="2" charset="2"/>
            </a:endParaRPr>
          </a:p>
          <a:p>
            <a:pPr lvl="2">
              <a:buClrTx/>
              <a:buFont typeface="Wingdings" pitchFamily="2" charset="2"/>
              <a:buChar char="§"/>
            </a:pPr>
            <a:r>
              <a:rPr lang="en-US" sz="2000" dirty="0" smtClean="0"/>
              <a:t>64 samples of 16S V1-V3</a:t>
            </a:r>
          </a:p>
          <a:p>
            <a:pPr lvl="2">
              <a:buClrTx/>
              <a:buFont typeface="Wingdings" pitchFamily="2" charset="2"/>
              <a:buChar char="§"/>
            </a:pPr>
            <a:r>
              <a:rPr lang="en-US" sz="2000" dirty="0" smtClean="0">
                <a:sym typeface="Wingdings" pitchFamily="2" charset="2"/>
              </a:rPr>
              <a:t>Taxonomic affiliations was made with the Greengenes database</a:t>
            </a:r>
          </a:p>
          <a:p>
            <a:pPr marL="384048" lvl="2" indent="0">
              <a:buNone/>
            </a:pPr>
            <a:endParaRPr lang="en-US" sz="2000" dirty="0" smtClean="0">
              <a:sym typeface="Wingdings" pitchFamily="2" charset="2"/>
            </a:endParaRP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6</a:t>
            </a:fld>
            <a:endParaRPr lang="fr-FR"/>
          </a:p>
        </p:txBody>
      </p:sp>
      <p:sp>
        <p:nvSpPr>
          <p:cNvPr id="5" name="ZoneTexte 4"/>
          <p:cNvSpPr txBox="1"/>
          <p:nvPr/>
        </p:nvSpPr>
        <p:spPr>
          <a:xfrm>
            <a:off x="0" y="6400800"/>
            <a:ext cx="5962650" cy="400110"/>
          </a:xfrm>
          <a:prstGeom prst="rect">
            <a:avLst/>
          </a:prstGeom>
          <a:noFill/>
        </p:spPr>
        <p:txBody>
          <a:bodyPr wrap="square" rtlCol="0">
            <a:spAutoFit/>
          </a:bodyPr>
          <a:lstStyle/>
          <a:p>
            <a:r>
              <a:rPr lang="en-US" sz="1000" dirty="0" err="1" smtClean="0"/>
              <a:t>Chaillou</a:t>
            </a:r>
            <a:r>
              <a:rPr lang="en-US" sz="1000" dirty="0" smtClean="0"/>
              <a:t>, S. et al (2015). Origin and ecological  selection of core and food-specific bacterial communities associated with meat and seafood spoilage. ISME J, </a:t>
            </a:r>
            <a:r>
              <a:rPr lang="fr-FR" sz="1000" dirty="0" smtClean="0"/>
              <a:t>9(5):1105-1118.</a:t>
            </a:r>
            <a:endParaRPr lang="fr-FR" sz="1000" dirty="0"/>
          </a:p>
        </p:txBody>
      </p:sp>
      <p:grpSp>
        <p:nvGrpSpPr>
          <p:cNvPr id="27" name="Groupe 26"/>
          <p:cNvGrpSpPr/>
          <p:nvPr/>
        </p:nvGrpSpPr>
        <p:grpSpPr>
          <a:xfrm>
            <a:off x="169505" y="3916393"/>
            <a:ext cx="11586290" cy="1080000"/>
            <a:chOff x="276644" y="4908490"/>
            <a:chExt cx="11586290" cy="1080000"/>
          </a:xfrm>
        </p:grpSpPr>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9316" y="4908490"/>
              <a:ext cx="1439999" cy="1080000"/>
            </a:xfrm>
            <a:prstGeom prst="rect">
              <a:avLst/>
            </a:prstGeom>
          </p:spPr>
        </p:pic>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0340" y="4908490"/>
              <a:ext cx="1620482" cy="1080000"/>
            </a:xfrm>
            <a:prstGeom prst="rect">
              <a:avLst/>
            </a:prstGeom>
          </p:spPr>
        </p:pic>
        <p:pic>
          <p:nvPicPr>
            <p:cNvPr id="13" name="Imag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1847" y="4908490"/>
              <a:ext cx="1200000" cy="1080000"/>
            </a:xfrm>
            <a:prstGeom prst="rect">
              <a:avLst/>
            </a:prstGeom>
          </p:spPr>
        </p:pic>
        <p:pic>
          <p:nvPicPr>
            <p:cNvPr id="14" name="Imag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92872" y="4908490"/>
              <a:ext cx="1630034" cy="1080000"/>
            </a:xfrm>
            <a:prstGeom prst="rect">
              <a:avLst/>
            </a:prstGeom>
          </p:spPr>
        </p:pic>
        <p:pic>
          <p:nvPicPr>
            <p:cNvPr id="15" name="Image 14"/>
            <p:cNvPicPr>
              <a:picLocks noChangeAspect="1"/>
            </p:cNvPicPr>
            <p:nvPr/>
          </p:nvPicPr>
          <p:blipFill rotWithShape="1">
            <a:blip r:embed="rId7">
              <a:extLst>
                <a:ext uri="{28A0092B-C50C-407E-A947-70E740481C1C}">
                  <a14:useLocalDpi xmlns:a14="http://schemas.microsoft.com/office/drawing/2010/main" val="0"/>
                </a:ext>
              </a:extLst>
            </a:blip>
            <a:srcRect l="10826" r="11396"/>
            <a:stretch/>
          </p:blipFill>
          <p:spPr>
            <a:xfrm>
              <a:off x="9003931" y="4908490"/>
              <a:ext cx="1260000" cy="1080000"/>
            </a:xfrm>
            <a:prstGeom prst="rect">
              <a:avLst/>
            </a:prstGeom>
          </p:spPr>
        </p:pic>
        <p:pic>
          <p:nvPicPr>
            <p:cNvPr id="16" name="Imag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44957" y="4908490"/>
              <a:ext cx="1617977" cy="1080000"/>
            </a:xfrm>
            <a:prstGeom prst="rect">
              <a:avLst/>
            </a:prstGeom>
          </p:spPr>
        </p:pic>
        <p:pic>
          <p:nvPicPr>
            <p:cNvPr id="26" name="Image 25"/>
            <p:cNvPicPr>
              <a:picLocks noChangeAspect="1"/>
            </p:cNvPicPr>
            <p:nvPr/>
          </p:nvPicPr>
          <p:blipFill>
            <a:blip r:embed="rId9"/>
            <a:stretch>
              <a:fillRect/>
            </a:stretch>
          </p:blipFill>
          <p:spPr>
            <a:xfrm>
              <a:off x="276644" y="4908490"/>
              <a:ext cx="1625765" cy="1080000"/>
            </a:xfrm>
            <a:prstGeom prst="rect">
              <a:avLst/>
            </a:prstGeom>
          </p:spPr>
        </p:pic>
        <p:pic>
          <p:nvPicPr>
            <p:cNvPr id="7" name="Image 6"/>
            <p:cNvPicPr>
              <a:picLocks noChangeAspect="1"/>
            </p:cNvPicPr>
            <p:nvPr/>
          </p:nvPicPr>
          <p:blipFill rotWithShape="1">
            <a:blip r:embed="rId10">
              <a:extLst>
                <a:ext uri="{28A0092B-C50C-407E-A947-70E740481C1C}">
                  <a14:useLocalDpi xmlns:a14="http://schemas.microsoft.com/office/drawing/2010/main" val="0"/>
                </a:ext>
              </a:extLst>
            </a:blip>
            <a:srcRect l="14841" t="11149" r="19788" b="2896"/>
            <a:stretch/>
          </p:blipFill>
          <p:spPr>
            <a:xfrm>
              <a:off x="1902409" y="4908490"/>
              <a:ext cx="1305882" cy="1080000"/>
            </a:xfrm>
            <a:prstGeom prst="rect">
              <a:avLst/>
            </a:prstGeom>
          </p:spPr>
        </p:pic>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solidFill>
                  <a:schemeClr val="accent6"/>
                </a:solidFill>
              </a:rPr>
              <a:t>Exercise</a:t>
            </a:r>
            <a:r>
              <a:rPr lang="fr-FR" dirty="0" smtClean="0">
                <a:solidFill>
                  <a:schemeClr val="accent6"/>
                </a:solidFill>
              </a:rPr>
              <a:t> </a:t>
            </a:r>
            <a:r>
              <a:rPr lang="fr-FR" dirty="0">
                <a:solidFill>
                  <a:schemeClr val="accent6"/>
                </a:solidFill>
              </a:rPr>
              <a:t>A-6</a:t>
            </a:r>
          </a:p>
        </p:txBody>
      </p:sp>
      <p:sp>
        <p:nvSpPr>
          <p:cNvPr id="8" name="Espace réservé du contenu 7"/>
          <p:cNvSpPr>
            <a:spLocks noGrp="1"/>
          </p:cNvSpPr>
          <p:nvPr>
            <p:ph idx="1"/>
          </p:nvPr>
        </p:nvSpPr>
        <p:spPr>
          <a:xfrm>
            <a:off x="1097280" y="2114549"/>
            <a:ext cx="10058400" cy="3171825"/>
          </a:xfrm>
        </p:spPr>
        <p:txBody>
          <a:bodyPr anchor="ctr">
            <a:normAutofit/>
          </a:bodyPr>
          <a:lstStyle/>
          <a:p>
            <a:pPr marL="0" indent="0">
              <a:spcBef>
                <a:spcPts val="600"/>
              </a:spcBef>
              <a:spcAft>
                <a:spcPts val="1200"/>
              </a:spcAft>
              <a:buNone/>
            </a:pPr>
            <a:r>
              <a:rPr lang="fr-FR" dirty="0">
                <a:solidFill>
                  <a:schemeClr val="accent1">
                    <a:lumMod val="50000"/>
                  </a:schemeClr>
                </a:solidFill>
              </a:rPr>
              <a:t>Try </a:t>
            </a:r>
            <a:r>
              <a:rPr lang="fr-FR" dirty="0" err="1">
                <a:solidFill>
                  <a:schemeClr val="accent1">
                    <a:lumMod val="50000"/>
                  </a:schemeClr>
                </a:solidFill>
              </a:rPr>
              <a:t>it</a:t>
            </a:r>
            <a:r>
              <a:rPr lang="fr-FR" dirty="0">
                <a:solidFill>
                  <a:schemeClr val="accent1">
                    <a:lumMod val="50000"/>
                  </a:schemeClr>
                </a:solidFill>
              </a:rPr>
              <a:t> </a:t>
            </a:r>
            <a:r>
              <a:rPr lang="en-US" dirty="0">
                <a:solidFill>
                  <a:schemeClr val="accent1">
                    <a:lumMod val="50000"/>
                  </a:schemeClr>
                </a:solidFill>
              </a:rPr>
              <a:t>with the 4 most commonly used distance methods</a:t>
            </a:r>
          </a:p>
          <a:p>
            <a:pPr marL="0" indent="0">
              <a:spcBef>
                <a:spcPts val="600"/>
              </a:spcBef>
              <a:spcAft>
                <a:spcPts val="1200"/>
              </a:spcAft>
              <a:buNone/>
            </a:pPr>
            <a:endParaRPr lang="en-US" dirty="0">
              <a:solidFill>
                <a:schemeClr val="accent1">
                  <a:lumMod val="50000"/>
                </a:schemeClr>
              </a:solidFill>
            </a:endParaRPr>
          </a:p>
          <a:p>
            <a:pPr lvl="1">
              <a:spcBef>
                <a:spcPts val="600"/>
              </a:spcBef>
              <a:spcAft>
                <a:spcPts val="1200"/>
              </a:spcAft>
              <a:buFont typeface="Wingdings" panose="05000000000000000000" pitchFamily="2" charset="2"/>
              <a:buChar char="è"/>
            </a:pPr>
            <a:r>
              <a:rPr lang="fr-FR" sz="2000" dirty="0">
                <a:solidFill>
                  <a:schemeClr val="accent1">
                    <a:lumMod val="50000"/>
                  </a:schemeClr>
                </a:solidFill>
              </a:rPr>
              <a:t> </a:t>
            </a:r>
            <a:r>
              <a:rPr lang="en-US" sz="2000" dirty="0">
                <a:solidFill>
                  <a:schemeClr val="accent1">
                    <a:lumMod val="50000"/>
                  </a:schemeClr>
                </a:solidFill>
              </a:rPr>
              <a:t>What are the output datasets ?</a:t>
            </a:r>
          </a:p>
          <a:p>
            <a:pPr lvl="1">
              <a:spcBef>
                <a:spcPts val="600"/>
              </a:spcBef>
              <a:spcAft>
                <a:spcPts val="1200"/>
              </a:spcAft>
              <a:buFont typeface="Wingdings" panose="05000000000000000000" pitchFamily="2" charset="2"/>
              <a:buChar char="è"/>
            </a:pPr>
            <a:r>
              <a:rPr lang="en-US" sz="2000" dirty="0">
                <a:solidFill>
                  <a:schemeClr val="accent1">
                    <a:lumMod val="50000"/>
                  </a:schemeClr>
                </a:solidFill>
              </a:rPr>
              <a:t> </a:t>
            </a:r>
            <a:r>
              <a:rPr lang="en-US" sz="2000" i="1" dirty="0">
                <a:solidFill>
                  <a:schemeClr val="accent1">
                    <a:lumMod val="50000"/>
                  </a:schemeClr>
                </a:solidFill>
              </a:rPr>
              <a:t>A </a:t>
            </a:r>
            <a:r>
              <a:rPr lang="en-US" sz="2000" i="1" dirty="0" smtClean="0">
                <a:solidFill>
                  <a:schemeClr val="accent1">
                    <a:lumMod val="50000"/>
                  </a:schemeClr>
                </a:solidFill>
              </a:rPr>
              <a:t>priori</a:t>
            </a:r>
            <a:r>
              <a:rPr lang="en-US" sz="2000" dirty="0" smtClean="0">
                <a:solidFill>
                  <a:schemeClr val="accent1">
                    <a:lumMod val="50000"/>
                  </a:schemeClr>
                </a:solidFill>
              </a:rPr>
              <a:t>, abundant </a:t>
            </a:r>
            <a:r>
              <a:rPr lang="en-US" sz="2000" dirty="0">
                <a:solidFill>
                  <a:schemeClr val="accent1">
                    <a:lumMod val="50000"/>
                  </a:schemeClr>
                </a:solidFill>
              </a:rPr>
              <a:t>OTU are they shared among </a:t>
            </a:r>
            <a:r>
              <a:rPr lang="en-US" sz="2000" dirty="0" smtClean="0">
                <a:solidFill>
                  <a:schemeClr val="accent1">
                    <a:lumMod val="50000"/>
                  </a:schemeClr>
                </a:solidFill>
              </a:rPr>
              <a:t>samples?</a:t>
            </a:r>
            <a:endParaRPr lang="en-US" sz="2000" dirty="0">
              <a:solidFill>
                <a:schemeClr val="accent1">
                  <a:lumMod val="50000"/>
                </a:schemeClr>
              </a:solidFill>
            </a:endParaRPr>
          </a:p>
          <a:p>
            <a:pPr lvl="1">
              <a:spcBef>
                <a:spcPts val="600"/>
              </a:spcBef>
              <a:spcAft>
                <a:spcPts val="1200"/>
              </a:spcAft>
              <a:buFont typeface="Wingdings" panose="05000000000000000000" pitchFamily="2" charset="2"/>
              <a:buChar char="è"/>
            </a:pPr>
            <a:r>
              <a:rPr lang="en-US" sz="2000" dirty="0">
                <a:solidFill>
                  <a:schemeClr val="accent1">
                    <a:lumMod val="50000"/>
                  </a:schemeClr>
                </a:solidFill>
              </a:rPr>
              <a:t> </a:t>
            </a:r>
            <a:r>
              <a:rPr lang="en-US" sz="2000" dirty="0" smtClean="0">
                <a:solidFill>
                  <a:schemeClr val="accent1">
                    <a:lumMod val="50000"/>
                  </a:schemeClr>
                </a:solidFill>
              </a:rPr>
              <a:t>Considering that </a:t>
            </a:r>
            <a:r>
              <a:rPr lang="en-US" sz="2000" dirty="0" err="1">
                <a:solidFill>
                  <a:schemeClr val="accent1">
                    <a:lumMod val="50000"/>
                  </a:schemeClr>
                </a:solidFill>
              </a:rPr>
              <a:t>Jaccard</a:t>
            </a:r>
            <a:r>
              <a:rPr lang="en-US" sz="2000" dirty="0">
                <a:solidFill>
                  <a:schemeClr val="accent1">
                    <a:lumMod val="50000"/>
                  </a:schemeClr>
                </a:solidFill>
              </a:rPr>
              <a:t> is higher than </a:t>
            </a:r>
            <a:r>
              <a:rPr lang="en-US" sz="2000" dirty="0" err="1">
                <a:solidFill>
                  <a:schemeClr val="accent1">
                    <a:lumMod val="50000"/>
                  </a:schemeClr>
                </a:solidFill>
              </a:rPr>
              <a:t>Unifrac</a:t>
            </a:r>
            <a:r>
              <a:rPr lang="en-US" sz="2000" dirty="0">
                <a:solidFill>
                  <a:schemeClr val="accent1">
                    <a:lumMod val="50000"/>
                  </a:schemeClr>
                </a:solidFill>
              </a:rPr>
              <a:t>, what can you conclude ?</a:t>
            </a:r>
          </a:p>
          <a:p>
            <a:pPr lvl="1">
              <a:spcBef>
                <a:spcPts val="600"/>
              </a:spcBef>
              <a:spcAft>
                <a:spcPts val="1200"/>
              </a:spcAft>
              <a:buFont typeface="Wingdings" panose="05000000000000000000" pitchFamily="2" charset="2"/>
              <a:buChar char="è"/>
            </a:pPr>
            <a:r>
              <a:rPr lang="en-US" sz="2000" dirty="0">
                <a:solidFill>
                  <a:schemeClr val="accent1">
                    <a:lumMod val="50000"/>
                  </a:schemeClr>
                </a:solidFill>
              </a:rPr>
              <a:t> </a:t>
            </a:r>
            <a:r>
              <a:rPr lang="en-US" sz="2000" dirty="0" smtClean="0">
                <a:solidFill>
                  <a:schemeClr val="accent1">
                    <a:lumMod val="50000"/>
                  </a:schemeClr>
                </a:solidFill>
              </a:rPr>
              <a:t>Considering that </a:t>
            </a:r>
            <a:r>
              <a:rPr lang="en-US" sz="2000" dirty="0" err="1">
                <a:solidFill>
                  <a:schemeClr val="accent1">
                    <a:lumMod val="50000"/>
                  </a:schemeClr>
                </a:solidFill>
              </a:rPr>
              <a:t>Unifrac</a:t>
            </a:r>
            <a:r>
              <a:rPr lang="en-US" sz="2000" dirty="0">
                <a:solidFill>
                  <a:schemeClr val="accent1">
                    <a:lumMod val="50000"/>
                  </a:schemeClr>
                </a:solidFill>
              </a:rPr>
              <a:t> is higher than weighted </a:t>
            </a:r>
            <a:r>
              <a:rPr lang="en-US" sz="2000" dirty="0" err="1">
                <a:solidFill>
                  <a:schemeClr val="accent1">
                    <a:lumMod val="50000"/>
                  </a:schemeClr>
                </a:solidFill>
              </a:rPr>
              <a:t>Unifrac</a:t>
            </a:r>
            <a:r>
              <a:rPr lang="en-US" sz="2000" dirty="0">
                <a:solidFill>
                  <a:schemeClr val="accent1">
                    <a:lumMod val="50000"/>
                  </a:schemeClr>
                </a:solidFill>
              </a:rPr>
              <a:t>, what can you conclude ?</a:t>
            </a: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60</a:t>
            </a:fld>
            <a:endParaRPr lang="fr-FR"/>
          </a:p>
        </p:txBody>
      </p:sp>
    </p:spTree>
    <p:extLst>
      <p:ext uri="{BB962C8B-B14F-4D97-AF65-F5344CB8AC3E}">
        <p14:creationId xmlns:p14="http://schemas.microsoft.com/office/powerpoint/2010/main" val="27245741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solidFill>
                  <a:schemeClr val="accent6"/>
                </a:solidFill>
              </a:rPr>
              <a:t>Exercise</a:t>
            </a:r>
            <a:r>
              <a:rPr lang="fr-FR" dirty="0" smtClean="0">
                <a:solidFill>
                  <a:schemeClr val="accent6"/>
                </a:solidFill>
              </a:rPr>
              <a:t> </a:t>
            </a:r>
            <a:r>
              <a:rPr lang="fr-FR" dirty="0">
                <a:solidFill>
                  <a:schemeClr val="accent6"/>
                </a:solidFill>
              </a:rPr>
              <a:t>A-6</a:t>
            </a:r>
          </a:p>
        </p:txBody>
      </p:sp>
      <p:sp>
        <p:nvSpPr>
          <p:cNvPr id="8" name="Espace réservé du contenu 7"/>
          <p:cNvSpPr>
            <a:spLocks noGrp="1"/>
          </p:cNvSpPr>
          <p:nvPr>
            <p:ph sz="half" idx="1"/>
          </p:nvPr>
        </p:nvSpPr>
        <p:spPr/>
        <p:txBody>
          <a:bodyPr anchor="t">
            <a:normAutofit/>
          </a:bodyPr>
          <a:lstStyle/>
          <a:p>
            <a:pPr lvl="1">
              <a:spcBef>
                <a:spcPts val="600"/>
              </a:spcBef>
              <a:spcAft>
                <a:spcPts val="1200"/>
              </a:spcAft>
              <a:buFont typeface="Wingdings" panose="05000000000000000000" pitchFamily="2" charset="2"/>
              <a:buChar char="è"/>
            </a:pPr>
            <a:r>
              <a:rPr lang="fr-FR" sz="2000" dirty="0" smtClean="0">
                <a:solidFill>
                  <a:schemeClr val="accent1">
                    <a:lumMod val="50000"/>
                  </a:schemeClr>
                </a:solidFill>
              </a:rPr>
              <a:t> What are the output </a:t>
            </a:r>
            <a:r>
              <a:rPr lang="fr-FR" sz="2000" dirty="0" err="1" smtClean="0">
                <a:solidFill>
                  <a:schemeClr val="accent1">
                    <a:lumMod val="50000"/>
                  </a:schemeClr>
                </a:solidFill>
              </a:rPr>
              <a:t>datasets</a:t>
            </a:r>
            <a:r>
              <a:rPr lang="fr-FR" sz="2000" dirty="0" smtClean="0">
                <a:solidFill>
                  <a:schemeClr val="accent1">
                    <a:lumMod val="50000"/>
                  </a:schemeClr>
                </a:solidFill>
              </a:rPr>
              <a:t> ?</a:t>
            </a:r>
          </a:p>
          <a:p>
            <a:pPr lvl="1">
              <a:spcBef>
                <a:spcPts val="600"/>
              </a:spcBef>
              <a:spcAft>
                <a:spcPts val="1200"/>
              </a:spcAft>
              <a:buFont typeface="Wingdings" panose="05000000000000000000" pitchFamily="2" charset="2"/>
              <a:buChar char="è"/>
            </a:pPr>
            <a:endParaRPr lang="fr-FR" sz="2000" dirty="0">
              <a:solidFill>
                <a:schemeClr val="accent1">
                  <a:lumMod val="50000"/>
                </a:schemeClr>
              </a:solidFill>
            </a:endParaRPr>
          </a:p>
          <a:p>
            <a:pPr marL="0">
              <a:spcBef>
                <a:spcPts val="600"/>
              </a:spcBef>
              <a:spcAft>
                <a:spcPts val="1200"/>
              </a:spcAft>
              <a:buNone/>
            </a:pPr>
            <a:endParaRPr lang="fr-FR" sz="2200" dirty="0" smtClean="0">
              <a:solidFill>
                <a:schemeClr val="accent1">
                  <a:lumMod val="50000"/>
                </a:schemeClr>
              </a:solidFill>
            </a:endParaRP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61</a:t>
            </a:fld>
            <a:endParaRPr lang="fr-FR"/>
          </a:p>
        </p:txBody>
      </p:sp>
      <p:pic>
        <p:nvPicPr>
          <p:cNvPr id="5" name="Image 4"/>
          <p:cNvPicPr>
            <a:picLocks noChangeAspect="1"/>
          </p:cNvPicPr>
          <p:nvPr/>
        </p:nvPicPr>
        <p:blipFill rotWithShape="1">
          <a:blip r:embed="rId3"/>
          <a:srcRect l="585" t="5871" r="892" b="3156"/>
          <a:stretch/>
        </p:blipFill>
        <p:spPr>
          <a:xfrm>
            <a:off x="7617620" y="2450358"/>
            <a:ext cx="3810000" cy="831850"/>
          </a:xfrm>
          <a:prstGeom prst="rect">
            <a:avLst/>
          </a:prstGeom>
        </p:spPr>
      </p:pic>
      <p:grpSp>
        <p:nvGrpSpPr>
          <p:cNvPr id="11" name="Groupe 10"/>
          <p:cNvGrpSpPr/>
          <p:nvPr/>
        </p:nvGrpSpPr>
        <p:grpSpPr>
          <a:xfrm>
            <a:off x="764380" y="4348704"/>
            <a:ext cx="10663240" cy="1752600"/>
            <a:chOff x="384490" y="4348704"/>
            <a:chExt cx="10663240" cy="1752600"/>
          </a:xfrm>
        </p:grpSpPr>
        <p:pic>
          <p:nvPicPr>
            <p:cNvPr id="6" name="Image 5"/>
            <p:cNvPicPr>
              <a:picLocks noChangeAspect="1"/>
            </p:cNvPicPr>
            <p:nvPr/>
          </p:nvPicPr>
          <p:blipFill rotWithShape="1">
            <a:blip r:embed="rId4"/>
            <a:srcRect l="1059" r="1533"/>
            <a:stretch/>
          </p:blipFill>
          <p:spPr>
            <a:xfrm>
              <a:off x="7252970" y="4348704"/>
              <a:ext cx="3794760" cy="1752600"/>
            </a:xfrm>
            <a:prstGeom prst="rect">
              <a:avLst/>
            </a:prstGeom>
          </p:spPr>
        </p:pic>
        <p:pic>
          <p:nvPicPr>
            <p:cNvPr id="7" name="Image 6"/>
            <p:cNvPicPr>
              <a:picLocks noChangeAspect="1"/>
            </p:cNvPicPr>
            <p:nvPr/>
          </p:nvPicPr>
          <p:blipFill rotWithShape="1">
            <a:blip r:embed="rId5"/>
            <a:srcRect t="3992" b="-1"/>
            <a:stretch/>
          </p:blipFill>
          <p:spPr>
            <a:xfrm>
              <a:off x="384490" y="4859111"/>
              <a:ext cx="6067425" cy="731585"/>
            </a:xfrm>
            <a:prstGeom prst="rect">
              <a:avLst/>
            </a:prstGeom>
          </p:spPr>
        </p:pic>
      </p:grpSp>
      <p:sp>
        <p:nvSpPr>
          <p:cNvPr id="9" name="ZoneTexte 8"/>
          <p:cNvSpPr txBox="1"/>
          <p:nvPr/>
        </p:nvSpPr>
        <p:spPr>
          <a:xfrm>
            <a:off x="1097278" y="2450358"/>
            <a:ext cx="4705645" cy="707886"/>
          </a:xfrm>
          <a:prstGeom prst="rect">
            <a:avLst/>
          </a:prstGeom>
          <a:noFill/>
        </p:spPr>
        <p:txBody>
          <a:bodyPr wrap="square" rtlCol="0">
            <a:spAutoFit/>
          </a:bodyPr>
          <a:lstStyle/>
          <a:p>
            <a:r>
              <a:rPr lang="fr-FR" sz="2000" dirty="0" smtClean="0">
                <a:solidFill>
                  <a:schemeClr val="tx1">
                    <a:lumMod val="75000"/>
                    <a:lumOff val="25000"/>
                  </a:schemeClr>
                </a:solidFill>
              </a:rPr>
              <a:t>Report HTML file </a:t>
            </a:r>
            <a:r>
              <a:rPr lang="fr-FR" sz="2000" dirty="0" err="1" smtClean="0">
                <a:solidFill>
                  <a:schemeClr val="tx1">
                    <a:lumMod val="75000"/>
                    <a:lumOff val="25000"/>
                  </a:schemeClr>
                </a:solidFill>
              </a:rPr>
              <a:t>with</a:t>
            </a:r>
            <a:r>
              <a:rPr lang="fr-FR" sz="2000" dirty="0" smtClean="0">
                <a:solidFill>
                  <a:schemeClr val="tx1">
                    <a:lumMod val="75000"/>
                    <a:lumOff val="25000"/>
                  </a:schemeClr>
                </a:solidFill>
              </a:rPr>
              <a:t> </a:t>
            </a:r>
            <a:r>
              <a:rPr lang="fr-FR" sz="2000" dirty="0" err="1" smtClean="0">
                <a:solidFill>
                  <a:schemeClr val="tx1">
                    <a:lumMod val="75000"/>
                    <a:lumOff val="25000"/>
                  </a:schemeClr>
                </a:solidFill>
              </a:rPr>
              <a:t>graphical</a:t>
            </a:r>
            <a:r>
              <a:rPr lang="fr-FR" sz="2000" dirty="0" smtClean="0">
                <a:solidFill>
                  <a:schemeClr val="tx1">
                    <a:lumMod val="75000"/>
                    <a:lumOff val="25000"/>
                  </a:schemeClr>
                </a:solidFill>
              </a:rPr>
              <a:t> and </a:t>
            </a:r>
            <a:r>
              <a:rPr lang="fr-FR" sz="2000" dirty="0" err="1" smtClean="0">
                <a:solidFill>
                  <a:schemeClr val="tx1">
                    <a:lumMod val="75000"/>
                    <a:lumOff val="25000"/>
                  </a:schemeClr>
                </a:solidFill>
              </a:rPr>
              <a:t>statistical</a:t>
            </a:r>
            <a:r>
              <a:rPr lang="fr-FR" sz="2000" dirty="0" smtClean="0">
                <a:solidFill>
                  <a:schemeClr val="tx1">
                    <a:lumMod val="75000"/>
                    <a:lumOff val="25000"/>
                  </a:schemeClr>
                </a:solidFill>
              </a:rPr>
              <a:t> </a:t>
            </a:r>
            <a:r>
              <a:rPr lang="fr-FR" sz="2000" dirty="0" err="1" smtClean="0">
                <a:solidFill>
                  <a:schemeClr val="tx1">
                    <a:lumMod val="75000"/>
                    <a:lumOff val="25000"/>
                  </a:schemeClr>
                </a:solidFill>
              </a:rPr>
              <a:t>results</a:t>
            </a:r>
            <a:endParaRPr lang="fr-FR" sz="2000" dirty="0">
              <a:solidFill>
                <a:schemeClr val="tx1">
                  <a:lumMod val="75000"/>
                  <a:lumOff val="25000"/>
                </a:schemeClr>
              </a:solidFill>
            </a:endParaRPr>
          </a:p>
        </p:txBody>
      </p:sp>
      <p:sp>
        <p:nvSpPr>
          <p:cNvPr id="10" name="ZoneTexte 9"/>
          <p:cNvSpPr txBox="1"/>
          <p:nvPr/>
        </p:nvSpPr>
        <p:spPr>
          <a:xfrm>
            <a:off x="1097277" y="3565389"/>
            <a:ext cx="5734528" cy="707886"/>
          </a:xfrm>
          <a:prstGeom prst="rect">
            <a:avLst/>
          </a:prstGeom>
          <a:noFill/>
        </p:spPr>
        <p:txBody>
          <a:bodyPr wrap="square" rtlCol="0">
            <a:spAutoFit/>
          </a:bodyPr>
          <a:lstStyle/>
          <a:p>
            <a:r>
              <a:rPr lang="fr-FR" sz="2000" dirty="0">
                <a:solidFill>
                  <a:schemeClr val="tx1">
                    <a:lumMod val="75000"/>
                    <a:lumOff val="25000"/>
                  </a:schemeClr>
                </a:solidFill>
              </a:rPr>
              <a:t>One </a:t>
            </a:r>
            <a:r>
              <a:rPr lang="fr-FR" sz="2000" dirty="0" err="1">
                <a:solidFill>
                  <a:schemeClr val="tx1">
                    <a:lumMod val="75000"/>
                    <a:lumOff val="25000"/>
                  </a:schemeClr>
                </a:solidFill>
              </a:rPr>
              <a:t>tabular</a:t>
            </a:r>
            <a:r>
              <a:rPr lang="fr-FR" sz="2000" dirty="0">
                <a:solidFill>
                  <a:schemeClr val="tx1">
                    <a:lumMod val="75000"/>
                    <a:lumOff val="25000"/>
                  </a:schemeClr>
                </a:solidFill>
              </a:rPr>
              <a:t> file per distance </a:t>
            </a:r>
            <a:r>
              <a:rPr lang="fr-FR" sz="2000" dirty="0" err="1">
                <a:solidFill>
                  <a:schemeClr val="tx1">
                    <a:lumMod val="75000"/>
                    <a:lumOff val="25000"/>
                  </a:schemeClr>
                </a:solidFill>
              </a:rPr>
              <a:t>method</a:t>
            </a:r>
            <a:r>
              <a:rPr lang="fr-FR" sz="2000" dirty="0">
                <a:solidFill>
                  <a:schemeClr val="tx1">
                    <a:lumMod val="75000"/>
                    <a:lumOff val="25000"/>
                  </a:schemeClr>
                </a:solidFill>
              </a:rPr>
              <a:t> </a:t>
            </a:r>
            <a:r>
              <a:rPr lang="fr-FR" sz="2000" dirty="0" err="1">
                <a:solidFill>
                  <a:schemeClr val="tx1">
                    <a:lumMod val="75000"/>
                    <a:lumOff val="25000"/>
                  </a:schemeClr>
                </a:solidFill>
              </a:rPr>
              <a:t>containing</a:t>
            </a:r>
            <a:r>
              <a:rPr lang="fr-FR" sz="2000" dirty="0">
                <a:solidFill>
                  <a:schemeClr val="tx1">
                    <a:lumMod val="75000"/>
                    <a:lumOff val="25000"/>
                  </a:schemeClr>
                </a:solidFill>
              </a:rPr>
              <a:t> the all </a:t>
            </a:r>
            <a:r>
              <a:rPr lang="fr-FR" sz="2000" dirty="0" err="1">
                <a:solidFill>
                  <a:schemeClr val="tx1">
                    <a:lumMod val="75000"/>
                    <a:lumOff val="25000"/>
                  </a:schemeClr>
                </a:solidFill>
              </a:rPr>
              <a:t>samples</a:t>
            </a:r>
            <a:r>
              <a:rPr lang="fr-FR" sz="2000" dirty="0">
                <a:solidFill>
                  <a:schemeClr val="tx1">
                    <a:lumMod val="75000"/>
                    <a:lumOff val="25000"/>
                  </a:schemeClr>
                </a:solidFill>
              </a:rPr>
              <a:t> </a:t>
            </a:r>
            <a:r>
              <a:rPr lang="fr-FR" sz="2000" dirty="0" err="1">
                <a:solidFill>
                  <a:schemeClr val="tx1">
                    <a:lumMod val="75000"/>
                    <a:lumOff val="25000"/>
                  </a:schemeClr>
                </a:solidFill>
              </a:rPr>
              <a:t>againt</a:t>
            </a:r>
            <a:r>
              <a:rPr lang="fr-FR" sz="2000" dirty="0">
                <a:solidFill>
                  <a:schemeClr val="tx1">
                    <a:lumMod val="75000"/>
                    <a:lumOff val="25000"/>
                  </a:schemeClr>
                </a:solidFill>
              </a:rPr>
              <a:t> </a:t>
            </a:r>
            <a:r>
              <a:rPr lang="fr-FR" sz="2000">
                <a:solidFill>
                  <a:schemeClr val="tx1">
                    <a:lumMod val="75000"/>
                    <a:lumOff val="25000"/>
                  </a:schemeClr>
                </a:solidFill>
              </a:rPr>
              <a:t>all </a:t>
            </a:r>
            <a:r>
              <a:rPr lang="fr-FR" sz="2000" smtClean="0">
                <a:solidFill>
                  <a:schemeClr val="tx1">
                    <a:lumMod val="75000"/>
                    <a:lumOff val="25000"/>
                  </a:schemeClr>
                </a:solidFill>
              </a:rPr>
              <a:t>beta </a:t>
            </a:r>
            <a:r>
              <a:rPr lang="fr-FR" sz="2000">
                <a:solidFill>
                  <a:schemeClr val="tx1">
                    <a:lumMod val="75000"/>
                    <a:lumOff val="25000"/>
                  </a:schemeClr>
                </a:solidFill>
              </a:rPr>
              <a:t>diversity distance </a:t>
            </a:r>
            <a:r>
              <a:rPr lang="fr-FR" sz="2000" dirty="0">
                <a:solidFill>
                  <a:schemeClr val="tx1">
                    <a:lumMod val="75000"/>
                    <a:lumOff val="25000"/>
                  </a:schemeClr>
                </a:solidFill>
              </a:rPr>
              <a:t>: a matrix</a:t>
            </a:r>
          </a:p>
        </p:txBody>
      </p:sp>
      <p:cxnSp>
        <p:nvCxnSpPr>
          <p:cNvPr id="13" name="Connecteur droit avec flèche 12"/>
          <p:cNvCxnSpPr>
            <a:stCxn id="6" idx="1"/>
            <a:endCxn id="7" idx="3"/>
          </p:cNvCxnSpPr>
          <p:nvPr/>
        </p:nvCxnSpPr>
        <p:spPr>
          <a:xfrm flipH="1" flipV="1">
            <a:off x="6831805" y="5224904"/>
            <a:ext cx="801055" cy="10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73307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solidFill>
                  <a:schemeClr val="accent6"/>
                </a:solidFill>
              </a:rPr>
              <a:t>Exercise</a:t>
            </a:r>
            <a:r>
              <a:rPr lang="fr-FR" dirty="0" smtClean="0">
                <a:solidFill>
                  <a:schemeClr val="accent6"/>
                </a:solidFill>
              </a:rPr>
              <a:t> </a:t>
            </a:r>
            <a:r>
              <a:rPr lang="fr-FR" dirty="0">
                <a:solidFill>
                  <a:schemeClr val="accent6"/>
                </a:solidFill>
              </a:rPr>
              <a:t>A-6</a:t>
            </a: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62</a:t>
            </a:fld>
            <a:endParaRPr lang="fr-FR"/>
          </a:p>
        </p:txBody>
      </p:sp>
      <p:sp>
        <p:nvSpPr>
          <p:cNvPr id="6" name="Espace réservé du numéro de diapositive 3"/>
          <p:cNvSpPr txBox="1">
            <a:spLocks/>
          </p:cNvSpPr>
          <p:nvPr/>
        </p:nvSpPr>
        <p:spPr>
          <a:xfrm>
            <a:off x="9900458" y="6459785"/>
            <a:ext cx="1312025" cy="365125"/>
          </a:xfrm>
          <a:prstGeom prst="rect">
            <a:avLst/>
          </a:prstGeom>
        </p:spPr>
        <p:txBody>
          <a:bodyPr vert="horz" lIns="91440" tIns="45720" rIns="91440" bIns="45720" rtlCol="0" anchor="ctr"/>
          <a:lstStyle>
            <a:defPPr>
              <a:defRPr lang="fr-FR"/>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64AC5F-3F38-4704-86B1-1827B55652FA}" type="slidenum">
              <a:rPr lang="fr-FR" smtClean="0"/>
              <a:pPr/>
              <a:t>62</a:t>
            </a:fld>
            <a:endParaRPr lang="fr-FR" dirty="0"/>
          </a:p>
        </p:txBody>
      </p:sp>
      <p:sp>
        <p:nvSpPr>
          <p:cNvPr id="7" name="Espace réservé du contenu 5"/>
          <p:cNvSpPr txBox="1">
            <a:spLocks/>
          </p:cNvSpPr>
          <p:nvPr/>
        </p:nvSpPr>
        <p:spPr>
          <a:xfrm>
            <a:off x="773014" y="1845734"/>
            <a:ext cx="4937760" cy="4979176"/>
          </a:xfrm>
          <a:prstGeom prst="rect">
            <a:avLst/>
          </a:prstGeom>
        </p:spPr>
        <p:txBody>
          <a:bodyPr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buFont typeface="Wingdings" pitchFamily="2" charset="2"/>
              <a:buChar char="§"/>
            </a:pPr>
            <a:r>
              <a:rPr lang="en-US" sz="2000" dirty="0" smtClean="0"/>
              <a:t> </a:t>
            </a:r>
            <a:r>
              <a:rPr lang="fr-FR" sz="2000" dirty="0" smtClean="0"/>
              <a:t>Jaccard </a:t>
            </a:r>
            <a:r>
              <a:rPr lang="en-US" sz="2000" dirty="0" smtClean="0"/>
              <a:t>lower than Bray-Curtis </a:t>
            </a:r>
          </a:p>
          <a:p>
            <a:pPr lvl="1">
              <a:buFont typeface="Wingdings"/>
              <a:buChar char="è"/>
            </a:pPr>
            <a:r>
              <a:rPr lang="en-US" sz="2000" dirty="0" smtClean="0"/>
              <a:t>abundant taxa are not shared</a:t>
            </a:r>
          </a:p>
          <a:p>
            <a:pPr lvl="1">
              <a:buFont typeface="Wingdings" pitchFamily="2" charset="2"/>
              <a:buChar char="§"/>
            </a:pPr>
            <a:endParaRPr lang="en-US" sz="2000" dirty="0" smtClean="0"/>
          </a:p>
          <a:p>
            <a:pPr lvl="1">
              <a:buFont typeface="Wingdings" pitchFamily="2" charset="2"/>
              <a:buChar char="§"/>
            </a:pPr>
            <a:r>
              <a:rPr lang="en-US" sz="2000" dirty="0" smtClean="0"/>
              <a:t> </a:t>
            </a:r>
            <a:r>
              <a:rPr lang="fr-FR" sz="2000" dirty="0" smtClean="0"/>
              <a:t>Jaccard </a:t>
            </a:r>
            <a:r>
              <a:rPr lang="fr-FR" sz="2000" dirty="0" err="1" smtClean="0"/>
              <a:t>higher</a:t>
            </a:r>
            <a:r>
              <a:rPr lang="fr-FR" sz="2000" dirty="0" smtClean="0"/>
              <a:t> </a:t>
            </a:r>
            <a:r>
              <a:rPr lang="fr-FR" sz="2000" dirty="0" err="1" smtClean="0"/>
              <a:t>than</a:t>
            </a:r>
            <a:r>
              <a:rPr lang="fr-FR" sz="2000" dirty="0" smtClean="0"/>
              <a:t> </a:t>
            </a:r>
            <a:r>
              <a:rPr lang="fr-FR" sz="2000" dirty="0" err="1" smtClean="0"/>
              <a:t>Unifrac</a:t>
            </a:r>
            <a:endParaRPr lang="en-US" sz="2000" dirty="0" smtClean="0"/>
          </a:p>
          <a:p>
            <a:pPr lvl="1">
              <a:buFont typeface="Wingdings"/>
              <a:buChar char="è"/>
            </a:pPr>
            <a:r>
              <a:rPr lang="en-US" sz="2000" dirty="0" smtClean="0"/>
              <a:t> communities' taxa are distinct but phylogenetically related </a:t>
            </a:r>
          </a:p>
          <a:p>
            <a:pPr lvl="1"/>
            <a:endParaRPr lang="en-US" sz="2000" dirty="0" smtClean="0"/>
          </a:p>
          <a:p>
            <a:pPr lvl="1">
              <a:buFont typeface="Wingdings" pitchFamily="2" charset="2"/>
              <a:buChar char="§"/>
            </a:pPr>
            <a:r>
              <a:rPr lang="en-US" sz="2000" dirty="0" smtClean="0"/>
              <a:t> </a:t>
            </a:r>
            <a:r>
              <a:rPr lang="en-US" sz="2000" dirty="0" err="1" smtClean="0"/>
              <a:t>Unifrac</a:t>
            </a:r>
            <a:r>
              <a:rPr lang="en-US" sz="2000" dirty="0" smtClean="0"/>
              <a:t> higher than weighted </a:t>
            </a:r>
            <a:r>
              <a:rPr lang="en-US" sz="2000" dirty="0" err="1" smtClean="0"/>
              <a:t>Unifrac</a:t>
            </a:r>
            <a:endParaRPr lang="en-US" sz="2000" dirty="0" smtClean="0"/>
          </a:p>
          <a:p>
            <a:pPr lvl="1">
              <a:buFont typeface="Wingdings"/>
              <a:buChar char="è"/>
            </a:pPr>
            <a:r>
              <a:rPr lang="en-US" sz="2000" dirty="0" err="1" smtClean="0"/>
              <a:t>abondant</a:t>
            </a:r>
            <a:r>
              <a:rPr lang="en-US" sz="2000" dirty="0" smtClean="0"/>
              <a:t> taxa in both communities are phylogenetically closed.</a:t>
            </a:r>
          </a:p>
          <a:p>
            <a:endParaRPr lang="fr-FR" dirty="0"/>
          </a:p>
        </p:txBody>
      </p:sp>
      <p:pic>
        <p:nvPicPr>
          <p:cNvPr id="3" name="Image 2"/>
          <p:cNvPicPr>
            <a:picLocks noChangeAspect="1"/>
          </p:cNvPicPr>
          <p:nvPr/>
        </p:nvPicPr>
        <p:blipFill>
          <a:blip r:embed="rId3"/>
          <a:stretch>
            <a:fillRect/>
          </a:stretch>
        </p:blipFill>
        <p:spPr>
          <a:xfrm>
            <a:off x="5454236" y="4300325"/>
            <a:ext cx="3209456" cy="2425110"/>
          </a:xfrm>
          <a:prstGeom prst="rect">
            <a:avLst/>
          </a:prstGeom>
        </p:spPr>
      </p:pic>
      <p:pic>
        <p:nvPicPr>
          <p:cNvPr id="5" name="Image 4"/>
          <p:cNvPicPr>
            <a:picLocks noChangeAspect="1"/>
          </p:cNvPicPr>
          <p:nvPr/>
        </p:nvPicPr>
        <p:blipFill>
          <a:blip r:embed="rId4"/>
          <a:stretch>
            <a:fillRect/>
          </a:stretch>
        </p:blipFill>
        <p:spPr>
          <a:xfrm>
            <a:off x="8771470" y="4283367"/>
            <a:ext cx="3226414" cy="2442068"/>
          </a:xfrm>
          <a:prstGeom prst="rect">
            <a:avLst/>
          </a:prstGeom>
        </p:spPr>
      </p:pic>
      <p:pic>
        <p:nvPicPr>
          <p:cNvPr id="8" name="Image 7"/>
          <p:cNvPicPr>
            <a:picLocks noChangeAspect="1"/>
          </p:cNvPicPr>
          <p:nvPr/>
        </p:nvPicPr>
        <p:blipFill>
          <a:blip r:embed="rId5"/>
          <a:stretch>
            <a:fillRect/>
          </a:stretch>
        </p:blipFill>
        <p:spPr>
          <a:xfrm>
            <a:off x="5456356" y="1810737"/>
            <a:ext cx="3205216" cy="2425110"/>
          </a:xfrm>
          <a:prstGeom prst="rect">
            <a:avLst/>
          </a:prstGeom>
        </p:spPr>
      </p:pic>
      <p:pic>
        <p:nvPicPr>
          <p:cNvPr id="10" name="Image 9"/>
          <p:cNvPicPr>
            <a:picLocks noChangeAspect="1"/>
          </p:cNvPicPr>
          <p:nvPr/>
        </p:nvPicPr>
        <p:blipFill>
          <a:blip r:embed="rId6"/>
          <a:stretch>
            <a:fillRect/>
          </a:stretch>
        </p:blipFill>
        <p:spPr>
          <a:xfrm>
            <a:off x="8770296" y="1819020"/>
            <a:ext cx="3226410" cy="2420866"/>
          </a:xfrm>
          <a:prstGeom prst="rect">
            <a:avLst/>
          </a:prstGeom>
        </p:spPr>
      </p:pic>
    </p:spTree>
    <p:extLst>
      <p:ext uri="{BB962C8B-B14F-4D97-AF65-F5344CB8AC3E}">
        <p14:creationId xmlns:p14="http://schemas.microsoft.com/office/powerpoint/2010/main" val="200377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err="1" smtClean="0"/>
              <a:t>Exploring</a:t>
            </a:r>
            <a:r>
              <a:rPr lang="fr-FR" dirty="0" smtClean="0"/>
              <a:t> </a:t>
            </a:r>
            <a:r>
              <a:rPr lang="fr-FR" dirty="0" err="1" smtClean="0"/>
              <a:t>biodiversity</a:t>
            </a:r>
            <a:r>
              <a:rPr lang="fr-FR" dirty="0" smtClean="0"/>
              <a:t> : </a:t>
            </a:r>
            <a:r>
              <a:rPr lang="el-GR" dirty="0" smtClean="0"/>
              <a:t>β</a:t>
            </a:r>
            <a:r>
              <a:rPr lang="en-US" dirty="0" smtClean="0"/>
              <a:t>-diversity</a:t>
            </a:r>
            <a:endParaRPr lang="fr-FR" dirty="0"/>
          </a:p>
        </p:txBody>
      </p:sp>
      <p:sp>
        <p:nvSpPr>
          <p:cNvPr id="7" name="Espace réservé du contenu 6"/>
          <p:cNvSpPr>
            <a:spLocks noGrp="1"/>
          </p:cNvSpPr>
          <p:nvPr>
            <p:ph idx="1"/>
          </p:nvPr>
        </p:nvSpPr>
        <p:spPr/>
        <p:txBody>
          <a:bodyPr>
            <a:normAutofit/>
          </a:bodyPr>
          <a:lstStyle/>
          <a:p>
            <a:pPr>
              <a:buFont typeface="Wingdings" pitchFamily="2" charset="2"/>
              <a:buChar char="§"/>
            </a:pPr>
            <a:r>
              <a:rPr lang="en-US" dirty="0" smtClean="0"/>
              <a:t>In general, </a:t>
            </a:r>
            <a:r>
              <a:rPr lang="en-US" dirty="0" smtClean="0">
                <a:solidFill>
                  <a:schemeClr val="accent3">
                    <a:lumMod val="75000"/>
                  </a:schemeClr>
                </a:solidFill>
              </a:rPr>
              <a:t>qualitative</a:t>
            </a:r>
            <a:r>
              <a:rPr lang="en-US" dirty="0" smtClean="0"/>
              <a:t> diversities </a:t>
            </a:r>
            <a:r>
              <a:rPr lang="en-US" dirty="0" smtClean="0">
                <a:solidFill>
                  <a:schemeClr val="accent3">
                    <a:lumMod val="75000"/>
                  </a:schemeClr>
                </a:solidFill>
              </a:rPr>
              <a:t>are more sensitive to factors that affect presence/absence</a:t>
            </a:r>
            <a:r>
              <a:rPr lang="en-US" dirty="0" smtClean="0"/>
              <a:t> of organisms (such as pH, salinity, depth, etc) and therefore useful to study and define bioregions (regions with little of no fl</a:t>
            </a:r>
            <a:r>
              <a:rPr lang="fr-FR" dirty="0" err="1" smtClean="0"/>
              <a:t>ow</a:t>
            </a:r>
            <a:r>
              <a:rPr lang="fr-FR" dirty="0" smtClean="0"/>
              <a:t> </a:t>
            </a:r>
            <a:r>
              <a:rPr lang="fr-FR" dirty="0" err="1" smtClean="0"/>
              <a:t>between</a:t>
            </a:r>
            <a:r>
              <a:rPr lang="fr-FR" dirty="0" smtClean="0"/>
              <a:t> </a:t>
            </a:r>
            <a:r>
              <a:rPr lang="fr-FR" dirty="0" err="1" smtClean="0"/>
              <a:t>them</a:t>
            </a:r>
            <a:r>
              <a:rPr lang="fr-FR" dirty="0" smtClean="0"/>
              <a:t>)...</a:t>
            </a:r>
          </a:p>
          <a:p>
            <a:pPr>
              <a:buFont typeface="Wingdings" pitchFamily="2" charset="2"/>
              <a:buChar char="§"/>
            </a:pPr>
            <a:r>
              <a:rPr lang="fr-FR" dirty="0" smtClean="0"/>
              <a:t>... </a:t>
            </a:r>
            <a:r>
              <a:rPr lang="fr-FR" dirty="0" err="1" smtClean="0"/>
              <a:t>whereas</a:t>
            </a:r>
            <a:r>
              <a:rPr lang="fr-FR" dirty="0" smtClean="0"/>
              <a:t> </a:t>
            </a:r>
            <a:r>
              <a:rPr lang="fr-FR" dirty="0" smtClean="0">
                <a:solidFill>
                  <a:schemeClr val="accent3">
                    <a:lumMod val="75000"/>
                  </a:schemeClr>
                </a:solidFill>
              </a:rPr>
              <a:t>quantitative</a:t>
            </a:r>
            <a:r>
              <a:rPr lang="fr-FR" dirty="0" smtClean="0"/>
              <a:t> distances </a:t>
            </a:r>
            <a:r>
              <a:rPr lang="fr-FR" dirty="0" smtClean="0">
                <a:solidFill>
                  <a:schemeClr val="accent3">
                    <a:lumMod val="75000"/>
                  </a:schemeClr>
                </a:solidFill>
              </a:rPr>
              <a:t>focus on </a:t>
            </a:r>
            <a:r>
              <a:rPr lang="fr-FR" dirty="0" err="1" smtClean="0">
                <a:solidFill>
                  <a:schemeClr val="accent3">
                    <a:lumMod val="75000"/>
                  </a:schemeClr>
                </a:solidFill>
              </a:rPr>
              <a:t>factors</a:t>
            </a:r>
            <a:r>
              <a:rPr lang="fr-FR" dirty="0" smtClean="0">
                <a:solidFill>
                  <a:schemeClr val="accent3">
                    <a:lumMod val="75000"/>
                  </a:schemeClr>
                </a:solidFill>
              </a:rPr>
              <a:t> </a:t>
            </a:r>
            <a:r>
              <a:rPr lang="fr-FR" dirty="0" err="1" smtClean="0">
                <a:solidFill>
                  <a:schemeClr val="accent3">
                    <a:lumMod val="75000"/>
                  </a:schemeClr>
                </a:solidFill>
              </a:rPr>
              <a:t>that</a:t>
            </a:r>
            <a:r>
              <a:rPr lang="fr-FR" dirty="0" smtClean="0">
                <a:solidFill>
                  <a:schemeClr val="accent3">
                    <a:lumMod val="75000"/>
                  </a:schemeClr>
                </a:solidFill>
              </a:rPr>
              <a:t> affect relative </a:t>
            </a:r>
            <a:r>
              <a:rPr lang="en-US" dirty="0" smtClean="0">
                <a:solidFill>
                  <a:schemeClr val="accent3">
                    <a:lumMod val="75000"/>
                  </a:schemeClr>
                </a:solidFill>
              </a:rPr>
              <a:t>changes</a:t>
            </a:r>
            <a:r>
              <a:rPr lang="en-US" dirty="0" smtClean="0"/>
              <a:t> (seasonal changes, nutrient availability, concentration of oxygen, depth, etc) and therefore useful to monitor communities over time or </a:t>
            </a:r>
            <a:r>
              <a:rPr lang="fr-FR" dirty="0" err="1" smtClean="0"/>
              <a:t>along</a:t>
            </a:r>
            <a:r>
              <a:rPr lang="fr-FR" dirty="0" smtClean="0"/>
              <a:t> an </a:t>
            </a:r>
            <a:r>
              <a:rPr lang="fr-FR" dirty="0" err="1" smtClean="0"/>
              <a:t>environmental</a:t>
            </a:r>
            <a:r>
              <a:rPr lang="fr-FR" dirty="0" smtClean="0"/>
              <a:t> gradient.</a:t>
            </a:r>
          </a:p>
          <a:p>
            <a:pPr algn="ctr"/>
            <a:r>
              <a:rPr lang="en-US" dirty="0" smtClean="0">
                <a:solidFill>
                  <a:schemeClr val="accent2">
                    <a:lumMod val="50000"/>
                  </a:schemeClr>
                </a:solidFill>
              </a:rPr>
              <a:t>Different distances capture different features of the samples. </a:t>
            </a:r>
          </a:p>
          <a:p>
            <a:pPr algn="ctr"/>
            <a:r>
              <a:rPr lang="en-US" dirty="0" smtClean="0">
                <a:solidFill>
                  <a:schemeClr val="accent2">
                    <a:lumMod val="50000"/>
                  </a:schemeClr>
                </a:solidFill>
              </a:rPr>
              <a:t>There is no </a:t>
            </a:r>
            <a:r>
              <a:rPr lang="fr-FR" dirty="0" smtClean="0">
                <a:solidFill>
                  <a:schemeClr val="accent2">
                    <a:lumMod val="50000"/>
                  </a:schemeClr>
                </a:solidFill>
              </a:rPr>
              <a:t>"one size </a:t>
            </a:r>
            <a:r>
              <a:rPr lang="fr-FR" dirty="0" err="1" smtClean="0">
                <a:solidFill>
                  <a:schemeClr val="accent2">
                    <a:lumMod val="50000"/>
                  </a:schemeClr>
                </a:solidFill>
              </a:rPr>
              <a:t>fits</a:t>
            </a:r>
            <a:r>
              <a:rPr lang="fr-FR" dirty="0" smtClean="0">
                <a:solidFill>
                  <a:schemeClr val="accent2">
                    <a:lumMod val="50000"/>
                  </a:schemeClr>
                </a:solidFill>
              </a:rPr>
              <a:t> all"</a:t>
            </a:r>
            <a:endParaRPr lang="fr-FR" dirty="0">
              <a:solidFill>
                <a:schemeClr val="accent2">
                  <a:lumMod val="50000"/>
                </a:schemeClr>
              </a:solidFill>
            </a:endParaRPr>
          </a:p>
        </p:txBody>
      </p:sp>
      <p:sp>
        <p:nvSpPr>
          <p:cNvPr id="5" name="Espace réservé du numéro de diapositive 4"/>
          <p:cNvSpPr>
            <a:spLocks noGrp="1"/>
          </p:cNvSpPr>
          <p:nvPr>
            <p:ph type="sldNum" sz="quarter" idx="12"/>
          </p:nvPr>
        </p:nvSpPr>
        <p:spPr/>
        <p:txBody>
          <a:bodyPr/>
          <a:lstStyle/>
          <a:p>
            <a:fld id="{E664AC5F-3F38-4704-86B1-1827B55652FA}" type="slidenum">
              <a:rPr lang="fr-FR" smtClean="0"/>
              <a:pPr/>
              <a:t>63</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Exploring</a:t>
            </a:r>
            <a:r>
              <a:rPr lang="fr-FR" dirty="0" smtClean="0"/>
              <a:t> the structure</a:t>
            </a:r>
            <a:endParaRPr lang="fr-FR" dirty="0"/>
          </a:p>
        </p:txBody>
      </p:sp>
      <p:sp>
        <p:nvSpPr>
          <p:cNvPr id="3" name="Espace réservé du texte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64</a:t>
            </a:fld>
            <a:endParaRPr lang="fr-F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758952"/>
            <a:ext cx="10759440" cy="3566160"/>
          </a:xfrm>
        </p:spPr>
        <p:txBody>
          <a:bodyPr/>
          <a:lstStyle/>
          <a:p>
            <a:r>
              <a:rPr lang="fr-FR" dirty="0"/>
              <a:t>I</a:t>
            </a:r>
            <a:r>
              <a:rPr lang="fr-FR" smtClean="0"/>
              <a:t>. Exploring </a:t>
            </a:r>
            <a:r>
              <a:rPr lang="fr-FR" dirty="0"/>
              <a:t>the structure</a:t>
            </a:r>
          </a:p>
        </p:txBody>
      </p:sp>
      <p:sp>
        <p:nvSpPr>
          <p:cNvPr id="3" name="Espace réservé du texte 2"/>
          <p:cNvSpPr>
            <a:spLocks noGrp="1"/>
          </p:cNvSpPr>
          <p:nvPr>
            <p:ph type="body" idx="1"/>
          </p:nvPr>
        </p:nvSpPr>
        <p:spPr/>
        <p:txBody>
          <a:bodyPr/>
          <a:lstStyle/>
          <a:p>
            <a:r>
              <a:rPr lang="fr-FR" dirty="0" smtClean="0"/>
              <a:t>Ordination and </a:t>
            </a:r>
            <a:r>
              <a:rPr lang="fr-FR" dirty="0" err="1" smtClean="0"/>
              <a:t>HEATmap</a:t>
            </a:r>
            <a:r>
              <a:rPr lang="fr-FR" dirty="0" smtClean="0"/>
              <a:t> plots</a:t>
            </a:r>
            <a:endParaRPr lang="fr-FR" dirty="0"/>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65</a:t>
            </a:fld>
            <a:endParaRPr lang="fr-F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err="1" smtClean="0"/>
              <a:t>Exploring</a:t>
            </a:r>
            <a:r>
              <a:rPr lang="fr-FR" dirty="0" smtClean="0"/>
              <a:t> the structure : Ordination plot</a:t>
            </a:r>
            <a:endParaRPr lang="fr-FR" dirty="0"/>
          </a:p>
        </p:txBody>
      </p:sp>
      <p:sp>
        <p:nvSpPr>
          <p:cNvPr id="7" name="Espace réservé du contenu 6"/>
          <p:cNvSpPr>
            <a:spLocks noGrp="1"/>
          </p:cNvSpPr>
          <p:nvPr>
            <p:ph idx="1"/>
          </p:nvPr>
        </p:nvSpPr>
        <p:spPr/>
        <p:txBody>
          <a:bodyPr/>
          <a:lstStyle/>
          <a:p>
            <a:pPr>
              <a:buFont typeface="Wingdings" pitchFamily="2" charset="2"/>
              <a:buChar char="§"/>
            </a:pPr>
            <a:r>
              <a:rPr lang="en-US" dirty="0"/>
              <a:t> </a:t>
            </a:r>
            <a:r>
              <a:rPr lang="en-GB" dirty="0"/>
              <a:t>Each community is described by </a:t>
            </a:r>
            <a:r>
              <a:rPr lang="en-GB" dirty="0" smtClean="0"/>
              <a:t>OTU abundances</a:t>
            </a:r>
            <a:endParaRPr lang="en-GB" dirty="0"/>
          </a:p>
          <a:p>
            <a:pPr>
              <a:buFont typeface="Wingdings" pitchFamily="2" charset="2"/>
              <a:buChar char="§"/>
            </a:pPr>
            <a:r>
              <a:rPr lang="en-GB" dirty="0"/>
              <a:t> </a:t>
            </a:r>
            <a:r>
              <a:rPr lang="en-GB" dirty="0" smtClean="0"/>
              <a:t>OTU abundances </a:t>
            </a:r>
            <a:r>
              <a:rPr lang="en-GB" dirty="0"/>
              <a:t>may be correlated</a:t>
            </a:r>
          </a:p>
          <a:p>
            <a:pPr>
              <a:buFont typeface="Wingdings" pitchFamily="2" charset="2"/>
              <a:buChar char="§"/>
            </a:pPr>
            <a:r>
              <a:rPr lang="en-US" dirty="0"/>
              <a:t> </a:t>
            </a:r>
            <a:r>
              <a:rPr lang="en-GB" dirty="0"/>
              <a:t>PCA finds linear combinations of OTUs that</a:t>
            </a:r>
          </a:p>
          <a:p>
            <a:pPr lvl="1">
              <a:buFont typeface="Wingdings" pitchFamily="2" charset="2"/>
              <a:buChar char="§"/>
            </a:pPr>
            <a:r>
              <a:rPr lang="en-GB" dirty="0"/>
              <a:t>are uncorrelated</a:t>
            </a:r>
          </a:p>
          <a:p>
            <a:pPr lvl="1">
              <a:buFont typeface="Wingdings" pitchFamily="2" charset="2"/>
              <a:buChar char="§"/>
            </a:pPr>
            <a:r>
              <a:rPr lang="en-GB" dirty="0"/>
              <a:t>capture well the variance of community composition</a:t>
            </a:r>
          </a:p>
          <a:p>
            <a:pPr lvl="1">
              <a:buNone/>
            </a:pPr>
            <a:endParaRPr lang="en-GB" dirty="0"/>
          </a:p>
          <a:p>
            <a:pPr algn="ctr">
              <a:buNone/>
            </a:pPr>
            <a:r>
              <a:rPr lang="en-GB" dirty="0">
                <a:solidFill>
                  <a:schemeClr val="accent2">
                    <a:lumMod val="50000"/>
                  </a:schemeClr>
                </a:solidFill>
              </a:rPr>
              <a:t>But variance is not a very good measure of </a:t>
            </a:r>
            <a:r>
              <a:rPr lang="en-GB" dirty="0" smtClean="0">
                <a:solidFill>
                  <a:schemeClr val="accent2">
                    <a:lumMod val="50000"/>
                  </a:schemeClr>
                </a:solidFill>
              </a:rPr>
              <a:t>β-diversity</a:t>
            </a:r>
            <a:endParaRPr lang="en-GB" dirty="0">
              <a:solidFill>
                <a:schemeClr val="accent2">
                  <a:lumMod val="50000"/>
                </a:schemeClr>
              </a:solidFill>
            </a:endParaRPr>
          </a:p>
        </p:txBody>
      </p:sp>
      <p:sp>
        <p:nvSpPr>
          <p:cNvPr id="5" name="Espace réservé du numéro de diapositive 4"/>
          <p:cNvSpPr>
            <a:spLocks noGrp="1"/>
          </p:cNvSpPr>
          <p:nvPr>
            <p:ph type="sldNum" sz="quarter" idx="12"/>
          </p:nvPr>
        </p:nvSpPr>
        <p:spPr/>
        <p:txBody>
          <a:bodyPr/>
          <a:lstStyle/>
          <a:p>
            <a:fld id="{E664AC5F-3F38-4704-86B1-1827B55652FA}" type="slidenum">
              <a:rPr lang="fr-FR" smtClean="0"/>
              <a:pPr/>
              <a:t>66</a:t>
            </a:fld>
            <a:endParaRPr lang="fr-F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Exploring</a:t>
            </a:r>
            <a:r>
              <a:rPr lang="fr-FR" dirty="0" smtClean="0"/>
              <a:t> the structure : Ordination plot</a:t>
            </a:r>
            <a:endParaRPr lang="fr-FR" dirty="0"/>
          </a:p>
        </p:txBody>
      </p:sp>
      <p:graphicFrame>
        <p:nvGraphicFramePr>
          <p:cNvPr id="23" name="Espace réservé du contenu 22"/>
          <p:cNvGraphicFramePr>
            <a:graphicFrameLocks noGrp="1"/>
          </p:cNvGraphicFramePr>
          <p:nvPr>
            <p:ph sz="half" idx="1"/>
          </p:nvPr>
        </p:nvGraphicFramePr>
        <p:xfrm>
          <a:off x="1096963" y="3364672"/>
          <a:ext cx="4938714" cy="2595880"/>
        </p:xfrm>
        <a:graphic>
          <a:graphicData uri="http://schemas.openxmlformats.org/drawingml/2006/table">
            <a:tbl>
              <a:tblPr firstRow="1" bandRow="1">
                <a:tableStyleId>{5940675A-B579-460E-94D1-54222C63F5DA}</a:tableStyleId>
              </a:tblPr>
              <a:tblGrid>
                <a:gridCol w="823119">
                  <a:extLst>
                    <a:ext uri="{9D8B030D-6E8A-4147-A177-3AD203B41FA5}">
                      <a16:colId xmlns:a16="http://schemas.microsoft.com/office/drawing/2014/main" val="20000"/>
                    </a:ext>
                  </a:extLst>
                </a:gridCol>
                <a:gridCol w="823119">
                  <a:extLst>
                    <a:ext uri="{9D8B030D-6E8A-4147-A177-3AD203B41FA5}">
                      <a16:colId xmlns:a16="http://schemas.microsoft.com/office/drawing/2014/main" val="20001"/>
                    </a:ext>
                  </a:extLst>
                </a:gridCol>
                <a:gridCol w="823119">
                  <a:extLst>
                    <a:ext uri="{9D8B030D-6E8A-4147-A177-3AD203B41FA5}">
                      <a16:colId xmlns:a16="http://schemas.microsoft.com/office/drawing/2014/main" val="20002"/>
                    </a:ext>
                  </a:extLst>
                </a:gridCol>
                <a:gridCol w="823119">
                  <a:extLst>
                    <a:ext uri="{9D8B030D-6E8A-4147-A177-3AD203B41FA5}">
                      <a16:colId xmlns:a16="http://schemas.microsoft.com/office/drawing/2014/main" val="20003"/>
                    </a:ext>
                  </a:extLst>
                </a:gridCol>
                <a:gridCol w="823119">
                  <a:extLst>
                    <a:ext uri="{9D8B030D-6E8A-4147-A177-3AD203B41FA5}">
                      <a16:colId xmlns:a16="http://schemas.microsoft.com/office/drawing/2014/main" val="20004"/>
                    </a:ext>
                  </a:extLst>
                </a:gridCol>
                <a:gridCol w="823119">
                  <a:extLst>
                    <a:ext uri="{9D8B030D-6E8A-4147-A177-3AD203B41FA5}">
                      <a16:colId xmlns:a16="http://schemas.microsoft.com/office/drawing/2014/main" val="20005"/>
                    </a:ext>
                  </a:extLst>
                </a:gridCol>
              </a:tblGrid>
              <a:tr h="370840">
                <a:tc>
                  <a:txBody>
                    <a:bodyPr/>
                    <a:lstStyle/>
                    <a:p>
                      <a:endParaRPr lang="fr-FR" dirty="0">
                        <a:solidFill>
                          <a:schemeClr val="tx1">
                            <a:lumMod val="75000"/>
                            <a:lumOff val="25000"/>
                          </a:schemeClr>
                        </a:solidFill>
                      </a:endParaRPr>
                    </a:p>
                  </a:txBody>
                  <a:tcPr/>
                </a:tc>
                <a:tc gridSpan="5">
                  <a:txBody>
                    <a:bodyPr/>
                    <a:lstStyle/>
                    <a:p>
                      <a:pPr algn="ctr"/>
                      <a:r>
                        <a:rPr lang="fr-FR" dirty="0" smtClean="0">
                          <a:solidFill>
                            <a:schemeClr val="tx1">
                              <a:lumMod val="75000"/>
                              <a:lumOff val="25000"/>
                            </a:schemeClr>
                          </a:solidFill>
                        </a:rPr>
                        <a:t>Distance</a:t>
                      </a:r>
                      <a:r>
                        <a:rPr lang="fr-FR" baseline="0" dirty="0" smtClean="0">
                          <a:solidFill>
                            <a:schemeClr val="tx1">
                              <a:lumMod val="75000"/>
                              <a:lumOff val="25000"/>
                            </a:schemeClr>
                          </a:solidFill>
                        </a:rPr>
                        <a:t> </a:t>
                      </a:r>
                      <a:r>
                        <a:rPr lang="fr-FR" baseline="0" dirty="0" err="1" smtClean="0">
                          <a:solidFill>
                            <a:schemeClr val="tx1">
                              <a:lumMod val="75000"/>
                              <a:lumOff val="25000"/>
                            </a:schemeClr>
                          </a:solidFill>
                        </a:rPr>
                        <a:t>Matrix</a:t>
                      </a:r>
                      <a:endParaRPr lang="fr-FR" b="0" dirty="0">
                        <a:solidFill>
                          <a:schemeClr val="tx1">
                            <a:lumMod val="75000"/>
                            <a:lumOff val="25000"/>
                          </a:schemeClr>
                        </a:solidFill>
                      </a:endParaRPr>
                    </a:p>
                  </a:txBody>
                  <a:tcPr/>
                </a:tc>
                <a:tc hMerge="1">
                  <a:txBody>
                    <a:bodyPr/>
                    <a:lstStyle/>
                    <a:p>
                      <a:endParaRPr lang="fr-FR" b="0" dirty="0">
                        <a:solidFill>
                          <a:schemeClr val="tx1">
                            <a:lumMod val="75000"/>
                            <a:lumOff val="25000"/>
                          </a:schemeClr>
                        </a:solidFill>
                      </a:endParaRPr>
                    </a:p>
                  </a:txBody>
                  <a:tcPr/>
                </a:tc>
                <a:tc hMerge="1">
                  <a:txBody>
                    <a:bodyPr/>
                    <a:lstStyle/>
                    <a:p>
                      <a:endParaRPr lang="fr-FR" b="0" dirty="0">
                        <a:solidFill>
                          <a:schemeClr val="tx1">
                            <a:lumMod val="75000"/>
                            <a:lumOff val="25000"/>
                          </a:schemeClr>
                        </a:solidFill>
                      </a:endParaRPr>
                    </a:p>
                  </a:txBody>
                  <a:tcPr/>
                </a:tc>
                <a:tc hMerge="1">
                  <a:txBody>
                    <a:bodyPr/>
                    <a:lstStyle/>
                    <a:p>
                      <a:endParaRPr lang="fr-FR" b="0" dirty="0">
                        <a:solidFill>
                          <a:schemeClr val="tx1">
                            <a:lumMod val="75000"/>
                            <a:lumOff val="25000"/>
                          </a:schemeClr>
                        </a:solidFill>
                      </a:endParaRPr>
                    </a:p>
                  </a:txBody>
                  <a:tcPr/>
                </a:tc>
                <a:tc hMerge="1">
                  <a:txBody>
                    <a:bodyPr/>
                    <a:lstStyle/>
                    <a:p>
                      <a:endParaRPr lang="fr-FR" b="0" dirty="0">
                        <a:solidFill>
                          <a:schemeClr val="tx1">
                            <a:lumMod val="75000"/>
                            <a:lumOff val="25000"/>
                          </a:schemeClr>
                        </a:solidFill>
                      </a:endParaRPr>
                    </a:p>
                  </a:txBody>
                  <a:tcPr/>
                </a:tc>
                <a:extLst>
                  <a:ext uri="{0D108BD9-81ED-4DB2-BD59-A6C34878D82A}">
                    <a16:rowId xmlns:a16="http://schemas.microsoft.com/office/drawing/2014/main" val="10000"/>
                  </a:ext>
                </a:extLst>
              </a:tr>
              <a:tr h="370840">
                <a:tc>
                  <a:txBody>
                    <a:bodyPr/>
                    <a:lstStyle/>
                    <a:p>
                      <a:endParaRPr lang="fr-FR" dirty="0">
                        <a:solidFill>
                          <a:schemeClr val="tx1">
                            <a:lumMod val="75000"/>
                            <a:lumOff val="25000"/>
                          </a:schemeClr>
                        </a:solidFill>
                      </a:endParaRPr>
                    </a:p>
                  </a:txBody>
                  <a:tcPr/>
                </a:tc>
                <a:tc>
                  <a:txBody>
                    <a:bodyPr/>
                    <a:lstStyle/>
                    <a:p>
                      <a:r>
                        <a:rPr lang="fr-FR" dirty="0" smtClean="0">
                          <a:solidFill>
                            <a:schemeClr val="tx1">
                              <a:lumMod val="75000"/>
                              <a:lumOff val="25000"/>
                            </a:schemeClr>
                          </a:solidFill>
                        </a:rPr>
                        <a:t>S1</a:t>
                      </a:r>
                      <a:endParaRPr lang="fr-FR" b="0" dirty="0">
                        <a:solidFill>
                          <a:schemeClr val="tx1">
                            <a:lumMod val="75000"/>
                            <a:lumOff val="25000"/>
                          </a:schemeClr>
                        </a:solidFill>
                      </a:endParaRPr>
                    </a:p>
                  </a:txBody>
                  <a:tcPr/>
                </a:tc>
                <a:tc>
                  <a:txBody>
                    <a:bodyPr/>
                    <a:lstStyle/>
                    <a:p>
                      <a:r>
                        <a:rPr lang="fr-FR" dirty="0" smtClean="0">
                          <a:solidFill>
                            <a:schemeClr val="tx1">
                              <a:lumMod val="75000"/>
                              <a:lumOff val="25000"/>
                            </a:schemeClr>
                          </a:solidFill>
                        </a:rPr>
                        <a:t>S2</a:t>
                      </a:r>
                      <a:endParaRPr lang="fr-FR" b="0" dirty="0">
                        <a:solidFill>
                          <a:schemeClr val="tx1">
                            <a:lumMod val="75000"/>
                            <a:lumOff val="25000"/>
                          </a:schemeClr>
                        </a:solidFill>
                      </a:endParaRPr>
                    </a:p>
                  </a:txBody>
                  <a:tcPr/>
                </a:tc>
                <a:tc>
                  <a:txBody>
                    <a:bodyPr/>
                    <a:lstStyle/>
                    <a:p>
                      <a:r>
                        <a:rPr lang="fr-FR" dirty="0" smtClean="0">
                          <a:solidFill>
                            <a:schemeClr val="tx1">
                              <a:lumMod val="75000"/>
                              <a:lumOff val="25000"/>
                            </a:schemeClr>
                          </a:solidFill>
                        </a:rPr>
                        <a:t>S3</a:t>
                      </a:r>
                      <a:endParaRPr lang="fr-FR" b="0" dirty="0">
                        <a:solidFill>
                          <a:schemeClr val="tx1">
                            <a:lumMod val="75000"/>
                            <a:lumOff val="25000"/>
                          </a:schemeClr>
                        </a:solidFill>
                      </a:endParaRPr>
                    </a:p>
                  </a:txBody>
                  <a:tcPr/>
                </a:tc>
                <a:tc>
                  <a:txBody>
                    <a:bodyPr/>
                    <a:lstStyle/>
                    <a:p>
                      <a:r>
                        <a:rPr lang="fr-FR" dirty="0" smtClean="0">
                          <a:solidFill>
                            <a:schemeClr val="tx1">
                              <a:lumMod val="75000"/>
                              <a:lumOff val="25000"/>
                            </a:schemeClr>
                          </a:solidFill>
                        </a:rPr>
                        <a:t>S4</a:t>
                      </a:r>
                      <a:endParaRPr lang="fr-FR" b="0" dirty="0">
                        <a:solidFill>
                          <a:schemeClr val="tx1">
                            <a:lumMod val="75000"/>
                            <a:lumOff val="25000"/>
                          </a:schemeClr>
                        </a:solidFill>
                      </a:endParaRPr>
                    </a:p>
                  </a:txBody>
                  <a:tcPr/>
                </a:tc>
                <a:tc>
                  <a:txBody>
                    <a:bodyPr/>
                    <a:lstStyle/>
                    <a:p>
                      <a:r>
                        <a:rPr lang="fr-FR" dirty="0" smtClean="0">
                          <a:solidFill>
                            <a:schemeClr val="tx1">
                              <a:lumMod val="75000"/>
                              <a:lumOff val="25000"/>
                            </a:schemeClr>
                          </a:solidFill>
                        </a:rPr>
                        <a:t>S5</a:t>
                      </a:r>
                      <a:endParaRPr lang="fr-FR" b="0" dirty="0">
                        <a:solidFill>
                          <a:schemeClr val="tx1">
                            <a:lumMod val="75000"/>
                            <a:lumOff val="25000"/>
                          </a:schemeClr>
                        </a:solidFill>
                      </a:endParaRPr>
                    </a:p>
                  </a:txBody>
                  <a:tcPr/>
                </a:tc>
                <a:extLst>
                  <a:ext uri="{0D108BD9-81ED-4DB2-BD59-A6C34878D82A}">
                    <a16:rowId xmlns:a16="http://schemas.microsoft.com/office/drawing/2014/main" val="10001"/>
                  </a:ext>
                </a:extLst>
              </a:tr>
              <a:tr h="370840">
                <a:tc>
                  <a:txBody>
                    <a:bodyPr/>
                    <a:lstStyle/>
                    <a:p>
                      <a:r>
                        <a:rPr lang="fr-FR" dirty="0" smtClean="0">
                          <a:solidFill>
                            <a:schemeClr val="tx1">
                              <a:lumMod val="75000"/>
                              <a:lumOff val="25000"/>
                            </a:schemeClr>
                          </a:solidFill>
                        </a:rPr>
                        <a:t>S1</a:t>
                      </a:r>
                    </a:p>
                  </a:txBody>
                  <a:tcPr/>
                </a:tc>
                <a:tc>
                  <a:txBody>
                    <a:bodyPr/>
                    <a:lstStyle/>
                    <a:p>
                      <a:r>
                        <a:rPr lang="fr-FR" dirty="0" smtClean="0">
                          <a:solidFill>
                            <a:schemeClr val="tx1">
                              <a:lumMod val="75000"/>
                              <a:lumOff val="25000"/>
                            </a:schemeClr>
                          </a:solidFill>
                        </a:rPr>
                        <a:t>0.00</a:t>
                      </a:r>
                      <a:endParaRPr lang="fr-FR" dirty="0">
                        <a:solidFill>
                          <a:schemeClr val="tx1">
                            <a:lumMod val="75000"/>
                            <a:lumOff val="25000"/>
                          </a:schemeClr>
                        </a:solidFill>
                      </a:endParaRPr>
                    </a:p>
                  </a:txBody>
                  <a:tcPr/>
                </a:tc>
                <a:tc>
                  <a:txBody>
                    <a:bodyPr/>
                    <a:lstStyle/>
                    <a:p>
                      <a:r>
                        <a:rPr lang="fr-FR" dirty="0" smtClean="0">
                          <a:solidFill>
                            <a:schemeClr val="tx1">
                              <a:lumMod val="75000"/>
                              <a:lumOff val="25000"/>
                            </a:schemeClr>
                          </a:solidFill>
                        </a:rPr>
                        <a:t>2.21</a:t>
                      </a:r>
                      <a:endParaRPr lang="fr-FR" dirty="0">
                        <a:solidFill>
                          <a:schemeClr val="tx1">
                            <a:lumMod val="75000"/>
                            <a:lumOff val="25000"/>
                          </a:schemeClr>
                        </a:solidFill>
                      </a:endParaRPr>
                    </a:p>
                  </a:txBody>
                  <a:tcPr/>
                </a:tc>
                <a:tc>
                  <a:txBody>
                    <a:bodyPr/>
                    <a:lstStyle/>
                    <a:p>
                      <a:r>
                        <a:rPr lang="fr-FR" dirty="0" smtClean="0">
                          <a:solidFill>
                            <a:schemeClr val="tx1">
                              <a:lumMod val="75000"/>
                              <a:lumOff val="25000"/>
                            </a:schemeClr>
                          </a:solidFill>
                        </a:rPr>
                        <a:t>6.31</a:t>
                      </a:r>
                      <a:endParaRPr lang="fr-FR" dirty="0">
                        <a:solidFill>
                          <a:schemeClr val="tx1">
                            <a:lumMod val="75000"/>
                            <a:lumOff val="25000"/>
                          </a:schemeClr>
                        </a:solidFill>
                      </a:endParaRPr>
                    </a:p>
                  </a:txBody>
                  <a:tcPr/>
                </a:tc>
                <a:tc>
                  <a:txBody>
                    <a:bodyPr/>
                    <a:lstStyle/>
                    <a:p>
                      <a:r>
                        <a:rPr lang="fr-FR" dirty="0" smtClean="0">
                          <a:solidFill>
                            <a:schemeClr val="tx1">
                              <a:lumMod val="75000"/>
                              <a:lumOff val="25000"/>
                            </a:schemeClr>
                          </a:solidFill>
                        </a:rPr>
                        <a:t>0.99</a:t>
                      </a:r>
                      <a:endParaRPr lang="fr-FR" dirty="0">
                        <a:solidFill>
                          <a:schemeClr val="tx1">
                            <a:lumMod val="75000"/>
                            <a:lumOff val="25000"/>
                          </a:schemeClr>
                        </a:solidFill>
                      </a:endParaRPr>
                    </a:p>
                  </a:txBody>
                  <a:tcPr/>
                </a:tc>
                <a:tc>
                  <a:txBody>
                    <a:bodyPr/>
                    <a:lstStyle/>
                    <a:p>
                      <a:r>
                        <a:rPr lang="fr-FR" dirty="0" smtClean="0">
                          <a:solidFill>
                            <a:schemeClr val="tx1">
                              <a:lumMod val="75000"/>
                              <a:lumOff val="25000"/>
                            </a:schemeClr>
                          </a:solidFill>
                        </a:rPr>
                        <a:t>7.50</a:t>
                      </a:r>
                      <a:endParaRPr lang="fr-FR" dirty="0">
                        <a:solidFill>
                          <a:schemeClr val="tx1">
                            <a:lumMod val="75000"/>
                            <a:lumOff val="25000"/>
                          </a:schemeClr>
                        </a:solidFill>
                      </a:endParaRPr>
                    </a:p>
                  </a:txBody>
                  <a:tcPr/>
                </a:tc>
                <a:extLst>
                  <a:ext uri="{0D108BD9-81ED-4DB2-BD59-A6C34878D82A}">
                    <a16:rowId xmlns:a16="http://schemas.microsoft.com/office/drawing/2014/main" val="10002"/>
                  </a:ext>
                </a:extLst>
              </a:tr>
              <a:tr h="370840">
                <a:tc>
                  <a:txBody>
                    <a:bodyPr/>
                    <a:lstStyle/>
                    <a:p>
                      <a:r>
                        <a:rPr lang="fr-FR" dirty="0" smtClean="0">
                          <a:solidFill>
                            <a:schemeClr val="tx1">
                              <a:lumMod val="75000"/>
                              <a:lumOff val="25000"/>
                            </a:schemeClr>
                          </a:solidFill>
                        </a:rPr>
                        <a:t>S2</a:t>
                      </a:r>
                      <a:endParaRPr lang="fr-FR" dirty="0">
                        <a:solidFill>
                          <a:schemeClr val="tx1">
                            <a:lumMod val="75000"/>
                            <a:lumOff val="25000"/>
                          </a:schemeClr>
                        </a:solidFill>
                      </a:endParaRPr>
                    </a:p>
                  </a:txBody>
                  <a:tcPr/>
                </a:tc>
                <a:tc>
                  <a:txBody>
                    <a:bodyPr/>
                    <a:lstStyle/>
                    <a:p>
                      <a:r>
                        <a:rPr lang="fr-FR" dirty="0" smtClean="0">
                          <a:solidFill>
                            <a:schemeClr val="tx1">
                              <a:lumMod val="75000"/>
                              <a:lumOff val="25000"/>
                            </a:schemeClr>
                          </a:solidFill>
                        </a:rPr>
                        <a:t>2.21</a:t>
                      </a:r>
                    </a:p>
                  </a:txBody>
                  <a:tcPr/>
                </a:tc>
                <a:tc>
                  <a:txBody>
                    <a:bodyPr/>
                    <a:lstStyle/>
                    <a:p>
                      <a:r>
                        <a:rPr lang="fr-FR" dirty="0" smtClean="0">
                          <a:solidFill>
                            <a:schemeClr val="tx1">
                              <a:lumMod val="75000"/>
                              <a:lumOff val="25000"/>
                            </a:schemeClr>
                          </a:solidFill>
                        </a:rPr>
                        <a:t>0.00</a:t>
                      </a:r>
                      <a:endParaRPr lang="fr-FR" dirty="0">
                        <a:solidFill>
                          <a:schemeClr val="tx1">
                            <a:lumMod val="75000"/>
                            <a:lumOff val="25000"/>
                          </a:schemeClr>
                        </a:solidFill>
                      </a:endParaRPr>
                    </a:p>
                  </a:txBody>
                  <a:tcPr/>
                </a:tc>
                <a:tc>
                  <a:txBody>
                    <a:bodyPr/>
                    <a:lstStyle/>
                    <a:p>
                      <a:r>
                        <a:rPr lang="fr-FR" dirty="0" smtClean="0">
                          <a:solidFill>
                            <a:schemeClr val="tx1">
                              <a:lumMod val="75000"/>
                              <a:lumOff val="25000"/>
                            </a:schemeClr>
                          </a:solidFill>
                        </a:rPr>
                        <a:t>5.40</a:t>
                      </a:r>
                      <a:endParaRPr lang="fr-FR" dirty="0">
                        <a:solidFill>
                          <a:schemeClr val="tx1">
                            <a:lumMod val="75000"/>
                            <a:lumOff val="25000"/>
                          </a:schemeClr>
                        </a:solidFill>
                      </a:endParaRPr>
                    </a:p>
                  </a:txBody>
                  <a:tcPr/>
                </a:tc>
                <a:tc>
                  <a:txBody>
                    <a:bodyPr/>
                    <a:lstStyle/>
                    <a:p>
                      <a:r>
                        <a:rPr lang="fr-FR" dirty="0" smtClean="0">
                          <a:solidFill>
                            <a:schemeClr val="tx1">
                              <a:lumMod val="75000"/>
                              <a:lumOff val="25000"/>
                            </a:schemeClr>
                          </a:solidFill>
                        </a:rPr>
                        <a:t>1.22</a:t>
                      </a:r>
                      <a:endParaRPr lang="fr-FR" dirty="0">
                        <a:solidFill>
                          <a:schemeClr val="tx1">
                            <a:lumMod val="75000"/>
                            <a:lumOff val="25000"/>
                          </a:schemeClr>
                        </a:solidFill>
                      </a:endParaRPr>
                    </a:p>
                  </a:txBody>
                  <a:tcPr/>
                </a:tc>
                <a:tc>
                  <a:txBody>
                    <a:bodyPr/>
                    <a:lstStyle/>
                    <a:p>
                      <a:r>
                        <a:rPr lang="fr-FR" dirty="0" smtClean="0">
                          <a:solidFill>
                            <a:schemeClr val="tx1">
                              <a:lumMod val="75000"/>
                              <a:lumOff val="25000"/>
                            </a:schemeClr>
                          </a:solidFill>
                        </a:rPr>
                        <a:t>5.74</a:t>
                      </a:r>
                      <a:endParaRPr lang="fr-FR" dirty="0">
                        <a:solidFill>
                          <a:schemeClr val="tx1">
                            <a:lumMod val="75000"/>
                            <a:lumOff val="25000"/>
                          </a:schemeClr>
                        </a:solidFill>
                      </a:endParaRPr>
                    </a:p>
                  </a:txBody>
                  <a:tcPr/>
                </a:tc>
                <a:extLst>
                  <a:ext uri="{0D108BD9-81ED-4DB2-BD59-A6C34878D82A}">
                    <a16:rowId xmlns:a16="http://schemas.microsoft.com/office/drawing/2014/main" val="10003"/>
                  </a:ext>
                </a:extLst>
              </a:tr>
              <a:tr h="370840">
                <a:tc>
                  <a:txBody>
                    <a:bodyPr/>
                    <a:lstStyle/>
                    <a:p>
                      <a:r>
                        <a:rPr lang="fr-FR" dirty="0" smtClean="0">
                          <a:solidFill>
                            <a:schemeClr val="tx1">
                              <a:lumMod val="75000"/>
                              <a:lumOff val="25000"/>
                            </a:schemeClr>
                          </a:solidFill>
                        </a:rPr>
                        <a:t>S3</a:t>
                      </a:r>
                      <a:endParaRPr lang="fr-FR" dirty="0">
                        <a:solidFill>
                          <a:schemeClr val="tx1">
                            <a:lumMod val="75000"/>
                            <a:lumOff val="25000"/>
                          </a:schemeClr>
                        </a:solidFill>
                      </a:endParaRPr>
                    </a:p>
                  </a:txBody>
                  <a:tcPr/>
                </a:tc>
                <a:tc>
                  <a:txBody>
                    <a:bodyPr/>
                    <a:lstStyle/>
                    <a:p>
                      <a:r>
                        <a:rPr lang="fr-FR" dirty="0" smtClean="0">
                          <a:solidFill>
                            <a:schemeClr val="accent2">
                              <a:lumMod val="75000"/>
                            </a:schemeClr>
                          </a:solidFill>
                        </a:rPr>
                        <a:t>6.31</a:t>
                      </a:r>
                      <a:endParaRPr lang="fr-FR" dirty="0">
                        <a:solidFill>
                          <a:schemeClr val="accent2">
                            <a:lumMod val="75000"/>
                          </a:schemeClr>
                        </a:solidFill>
                      </a:endParaRPr>
                    </a:p>
                  </a:txBody>
                  <a:tcPr/>
                </a:tc>
                <a:tc>
                  <a:txBody>
                    <a:bodyPr/>
                    <a:lstStyle/>
                    <a:p>
                      <a:r>
                        <a:rPr lang="fr-FR" dirty="0" smtClean="0">
                          <a:solidFill>
                            <a:schemeClr val="tx1">
                              <a:lumMod val="75000"/>
                              <a:lumOff val="25000"/>
                            </a:schemeClr>
                          </a:solidFill>
                        </a:rPr>
                        <a:t>5.40</a:t>
                      </a:r>
                      <a:endParaRPr lang="fr-FR" dirty="0">
                        <a:solidFill>
                          <a:schemeClr val="tx1">
                            <a:lumMod val="75000"/>
                            <a:lumOff val="25000"/>
                          </a:schemeClr>
                        </a:solidFill>
                      </a:endParaRPr>
                    </a:p>
                  </a:txBody>
                  <a:tcPr/>
                </a:tc>
                <a:tc>
                  <a:txBody>
                    <a:bodyPr/>
                    <a:lstStyle/>
                    <a:p>
                      <a:r>
                        <a:rPr lang="fr-FR" dirty="0" smtClean="0">
                          <a:solidFill>
                            <a:schemeClr val="tx1">
                              <a:lumMod val="75000"/>
                              <a:lumOff val="25000"/>
                            </a:schemeClr>
                          </a:solidFill>
                        </a:rPr>
                        <a:t>0.00</a:t>
                      </a:r>
                      <a:endParaRPr lang="fr-FR" dirty="0">
                        <a:solidFill>
                          <a:schemeClr val="tx1">
                            <a:lumMod val="75000"/>
                            <a:lumOff val="25000"/>
                          </a:schemeClr>
                        </a:solidFill>
                      </a:endParaRPr>
                    </a:p>
                  </a:txBody>
                  <a:tcPr/>
                </a:tc>
                <a:tc>
                  <a:txBody>
                    <a:bodyPr/>
                    <a:lstStyle/>
                    <a:p>
                      <a:r>
                        <a:rPr lang="fr-FR" dirty="0" smtClean="0">
                          <a:solidFill>
                            <a:schemeClr val="tx1">
                              <a:lumMod val="75000"/>
                              <a:lumOff val="25000"/>
                            </a:schemeClr>
                          </a:solidFill>
                        </a:rPr>
                        <a:t>5.75</a:t>
                      </a:r>
                      <a:endParaRPr lang="fr-FR" dirty="0">
                        <a:solidFill>
                          <a:schemeClr val="tx1">
                            <a:lumMod val="75000"/>
                            <a:lumOff val="25000"/>
                          </a:schemeClr>
                        </a:solidFill>
                      </a:endParaRPr>
                    </a:p>
                  </a:txBody>
                  <a:tcPr/>
                </a:tc>
                <a:tc>
                  <a:txBody>
                    <a:bodyPr/>
                    <a:lstStyle/>
                    <a:p>
                      <a:r>
                        <a:rPr lang="fr-FR" dirty="0" smtClean="0">
                          <a:solidFill>
                            <a:schemeClr val="tx1">
                              <a:lumMod val="75000"/>
                              <a:lumOff val="25000"/>
                            </a:schemeClr>
                          </a:solidFill>
                        </a:rPr>
                        <a:t>3.16</a:t>
                      </a:r>
                      <a:endParaRPr lang="fr-FR" dirty="0">
                        <a:solidFill>
                          <a:schemeClr val="tx1">
                            <a:lumMod val="75000"/>
                            <a:lumOff val="25000"/>
                          </a:schemeClr>
                        </a:solidFill>
                      </a:endParaRPr>
                    </a:p>
                  </a:txBody>
                  <a:tcPr/>
                </a:tc>
                <a:extLst>
                  <a:ext uri="{0D108BD9-81ED-4DB2-BD59-A6C34878D82A}">
                    <a16:rowId xmlns:a16="http://schemas.microsoft.com/office/drawing/2014/main" val="10004"/>
                  </a:ext>
                </a:extLst>
              </a:tr>
              <a:tr h="370840">
                <a:tc>
                  <a:txBody>
                    <a:bodyPr/>
                    <a:lstStyle/>
                    <a:p>
                      <a:r>
                        <a:rPr lang="fr-FR" dirty="0" smtClean="0">
                          <a:solidFill>
                            <a:schemeClr val="tx1">
                              <a:lumMod val="75000"/>
                              <a:lumOff val="25000"/>
                            </a:schemeClr>
                          </a:solidFill>
                        </a:rPr>
                        <a:t>S4</a:t>
                      </a:r>
                      <a:endParaRPr lang="fr-FR" dirty="0">
                        <a:solidFill>
                          <a:schemeClr val="tx1">
                            <a:lumMod val="75000"/>
                            <a:lumOff val="25000"/>
                          </a:schemeClr>
                        </a:solidFill>
                      </a:endParaRPr>
                    </a:p>
                  </a:txBody>
                  <a:tcPr/>
                </a:tc>
                <a:tc>
                  <a:txBody>
                    <a:bodyPr/>
                    <a:lstStyle/>
                    <a:p>
                      <a:r>
                        <a:rPr lang="fr-FR" dirty="0" smtClean="0">
                          <a:solidFill>
                            <a:schemeClr val="tx1">
                              <a:lumMod val="75000"/>
                              <a:lumOff val="25000"/>
                            </a:schemeClr>
                          </a:solidFill>
                        </a:rPr>
                        <a:t>0.99</a:t>
                      </a:r>
                      <a:endParaRPr lang="fr-FR" dirty="0">
                        <a:solidFill>
                          <a:schemeClr val="tx1">
                            <a:lumMod val="75000"/>
                            <a:lumOff val="25000"/>
                          </a:schemeClr>
                        </a:solidFill>
                      </a:endParaRPr>
                    </a:p>
                  </a:txBody>
                  <a:tcPr/>
                </a:tc>
                <a:tc>
                  <a:txBody>
                    <a:bodyPr/>
                    <a:lstStyle/>
                    <a:p>
                      <a:r>
                        <a:rPr lang="fr-FR" dirty="0" smtClean="0">
                          <a:solidFill>
                            <a:schemeClr val="tx1">
                              <a:lumMod val="75000"/>
                              <a:lumOff val="25000"/>
                            </a:schemeClr>
                          </a:solidFill>
                        </a:rPr>
                        <a:t>1.22</a:t>
                      </a:r>
                      <a:endParaRPr lang="fr-FR" dirty="0">
                        <a:solidFill>
                          <a:schemeClr val="tx1">
                            <a:lumMod val="75000"/>
                            <a:lumOff val="25000"/>
                          </a:schemeClr>
                        </a:solidFill>
                      </a:endParaRPr>
                    </a:p>
                  </a:txBody>
                  <a:tcPr/>
                </a:tc>
                <a:tc>
                  <a:txBody>
                    <a:bodyPr/>
                    <a:lstStyle/>
                    <a:p>
                      <a:r>
                        <a:rPr lang="fr-FR" dirty="0" smtClean="0">
                          <a:solidFill>
                            <a:schemeClr val="accent6">
                              <a:lumMod val="75000"/>
                            </a:schemeClr>
                          </a:solidFill>
                        </a:rPr>
                        <a:t>5.75</a:t>
                      </a:r>
                      <a:endParaRPr lang="fr-FR" dirty="0">
                        <a:solidFill>
                          <a:schemeClr val="accent6">
                            <a:lumMod val="75000"/>
                          </a:schemeClr>
                        </a:solidFill>
                      </a:endParaRPr>
                    </a:p>
                  </a:txBody>
                  <a:tcPr/>
                </a:tc>
                <a:tc>
                  <a:txBody>
                    <a:bodyPr/>
                    <a:lstStyle/>
                    <a:p>
                      <a:r>
                        <a:rPr lang="fr-FR" dirty="0" smtClean="0">
                          <a:solidFill>
                            <a:schemeClr val="tx1">
                              <a:lumMod val="75000"/>
                              <a:lumOff val="25000"/>
                            </a:schemeClr>
                          </a:solidFill>
                        </a:rPr>
                        <a:t>0.00</a:t>
                      </a:r>
                      <a:endParaRPr lang="fr-FR" dirty="0">
                        <a:solidFill>
                          <a:schemeClr val="tx1">
                            <a:lumMod val="75000"/>
                            <a:lumOff val="25000"/>
                          </a:schemeClr>
                        </a:solidFill>
                      </a:endParaRPr>
                    </a:p>
                  </a:txBody>
                  <a:tcPr/>
                </a:tc>
                <a:tc>
                  <a:txBody>
                    <a:bodyPr/>
                    <a:lstStyle/>
                    <a:p>
                      <a:r>
                        <a:rPr lang="fr-FR" dirty="0" smtClean="0">
                          <a:solidFill>
                            <a:schemeClr val="tx1">
                              <a:lumMod val="75000"/>
                              <a:lumOff val="25000"/>
                            </a:schemeClr>
                          </a:solidFill>
                        </a:rPr>
                        <a:t>6.64</a:t>
                      </a:r>
                      <a:endParaRPr lang="fr-FR" dirty="0">
                        <a:solidFill>
                          <a:schemeClr val="tx1">
                            <a:lumMod val="75000"/>
                            <a:lumOff val="25000"/>
                          </a:schemeClr>
                        </a:solidFill>
                      </a:endParaRPr>
                    </a:p>
                  </a:txBody>
                  <a:tcPr/>
                </a:tc>
                <a:extLst>
                  <a:ext uri="{0D108BD9-81ED-4DB2-BD59-A6C34878D82A}">
                    <a16:rowId xmlns:a16="http://schemas.microsoft.com/office/drawing/2014/main" val="10005"/>
                  </a:ext>
                </a:extLst>
              </a:tr>
              <a:tr h="370840">
                <a:tc>
                  <a:txBody>
                    <a:bodyPr/>
                    <a:lstStyle/>
                    <a:p>
                      <a:r>
                        <a:rPr lang="fr-FR" dirty="0" smtClean="0">
                          <a:solidFill>
                            <a:schemeClr val="tx1">
                              <a:lumMod val="75000"/>
                              <a:lumOff val="25000"/>
                            </a:schemeClr>
                          </a:solidFill>
                        </a:rPr>
                        <a:t>S5</a:t>
                      </a:r>
                      <a:endParaRPr lang="fr-FR" dirty="0">
                        <a:solidFill>
                          <a:schemeClr val="tx1">
                            <a:lumMod val="75000"/>
                            <a:lumOff val="25000"/>
                          </a:schemeClr>
                        </a:solidFill>
                      </a:endParaRPr>
                    </a:p>
                  </a:txBody>
                  <a:tcPr/>
                </a:tc>
                <a:tc>
                  <a:txBody>
                    <a:bodyPr/>
                    <a:lstStyle/>
                    <a:p>
                      <a:r>
                        <a:rPr lang="fr-FR" dirty="0" smtClean="0">
                          <a:solidFill>
                            <a:schemeClr val="tx1">
                              <a:lumMod val="75000"/>
                              <a:lumOff val="25000"/>
                            </a:schemeClr>
                          </a:solidFill>
                        </a:rPr>
                        <a:t>7.50</a:t>
                      </a:r>
                      <a:endParaRPr lang="fr-FR" dirty="0">
                        <a:solidFill>
                          <a:schemeClr val="tx1">
                            <a:lumMod val="75000"/>
                            <a:lumOff val="25000"/>
                          </a:schemeClr>
                        </a:solidFill>
                      </a:endParaRPr>
                    </a:p>
                  </a:txBody>
                  <a:tcPr/>
                </a:tc>
                <a:tc>
                  <a:txBody>
                    <a:bodyPr/>
                    <a:lstStyle/>
                    <a:p>
                      <a:r>
                        <a:rPr lang="fr-FR" dirty="0" smtClean="0">
                          <a:solidFill>
                            <a:schemeClr val="tx1">
                              <a:lumMod val="75000"/>
                              <a:lumOff val="25000"/>
                            </a:schemeClr>
                          </a:solidFill>
                        </a:rPr>
                        <a:t>5.74</a:t>
                      </a:r>
                      <a:endParaRPr lang="fr-FR" dirty="0">
                        <a:solidFill>
                          <a:schemeClr val="tx1">
                            <a:lumMod val="75000"/>
                            <a:lumOff val="25000"/>
                          </a:schemeClr>
                        </a:solidFill>
                      </a:endParaRPr>
                    </a:p>
                  </a:txBody>
                  <a:tcPr/>
                </a:tc>
                <a:tc>
                  <a:txBody>
                    <a:bodyPr/>
                    <a:lstStyle/>
                    <a:p>
                      <a:r>
                        <a:rPr lang="fr-FR" dirty="0" smtClean="0">
                          <a:solidFill>
                            <a:schemeClr val="tx1">
                              <a:lumMod val="75000"/>
                              <a:lumOff val="25000"/>
                            </a:schemeClr>
                          </a:solidFill>
                        </a:rPr>
                        <a:t>3.16</a:t>
                      </a:r>
                      <a:endParaRPr lang="fr-FR" dirty="0">
                        <a:solidFill>
                          <a:schemeClr val="tx1">
                            <a:lumMod val="75000"/>
                            <a:lumOff val="25000"/>
                          </a:schemeClr>
                        </a:solidFill>
                      </a:endParaRPr>
                    </a:p>
                  </a:txBody>
                  <a:tcPr/>
                </a:tc>
                <a:tc>
                  <a:txBody>
                    <a:bodyPr/>
                    <a:lstStyle/>
                    <a:p>
                      <a:r>
                        <a:rPr lang="fr-FR" dirty="0" smtClean="0">
                          <a:solidFill>
                            <a:schemeClr val="tx1">
                              <a:lumMod val="75000"/>
                              <a:lumOff val="25000"/>
                            </a:schemeClr>
                          </a:solidFill>
                        </a:rPr>
                        <a:t>6.64</a:t>
                      </a:r>
                      <a:endParaRPr lang="fr-FR" dirty="0">
                        <a:solidFill>
                          <a:schemeClr val="tx1">
                            <a:lumMod val="75000"/>
                            <a:lumOff val="25000"/>
                          </a:schemeClr>
                        </a:solidFill>
                      </a:endParaRPr>
                    </a:p>
                  </a:txBody>
                  <a:tcPr/>
                </a:tc>
                <a:tc>
                  <a:txBody>
                    <a:bodyPr/>
                    <a:lstStyle/>
                    <a:p>
                      <a:r>
                        <a:rPr lang="fr-FR" dirty="0" smtClean="0">
                          <a:solidFill>
                            <a:schemeClr val="tx1">
                              <a:lumMod val="75000"/>
                              <a:lumOff val="25000"/>
                            </a:schemeClr>
                          </a:solidFill>
                        </a:rPr>
                        <a:t>0.00</a:t>
                      </a:r>
                      <a:endParaRPr lang="fr-FR" dirty="0">
                        <a:solidFill>
                          <a:schemeClr val="tx1">
                            <a:lumMod val="75000"/>
                            <a:lumOff val="25000"/>
                          </a:schemeClr>
                        </a:solidFill>
                      </a:endParaRPr>
                    </a:p>
                  </a:txBody>
                  <a:tcPr/>
                </a:tc>
                <a:extLst>
                  <a:ext uri="{0D108BD9-81ED-4DB2-BD59-A6C34878D82A}">
                    <a16:rowId xmlns:a16="http://schemas.microsoft.com/office/drawing/2014/main" val="10006"/>
                  </a:ext>
                </a:extLst>
              </a:tr>
            </a:tbl>
          </a:graphicData>
        </a:graphic>
      </p:graphicFrame>
      <p:pic>
        <p:nvPicPr>
          <p:cNvPr id="20" name="Espace réservé du contenu 19" descr="ordination_0.png"/>
          <p:cNvPicPr>
            <a:picLocks noGrp="1" noChangeAspect="1"/>
          </p:cNvPicPr>
          <p:nvPr>
            <p:ph sz="half" idx="2"/>
          </p:nvPr>
        </p:nvPicPr>
        <p:blipFill>
          <a:blip r:embed="rId3" cstate="print"/>
          <a:srcRect l="19161" r="18480"/>
          <a:stretch>
            <a:fillRect/>
          </a:stretch>
        </p:blipFill>
        <p:spPr>
          <a:xfrm>
            <a:off x="7164197" y="2673790"/>
            <a:ext cx="4056469" cy="4025928"/>
          </a:xfrm>
        </p:spPr>
      </p:pic>
      <p:sp>
        <p:nvSpPr>
          <p:cNvPr id="4" name="Espace réservé du numéro de diapositive 3"/>
          <p:cNvSpPr>
            <a:spLocks noGrp="1"/>
          </p:cNvSpPr>
          <p:nvPr>
            <p:ph type="sldNum" sz="quarter" idx="12"/>
          </p:nvPr>
        </p:nvSpPr>
        <p:spPr/>
        <p:txBody>
          <a:bodyPr/>
          <a:lstStyle/>
          <a:p>
            <a:fld id="{E664AC5F-3F38-4704-86B1-1827B55652FA}" type="slidenum">
              <a:rPr lang="fr-FR" smtClean="0"/>
              <a:pPr/>
              <a:t>67</a:t>
            </a:fld>
            <a:endParaRPr lang="fr-FR"/>
          </a:p>
        </p:txBody>
      </p:sp>
      <p:cxnSp>
        <p:nvCxnSpPr>
          <p:cNvPr id="9" name="Connecteur droit avec flèche 8"/>
          <p:cNvCxnSpPr/>
          <p:nvPr/>
        </p:nvCxnSpPr>
        <p:spPr>
          <a:xfrm flipV="1">
            <a:off x="8162488" y="5201175"/>
            <a:ext cx="2533475" cy="25167"/>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H="1" flipV="1">
            <a:off x="7759818" y="3951217"/>
            <a:ext cx="234890" cy="1157679"/>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1098956" y="1744910"/>
            <a:ext cx="10407243" cy="1477328"/>
          </a:xfrm>
          <a:prstGeom prst="rect">
            <a:avLst/>
          </a:prstGeom>
          <a:noFill/>
        </p:spPr>
        <p:txBody>
          <a:bodyPr wrap="square" rtlCol="0">
            <a:spAutoFit/>
          </a:bodyPr>
          <a:lstStyle/>
          <a:p>
            <a:pPr>
              <a:spcAft>
                <a:spcPts val="600"/>
              </a:spcAft>
            </a:pPr>
            <a:r>
              <a:rPr lang="en-US" sz="2000" dirty="0">
                <a:solidFill>
                  <a:schemeClr val="tx1">
                    <a:lumMod val="75000"/>
                    <a:lumOff val="25000"/>
                  </a:schemeClr>
                </a:solidFill>
              </a:rPr>
              <a:t>The </a:t>
            </a:r>
            <a:r>
              <a:rPr lang="en-US" sz="2000" dirty="0" smtClean="0">
                <a:solidFill>
                  <a:schemeClr val="tx1">
                    <a:lumMod val="75000"/>
                    <a:lumOff val="25000"/>
                  </a:schemeClr>
                </a:solidFill>
              </a:rPr>
              <a:t>Multidimensional Scaling </a:t>
            </a:r>
            <a:r>
              <a:rPr lang="en-US" sz="2000" dirty="0">
                <a:solidFill>
                  <a:schemeClr val="tx1">
                    <a:lumMod val="75000"/>
                    <a:lumOff val="25000"/>
                  </a:schemeClr>
                </a:solidFill>
              </a:rPr>
              <a:t>(MDS or </a:t>
            </a:r>
            <a:r>
              <a:rPr lang="en-US" sz="2000" dirty="0" err="1">
                <a:solidFill>
                  <a:schemeClr val="tx1">
                    <a:lumMod val="75000"/>
                    <a:lumOff val="25000"/>
                  </a:schemeClr>
                </a:solidFill>
              </a:rPr>
              <a:t>PCoA</a:t>
            </a:r>
            <a:r>
              <a:rPr lang="en-US" sz="2000" dirty="0">
                <a:solidFill>
                  <a:schemeClr val="tx1">
                    <a:lumMod val="75000"/>
                    <a:lumOff val="25000"/>
                  </a:schemeClr>
                </a:solidFill>
              </a:rPr>
              <a:t>) is equivalent to a Principal </a:t>
            </a:r>
            <a:r>
              <a:rPr lang="en-US" sz="2000" dirty="0" smtClean="0">
                <a:solidFill>
                  <a:schemeClr val="tx1">
                    <a:lumMod val="75000"/>
                    <a:lumOff val="25000"/>
                  </a:schemeClr>
                </a:solidFill>
              </a:rPr>
              <a:t>Component Analysis </a:t>
            </a:r>
            <a:r>
              <a:rPr lang="en-US" sz="2000" dirty="0">
                <a:solidFill>
                  <a:schemeClr val="tx1">
                    <a:lumMod val="75000"/>
                    <a:lumOff val="25000"/>
                  </a:schemeClr>
                </a:solidFill>
              </a:rPr>
              <a:t>(PCA) but preserves the </a:t>
            </a:r>
            <a:r>
              <a:rPr lang="en-US" sz="2000" dirty="0" smtClean="0">
                <a:solidFill>
                  <a:schemeClr val="tx1">
                    <a:lumMod val="75000"/>
                    <a:lumOff val="25000"/>
                  </a:schemeClr>
                </a:solidFill>
              </a:rPr>
              <a:t>β-diversity instead </a:t>
            </a:r>
            <a:r>
              <a:rPr lang="en-US" sz="2000" dirty="0">
                <a:solidFill>
                  <a:schemeClr val="tx1">
                    <a:lumMod val="75000"/>
                    <a:lumOff val="25000"/>
                  </a:schemeClr>
                </a:solidFill>
              </a:rPr>
              <a:t>of the variance.</a:t>
            </a:r>
          </a:p>
          <a:p>
            <a:pPr>
              <a:spcAft>
                <a:spcPts val="600"/>
              </a:spcAft>
            </a:pPr>
            <a:r>
              <a:rPr lang="en-US" sz="2000" dirty="0">
                <a:solidFill>
                  <a:schemeClr val="tx1">
                    <a:lumMod val="75000"/>
                    <a:lumOff val="25000"/>
                  </a:schemeClr>
                </a:solidFill>
              </a:rPr>
              <a:t>The MDS </a:t>
            </a:r>
            <a:r>
              <a:rPr lang="en-US" sz="2000" dirty="0" smtClean="0">
                <a:solidFill>
                  <a:schemeClr val="tx1">
                    <a:lumMod val="75000"/>
                    <a:lumOff val="25000"/>
                  </a:schemeClr>
                </a:solidFill>
              </a:rPr>
              <a:t>tries to </a:t>
            </a:r>
            <a:r>
              <a:rPr lang="en-US" sz="2000" dirty="0">
                <a:solidFill>
                  <a:schemeClr val="tx1">
                    <a:lumMod val="75000"/>
                    <a:lumOff val="25000"/>
                  </a:schemeClr>
                </a:solidFill>
              </a:rPr>
              <a:t>represent samples in two dimensions </a:t>
            </a:r>
          </a:p>
          <a:p>
            <a:pPr>
              <a:spcAft>
                <a:spcPts val="600"/>
              </a:spcAft>
            </a:pPr>
            <a:r>
              <a:rPr lang="en-US" sz="2000" dirty="0">
                <a:solidFill>
                  <a:schemeClr val="tx1">
                    <a:lumMod val="75000"/>
                    <a:lumOff val="25000"/>
                  </a:schemeClr>
                </a:solidFill>
                <a:sym typeface="Wingdings" pitchFamily="2" charset="2"/>
              </a:rPr>
              <a:t> The samples ordination.</a:t>
            </a:r>
            <a:endParaRPr lang="en-US" sz="20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err="1" smtClean="0"/>
              <a:t>Exploring</a:t>
            </a:r>
            <a:r>
              <a:rPr lang="fr-FR" dirty="0" smtClean="0"/>
              <a:t> the structure : </a:t>
            </a:r>
            <a:r>
              <a:rPr lang="fr-FR" dirty="0" err="1" smtClean="0"/>
              <a:t>Heatmap</a:t>
            </a:r>
            <a:endParaRPr lang="fr-FR" dirty="0"/>
          </a:p>
        </p:txBody>
      </p:sp>
      <p:sp>
        <p:nvSpPr>
          <p:cNvPr id="6" name="Espace réservé du contenu 5"/>
          <p:cNvSpPr>
            <a:spLocks noGrp="1"/>
          </p:cNvSpPr>
          <p:nvPr>
            <p:ph idx="1"/>
          </p:nvPr>
        </p:nvSpPr>
        <p:spPr/>
        <p:txBody>
          <a:bodyPr>
            <a:noAutofit/>
          </a:bodyPr>
          <a:lstStyle/>
          <a:p>
            <a:pPr>
              <a:buFont typeface="Wingdings" pitchFamily="2" charset="2"/>
              <a:buChar char="§"/>
            </a:pPr>
            <a:r>
              <a:rPr lang="fr-FR" dirty="0"/>
              <a:t> </a:t>
            </a:r>
            <a:r>
              <a:rPr lang="fr-FR" dirty="0" smtClean="0"/>
              <a:t>H</a:t>
            </a:r>
            <a:r>
              <a:rPr lang="en-US" dirty="0" err="1" smtClean="0"/>
              <a:t>eatmap</a:t>
            </a:r>
            <a:r>
              <a:rPr lang="en-US" dirty="0" smtClean="0"/>
              <a:t> </a:t>
            </a:r>
            <a:r>
              <a:rPr lang="en-US" dirty="0"/>
              <a:t>is an other representation of the </a:t>
            </a:r>
            <a:r>
              <a:rPr lang="fr-FR" dirty="0" err="1"/>
              <a:t>abundance</a:t>
            </a:r>
            <a:r>
              <a:rPr lang="fr-FR" dirty="0"/>
              <a:t> table</a:t>
            </a:r>
            <a:r>
              <a:rPr lang="en-US" dirty="0"/>
              <a:t>.</a:t>
            </a:r>
          </a:p>
          <a:p>
            <a:pPr>
              <a:buFont typeface="Wingdings" pitchFamily="2" charset="2"/>
              <a:buChar char="§"/>
            </a:pPr>
            <a:r>
              <a:rPr lang="fr-FR" dirty="0"/>
              <a:t> </a:t>
            </a:r>
            <a:r>
              <a:rPr lang="en-US" dirty="0"/>
              <a:t>It tries to reveal if there is a structure between a group of OTUs and a group of samples.</a:t>
            </a:r>
            <a:endParaRPr lang="en-US" dirty="0">
              <a:solidFill>
                <a:schemeClr val="accent2">
                  <a:lumMod val="75000"/>
                </a:schemeClr>
              </a:solidFill>
            </a:endParaRPr>
          </a:p>
          <a:p>
            <a:pPr>
              <a:buFont typeface="Wingdings" pitchFamily="2" charset="2"/>
              <a:buChar char="§"/>
            </a:pPr>
            <a:r>
              <a:rPr lang="en-US" dirty="0">
                <a:solidFill>
                  <a:schemeClr val="accent2">
                    <a:lumMod val="75000"/>
                  </a:schemeClr>
                </a:solidFill>
              </a:rPr>
              <a:t> </a:t>
            </a:r>
            <a:r>
              <a:rPr lang="en-US" dirty="0"/>
              <a:t>It</a:t>
            </a:r>
            <a:endParaRPr lang="en-GB" dirty="0"/>
          </a:p>
          <a:p>
            <a:pPr lvl="1">
              <a:buFont typeface="Wingdings" pitchFamily="2" charset="2"/>
              <a:buChar char="§"/>
            </a:pPr>
            <a:r>
              <a:rPr lang="en-GB" sz="2000" dirty="0"/>
              <a:t>Finds a meaningful order of the samples and the OTUs</a:t>
            </a:r>
          </a:p>
          <a:p>
            <a:pPr lvl="1">
              <a:buFont typeface="Wingdings" pitchFamily="2" charset="2"/>
              <a:buChar char="§"/>
            </a:pPr>
            <a:r>
              <a:rPr lang="en-GB" sz="2000" dirty="0"/>
              <a:t>Allows the user to choose a custom order</a:t>
            </a:r>
            <a:r>
              <a:rPr lang="en-US" sz="2000" dirty="0"/>
              <a:t> (in R)</a:t>
            </a:r>
            <a:endParaRPr lang="en-GB" sz="2000" dirty="0"/>
          </a:p>
          <a:p>
            <a:pPr lvl="1">
              <a:buFont typeface="Wingdings" pitchFamily="2" charset="2"/>
              <a:buChar char="§"/>
            </a:pPr>
            <a:r>
              <a:rPr lang="en-GB" sz="2000" dirty="0"/>
              <a:t>Allows the user to change the colour </a:t>
            </a:r>
            <a:r>
              <a:rPr lang="en-GB" sz="2000" dirty="0" smtClean="0"/>
              <a:t>scale</a:t>
            </a:r>
            <a:r>
              <a:rPr lang="en-US" sz="2000" dirty="0" smtClean="0"/>
              <a:t> </a:t>
            </a:r>
            <a:r>
              <a:rPr lang="en-US" sz="2000" dirty="0"/>
              <a:t>(in R</a:t>
            </a:r>
            <a:r>
              <a:rPr lang="en-US" sz="2000" dirty="0" smtClean="0"/>
              <a:t>)</a:t>
            </a:r>
            <a:endParaRPr lang="en-GB" sz="2000" dirty="0" smtClean="0"/>
          </a:p>
          <a:p>
            <a:pPr lvl="1">
              <a:buFont typeface="Wingdings" pitchFamily="2" charset="2"/>
              <a:buChar char="§"/>
            </a:pPr>
            <a:r>
              <a:rPr lang="en-GB" sz="2000" dirty="0" smtClean="0"/>
              <a:t>Produces a ggplot2 object, easy to manipulate and customize</a:t>
            </a:r>
            <a:endParaRPr lang="en-GB" sz="2000" dirty="0"/>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68</a:t>
            </a:fld>
            <a:endParaRPr lang="fr-F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Exploring</a:t>
            </a:r>
            <a:r>
              <a:rPr lang="fr-FR" dirty="0"/>
              <a:t> the structure : </a:t>
            </a:r>
            <a:r>
              <a:rPr lang="fr-FR" dirty="0" smtClean="0"/>
              <a:t>Ordination plot and </a:t>
            </a:r>
            <a:r>
              <a:rPr lang="fr-FR" dirty="0" err="1" smtClean="0"/>
              <a:t>Heatmap</a:t>
            </a:r>
            <a:endParaRPr lang="fr-FR" dirty="0"/>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69</a:t>
            </a:fld>
            <a:endParaRPr lang="fr-FR"/>
          </a:p>
        </p:txBody>
      </p:sp>
      <p:pic>
        <p:nvPicPr>
          <p:cNvPr id="6" name="Image 5"/>
          <p:cNvPicPr>
            <a:picLocks noChangeAspect="1"/>
          </p:cNvPicPr>
          <p:nvPr/>
        </p:nvPicPr>
        <p:blipFill>
          <a:blip r:embed="rId3"/>
          <a:stretch>
            <a:fillRect/>
          </a:stretch>
        </p:blipFill>
        <p:spPr>
          <a:xfrm>
            <a:off x="775421" y="2092392"/>
            <a:ext cx="6200775" cy="3762375"/>
          </a:xfrm>
          <a:prstGeom prst="rect">
            <a:avLst/>
          </a:prstGeom>
        </p:spPr>
      </p:pic>
      <p:sp>
        <p:nvSpPr>
          <p:cNvPr id="7" name="Rectangle 6"/>
          <p:cNvSpPr/>
          <p:nvPr/>
        </p:nvSpPr>
        <p:spPr>
          <a:xfrm>
            <a:off x="820386" y="2694544"/>
            <a:ext cx="6155810" cy="666000"/>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7591279" y="2866334"/>
            <a:ext cx="3746357" cy="369332"/>
          </a:xfrm>
          <a:prstGeom prst="rect">
            <a:avLst/>
          </a:prstGeom>
          <a:noFill/>
          <a:ln>
            <a:noFill/>
          </a:ln>
        </p:spPr>
        <p:txBody>
          <a:bodyPr wrap="square" rtlCol="0">
            <a:spAutoFit/>
          </a:bodyPr>
          <a:lstStyle/>
          <a:p>
            <a:r>
              <a:rPr lang="fr-FR" dirty="0">
                <a:solidFill>
                  <a:schemeClr val="tx1">
                    <a:lumMod val="75000"/>
                    <a:lumOff val="25000"/>
                  </a:schemeClr>
                </a:solidFill>
              </a:rPr>
              <a:t>Explore the </a:t>
            </a:r>
            <a:r>
              <a:rPr lang="fr-FR" dirty="0" err="1">
                <a:solidFill>
                  <a:schemeClr val="tx1">
                    <a:lumMod val="75000"/>
                    <a:lumOff val="25000"/>
                  </a:schemeClr>
                </a:solidFill>
              </a:rPr>
              <a:t>sample</a:t>
            </a:r>
            <a:r>
              <a:rPr lang="fr-FR" dirty="0">
                <a:solidFill>
                  <a:schemeClr val="tx1">
                    <a:lumMod val="75000"/>
                    <a:lumOff val="25000"/>
                  </a:schemeClr>
                </a:solidFill>
              </a:rPr>
              <a:t> </a:t>
            </a:r>
            <a:r>
              <a:rPr lang="fr-FR" dirty="0" err="1">
                <a:solidFill>
                  <a:schemeClr val="tx1">
                    <a:lumMod val="75000"/>
                    <a:lumOff val="25000"/>
                  </a:schemeClr>
                </a:solidFill>
              </a:rPr>
              <a:t>normalised</a:t>
            </a:r>
            <a:r>
              <a:rPr lang="fr-FR" dirty="0">
                <a:solidFill>
                  <a:schemeClr val="tx1">
                    <a:lumMod val="75000"/>
                    <a:lumOff val="25000"/>
                  </a:schemeClr>
                </a:solidFill>
              </a:rPr>
              <a:t> </a:t>
            </a:r>
            <a:r>
              <a:rPr lang="fr-FR" dirty="0" smtClean="0">
                <a:solidFill>
                  <a:schemeClr val="tx1">
                    <a:lumMod val="75000"/>
                    <a:lumOff val="25000"/>
                  </a:schemeClr>
                </a:solidFill>
              </a:rPr>
              <a:t>count</a:t>
            </a:r>
            <a:endParaRPr lang="fr-FR" dirty="0">
              <a:solidFill>
                <a:schemeClr val="tx1">
                  <a:lumMod val="75000"/>
                  <a:lumOff val="25000"/>
                </a:schemeClr>
              </a:solidFill>
            </a:endParaRPr>
          </a:p>
        </p:txBody>
      </p:sp>
      <p:sp>
        <p:nvSpPr>
          <p:cNvPr id="9" name="ZoneTexte 8"/>
          <p:cNvSpPr txBox="1"/>
          <p:nvPr/>
        </p:nvSpPr>
        <p:spPr>
          <a:xfrm>
            <a:off x="7591278" y="4183084"/>
            <a:ext cx="3746357" cy="646331"/>
          </a:xfrm>
          <a:prstGeom prst="rect">
            <a:avLst/>
          </a:prstGeom>
          <a:noFill/>
          <a:ln>
            <a:noFill/>
          </a:ln>
        </p:spPr>
        <p:txBody>
          <a:bodyPr wrap="square" rtlCol="0">
            <a:spAutoFit/>
          </a:bodyPr>
          <a:lstStyle/>
          <a:p>
            <a:r>
              <a:rPr lang="fr-FR" dirty="0" err="1">
                <a:solidFill>
                  <a:schemeClr val="tx1">
                    <a:lumMod val="75000"/>
                    <a:lumOff val="25000"/>
                  </a:schemeClr>
                </a:solidFill>
              </a:rPr>
              <a:t>Choose</a:t>
            </a:r>
            <a:r>
              <a:rPr lang="fr-FR" dirty="0">
                <a:solidFill>
                  <a:schemeClr val="tx1">
                    <a:lumMod val="75000"/>
                    <a:lumOff val="25000"/>
                  </a:schemeClr>
                </a:solidFill>
              </a:rPr>
              <a:t> a </a:t>
            </a:r>
            <a:r>
              <a:rPr lang="fr-FR" dirty="0" err="1">
                <a:solidFill>
                  <a:schemeClr val="tx1">
                    <a:lumMod val="75000"/>
                    <a:lumOff val="25000"/>
                  </a:schemeClr>
                </a:solidFill>
              </a:rPr>
              <a:t>sample</a:t>
            </a:r>
            <a:r>
              <a:rPr lang="fr-FR" dirty="0">
                <a:solidFill>
                  <a:schemeClr val="tx1">
                    <a:lumMod val="75000"/>
                    <a:lumOff val="25000"/>
                  </a:schemeClr>
                </a:solidFill>
              </a:rPr>
              <a:t> variable </a:t>
            </a:r>
            <a:r>
              <a:rPr lang="fr-FR">
                <a:solidFill>
                  <a:schemeClr val="tx1">
                    <a:lumMod val="75000"/>
                    <a:lumOff val="25000"/>
                  </a:schemeClr>
                </a:solidFill>
              </a:rPr>
              <a:t>to organise </a:t>
            </a:r>
            <a:r>
              <a:rPr lang="fr-FR" smtClean="0">
                <a:solidFill>
                  <a:schemeClr val="tx1">
                    <a:lumMod val="75000"/>
                    <a:lumOff val="25000"/>
                  </a:schemeClr>
                </a:solidFill>
              </a:rPr>
              <a:t>graphics.</a:t>
            </a:r>
            <a:endParaRPr lang="fr-FR" dirty="0">
              <a:solidFill>
                <a:schemeClr val="tx1">
                  <a:lumMod val="75000"/>
                  <a:lumOff val="25000"/>
                </a:schemeClr>
              </a:solidFill>
            </a:endParaRPr>
          </a:p>
        </p:txBody>
      </p:sp>
      <p:sp>
        <p:nvSpPr>
          <p:cNvPr id="10" name="Rectangle 9"/>
          <p:cNvSpPr/>
          <p:nvPr/>
        </p:nvSpPr>
        <p:spPr>
          <a:xfrm>
            <a:off x="820386" y="4149794"/>
            <a:ext cx="6155810" cy="666000"/>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820386" y="3421744"/>
            <a:ext cx="6155810" cy="666000"/>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7591279" y="3604248"/>
            <a:ext cx="4026912" cy="369332"/>
          </a:xfrm>
          <a:prstGeom prst="rect">
            <a:avLst/>
          </a:prstGeom>
          <a:noFill/>
          <a:ln>
            <a:noFill/>
          </a:ln>
        </p:spPr>
        <p:txBody>
          <a:bodyPr wrap="square" rtlCol="0">
            <a:spAutoFit/>
          </a:bodyPr>
          <a:lstStyle/>
          <a:p>
            <a:r>
              <a:rPr lang="fr-FR" dirty="0" err="1" smtClean="0">
                <a:solidFill>
                  <a:schemeClr val="tx1">
                    <a:lumMod val="75000"/>
                    <a:lumOff val="25000"/>
                  </a:schemeClr>
                </a:solidFill>
              </a:rPr>
              <a:t>Choose</a:t>
            </a:r>
            <a:r>
              <a:rPr lang="fr-FR" dirty="0" smtClean="0">
                <a:solidFill>
                  <a:schemeClr val="tx1">
                    <a:lumMod val="75000"/>
                    <a:lumOff val="25000"/>
                  </a:schemeClr>
                </a:solidFill>
              </a:rPr>
              <a:t> the beta </a:t>
            </a:r>
            <a:r>
              <a:rPr lang="fr-FR" dirty="0" err="1" smtClean="0">
                <a:solidFill>
                  <a:schemeClr val="tx1">
                    <a:lumMod val="75000"/>
                    <a:lumOff val="25000"/>
                  </a:schemeClr>
                </a:solidFill>
              </a:rPr>
              <a:t>diversity</a:t>
            </a:r>
            <a:r>
              <a:rPr lang="fr-FR" dirty="0" smtClean="0">
                <a:solidFill>
                  <a:schemeClr val="tx1">
                    <a:lumMod val="75000"/>
                    <a:lumOff val="25000"/>
                  </a:schemeClr>
                </a:solidFill>
              </a:rPr>
              <a:t> distance matrix</a:t>
            </a:r>
            <a:endParaRPr lang="fr-FR" dirty="0">
              <a:solidFill>
                <a:schemeClr val="tx1">
                  <a:lumMod val="75000"/>
                  <a:lumOff val="25000"/>
                </a:schemeClr>
              </a:solidFill>
            </a:endParaRPr>
          </a:p>
        </p:txBody>
      </p:sp>
      <p:sp>
        <p:nvSpPr>
          <p:cNvPr id="13" name="ZoneTexte 12"/>
          <p:cNvSpPr txBox="1"/>
          <p:nvPr/>
        </p:nvSpPr>
        <p:spPr>
          <a:xfrm>
            <a:off x="7591278" y="4839250"/>
            <a:ext cx="3746357" cy="646331"/>
          </a:xfrm>
          <a:prstGeom prst="rect">
            <a:avLst/>
          </a:prstGeom>
          <a:noFill/>
          <a:ln>
            <a:noFill/>
          </a:ln>
        </p:spPr>
        <p:txBody>
          <a:bodyPr wrap="square" rtlCol="0">
            <a:spAutoFit/>
          </a:bodyPr>
          <a:lstStyle/>
          <a:p>
            <a:r>
              <a:rPr lang="fr-FR" dirty="0" err="1" smtClean="0">
                <a:solidFill>
                  <a:schemeClr val="tx1">
                    <a:lumMod val="75000"/>
                    <a:lumOff val="25000"/>
                  </a:schemeClr>
                </a:solidFill>
              </a:rPr>
              <a:t>Choose</a:t>
            </a:r>
            <a:r>
              <a:rPr lang="fr-FR" dirty="0" smtClean="0">
                <a:solidFill>
                  <a:schemeClr val="tx1">
                    <a:lumMod val="75000"/>
                    <a:lumOff val="25000"/>
                  </a:schemeClr>
                </a:solidFill>
              </a:rPr>
              <a:t> the ordination </a:t>
            </a:r>
            <a:r>
              <a:rPr lang="fr-FR" dirty="0" err="1" smtClean="0">
                <a:solidFill>
                  <a:schemeClr val="tx1">
                    <a:lumMod val="75000"/>
                    <a:lumOff val="25000"/>
                  </a:schemeClr>
                </a:solidFill>
              </a:rPr>
              <a:t>method</a:t>
            </a:r>
            <a:r>
              <a:rPr lang="fr-FR" dirty="0" smtClean="0">
                <a:solidFill>
                  <a:schemeClr val="tx1">
                    <a:lumMod val="75000"/>
                    <a:lumOff val="25000"/>
                  </a:schemeClr>
                </a:solidFill>
              </a:rPr>
              <a:t> (</a:t>
            </a:r>
            <a:r>
              <a:rPr lang="fr-FR" dirty="0" err="1" smtClean="0">
                <a:solidFill>
                  <a:schemeClr val="tx1">
                    <a:lumMod val="75000"/>
                    <a:lumOff val="25000"/>
                  </a:schemeClr>
                </a:solidFill>
              </a:rPr>
              <a:t>most</a:t>
            </a:r>
            <a:r>
              <a:rPr lang="fr-FR" dirty="0" smtClean="0">
                <a:solidFill>
                  <a:schemeClr val="tx1">
                    <a:lumMod val="75000"/>
                    <a:lumOff val="25000"/>
                  </a:schemeClr>
                </a:solidFill>
              </a:rPr>
              <a:t> </a:t>
            </a:r>
            <a:r>
              <a:rPr lang="fr-FR" dirty="0" err="1" smtClean="0">
                <a:solidFill>
                  <a:schemeClr val="tx1">
                    <a:lumMod val="75000"/>
                    <a:lumOff val="25000"/>
                  </a:schemeClr>
                </a:solidFill>
              </a:rPr>
              <a:t>commonly</a:t>
            </a:r>
            <a:r>
              <a:rPr lang="fr-FR" dirty="0" smtClean="0">
                <a:solidFill>
                  <a:schemeClr val="tx1">
                    <a:lumMod val="75000"/>
                    <a:lumOff val="25000"/>
                  </a:schemeClr>
                </a:solidFill>
              </a:rPr>
              <a:t> </a:t>
            </a:r>
            <a:r>
              <a:rPr lang="fr-FR" dirty="0" err="1" smtClean="0">
                <a:solidFill>
                  <a:schemeClr val="tx1">
                    <a:lumMod val="75000"/>
                    <a:lumOff val="25000"/>
                  </a:schemeClr>
                </a:solidFill>
              </a:rPr>
              <a:t>used</a:t>
            </a:r>
            <a:r>
              <a:rPr lang="fr-FR" dirty="0" smtClean="0">
                <a:solidFill>
                  <a:schemeClr val="tx1">
                    <a:lumMod val="75000"/>
                    <a:lumOff val="25000"/>
                  </a:schemeClr>
                </a:solidFill>
              </a:rPr>
              <a:t> </a:t>
            </a:r>
            <a:r>
              <a:rPr lang="fr-FR" dirty="0" err="1" smtClean="0">
                <a:solidFill>
                  <a:schemeClr val="tx1">
                    <a:lumMod val="75000"/>
                    <a:lumOff val="25000"/>
                  </a:schemeClr>
                </a:solidFill>
              </a:rPr>
              <a:t>is</a:t>
            </a:r>
            <a:r>
              <a:rPr lang="fr-FR" dirty="0" smtClean="0">
                <a:solidFill>
                  <a:schemeClr val="tx1">
                    <a:lumMod val="75000"/>
                    <a:lumOff val="25000"/>
                  </a:schemeClr>
                </a:solidFill>
              </a:rPr>
              <a:t> MDS/</a:t>
            </a:r>
            <a:r>
              <a:rPr lang="fr-FR" dirty="0" err="1" smtClean="0">
                <a:solidFill>
                  <a:schemeClr val="tx1">
                    <a:lumMod val="75000"/>
                    <a:lumOff val="25000"/>
                  </a:schemeClr>
                </a:solidFill>
              </a:rPr>
              <a:t>Pcoa</a:t>
            </a:r>
            <a:r>
              <a:rPr lang="fr-FR" dirty="0" smtClean="0">
                <a:solidFill>
                  <a:schemeClr val="tx1">
                    <a:lumMod val="75000"/>
                    <a:lumOff val="25000"/>
                  </a:schemeClr>
                </a:solidFill>
              </a:rPr>
              <a:t>)</a:t>
            </a:r>
            <a:endParaRPr lang="fr-FR" dirty="0">
              <a:solidFill>
                <a:schemeClr val="tx1">
                  <a:lumMod val="75000"/>
                  <a:lumOff val="25000"/>
                </a:schemeClr>
              </a:solidFill>
            </a:endParaRPr>
          </a:p>
        </p:txBody>
      </p:sp>
      <p:sp>
        <p:nvSpPr>
          <p:cNvPr id="14" name="Rectangle 13"/>
          <p:cNvSpPr/>
          <p:nvPr/>
        </p:nvSpPr>
        <p:spPr>
          <a:xfrm>
            <a:off x="820386" y="4861282"/>
            <a:ext cx="6155810" cy="550862"/>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5732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P spid="12" grpId="0"/>
      <p:bldP spid="13"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solidFill>
                  <a:schemeClr val="accent6"/>
                </a:solidFill>
              </a:rPr>
              <a:t>Exercise</a:t>
            </a:r>
            <a:r>
              <a:rPr lang="fr-FR" dirty="0" smtClean="0">
                <a:solidFill>
                  <a:schemeClr val="accent6"/>
                </a:solidFill>
              </a:rPr>
              <a:t> A-1</a:t>
            </a:r>
            <a:endParaRPr lang="fr-FR" dirty="0">
              <a:solidFill>
                <a:schemeClr val="accent6"/>
              </a:solidFill>
            </a:endParaRPr>
          </a:p>
        </p:txBody>
      </p:sp>
      <p:sp>
        <p:nvSpPr>
          <p:cNvPr id="3" name="Espace réservé du contenu 2"/>
          <p:cNvSpPr>
            <a:spLocks noGrp="1"/>
          </p:cNvSpPr>
          <p:nvPr>
            <p:ph sz="half" idx="1"/>
          </p:nvPr>
        </p:nvSpPr>
        <p:spPr/>
        <p:txBody>
          <a:bodyPr>
            <a:normAutofit/>
          </a:bodyPr>
          <a:lstStyle/>
          <a:p>
            <a:pPr marL="457200" indent="-457200" algn="just">
              <a:buClrTx/>
              <a:buFont typeface="+mj-lt"/>
              <a:buAutoNum type="arabicPeriod"/>
            </a:pPr>
            <a:r>
              <a:rPr lang="fr-FR" dirty="0" err="1" smtClean="0"/>
              <a:t>Create</a:t>
            </a:r>
            <a:r>
              <a:rPr lang="fr-FR" dirty="0" smtClean="0"/>
              <a:t> a new </a:t>
            </a:r>
            <a:r>
              <a:rPr lang="fr-FR" dirty="0" err="1" smtClean="0"/>
              <a:t>history</a:t>
            </a:r>
            <a:r>
              <a:rPr lang="fr-FR" dirty="0" smtClean="0"/>
              <a:t> : « </a:t>
            </a:r>
            <a:r>
              <a:rPr lang="fr-FR" dirty="0" err="1" smtClean="0"/>
              <a:t>food</a:t>
            </a:r>
            <a:r>
              <a:rPr lang="fr-FR" dirty="0" smtClean="0"/>
              <a:t> »</a:t>
            </a:r>
          </a:p>
          <a:p>
            <a:pPr algn="just">
              <a:buClrTx/>
              <a:buFont typeface="Wingdings" panose="05000000000000000000" pitchFamily="2" charset="2"/>
              <a:buChar char="è"/>
            </a:pPr>
            <a:r>
              <a:rPr lang="fr-FR" dirty="0" smtClean="0">
                <a:solidFill>
                  <a:schemeClr val="accent1">
                    <a:lumMod val="50000"/>
                  </a:schemeClr>
                </a:solidFill>
              </a:rPr>
              <a:t> At the end of FROGS pipeline, </a:t>
            </a:r>
            <a:r>
              <a:rPr lang="fr-FR" dirty="0" err="1" smtClean="0">
                <a:solidFill>
                  <a:schemeClr val="accent1">
                    <a:lumMod val="50000"/>
                  </a:schemeClr>
                </a:solidFill>
              </a:rPr>
              <a:t>what</a:t>
            </a:r>
            <a:r>
              <a:rPr lang="fr-FR" dirty="0" smtClean="0">
                <a:solidFill>
                  <a:schemeClr val="accent1">
                    <a:lumMod val="50000"/>
                  </a:schemeClr>
                </a:solidFill>
              </a:rPr>
              <a:t> </a:t>
            </a:r>
            <a:r>
              <a:rPr lang="fr-FR" dirty="0" err="1" smtClean="0">
                <a:solidFill>
                  <a:schemeClr val="accent1">
                    <a:lumMod val="50000"/>
                  </a:schemeClr>
                </a:solidFill>
              </a:rPr>
              <a:t>kind</a:t>
            </a:r>
            <a:r>
              <a:rPr lang="fr-FR" dirty="0" smtClean="0">
                <a:solidFill>
                  <a:schemeClr val="accent1">
                    <a:lumMod val="50000"/>
                  </a:schemeClr>
                </a:solidFill>
              </a:rPr>
              <a:t> of data do </a:t>
            </a:r>
            <a:r>
              <a:rPr lang="fr-FR" dirty="0" err="1" smtClean="0">
                <a:solidFill>
                  <a:schemeClr val="accent1">
                    <a:lumMod val="50000"/>
                  </a:schemeClr>
                </a:solidFill>
              </a:rPr>
              <a:t>we</a:t>
            </a:r>
            <a:r>
              <a:rPr lang="fr-FR" dirty="0" smtClean="0">
                <a:solidFill>
                  <a:schemeClr val="accent1">
                    <a:lumMod val="50000"/>
                  </a:schemeClr>
                </a:solidFill>
              </a:rPr>
              <a:t> have ?</a:t>
            </a:r>
          </a:p>
          <a:p>
            <a:pPr algn="just">
              <a:buClrTx/>
              <a:buFont typeface="Wingdings" panose="05000000000000000000" pitchFamily="2" charset="2"/>
              <a:buChar char="è"/>
            </a:pPr>
            <a:r>
              <a:rPr lang="fr-FR" dirty="0" smtClean="0">
                <a:solidFill>
                  <a:schemeClr val="accent1">
                    <a:lumMod val="50000"/>
                  </a:schemeClr>
                </a:solidFill>
              </a:rPr>
              <a:t> </a:t>
            </a:r>
            <a:r>
              <a:rPr lang="fr-FR" dirty="0" err="1" smtClean="0">
                <a:solidFill>
                  <a:schemeClr val="accent1">
                    <a:lumMod val="50000"/>
                  </a:schemeClr>
                </a:solidFill>
              </a:rPr>
              <a:t>What</a:t>
            </a:r>
            <a:r>
              <a:rPr lang="fr-FR" dirty="0" smtClean="0">
                <a:solidFill>
                  <a:schemeClr val="accent1">
                    <a:lumMod val="50000"/>
                  </a:schemeClr>
                </a:solidFill>
              </a:rPr>
              <a:t> </a:t>
            </a:r>
            <a:r>
              <a:rPr lang="fr-FR" dirty="0" err="1" smtClean="0">
                <a:solidFill>
                  <a:schemeClr val="accent1">
                    <a:lumMod val="50000"/>
                  </a:schemeClr>
                </a:solidFill>
              </a:rPr>
              <a:t>supplementary</a:t>
            </a:r>
            <a:r>
              <a:rPr lang="fr-FR" dirty="0" smtClean="0">
                <a:solidFill>
                  <a:schemeClr val="accent1">
                    <a:lumMod val="50000"/>
                  </a:schemeClr>
                </a:solidFill>
              </a:rPr>
              <a:t> data do </a:t>
            </a:r>
            <a:r>
              <a:rPr lang="fr-FR" dirty="0" err="1" smtClean="0">
                <a:solidFill>
                  <a:schemeClr val="accent1">
                    <a:lumMod val="50000"/>
                  </a:schemeClr>
                </a:solidFill>
              </a:rPr>
              <a:t>we</a:t>
            </a:r>
            <a:r>
              <a:rPr lang="fr-FR" dirty="0" smtClean="0">
                <a:solidFill>
                  <a:schemeClr val="accent1">
                    <a:lumMod val="50000"/>
                  </a:schemeClr>
                </a:solidFill>
              </a:rPr>
              <a:t> </a:t>
            </a:r>
            <a:r>
              <a:rPr lang="fr-FR" dirty="0" err="1" smtClean="0">
                <a:solidFill>
                  <a:schemeClr val="accent1">
                    <a:lumMod val="50000"/>
                  </a:schemeClr>
                </a:solidFill>
              </a:rPr>
              <a:t>need</a:t>
            </a:r>
            <a:r>
              <a:rPr lang="fr-FR" dirty="0" smtClean="0">
                <a:solidFill>
                  <a:schemeClr val="accent1">
                    <a:lumMod val="50000"/>
                  </a:schemeClr>
                </a:solidFill>
              </a:rPr>
              <a:t> to </a:t>
            </a:r>
            <a:r>
              <a:rPr lang="fr-FR" dirty="0" err="1" smtClean="0">
                <a:solidFill>
                  <a:schemeClr val="accent1">
                    <a:lumMod val="50000"/>
                  </a:schemeClr>
                </a:solidFill>
              </a:rPr>
              <a:t>perform</a:t>
            </a:r>
            <a:r>
              <a:rPr lang="fr-FR" dirty="0" smtClean="0">
                <a:solidFill>
                  <a:schemeClr val="accent1">
                    <a:lumMod val="50000"/>
                  </a:schemeClr>
                </a:solidFill>
              </a:rPr>
              <a:t> </a:t>
            </a:r>
            <a:r>
              <a:rPr lang="fr-FR" dirty="0" err="1" smtClean="0">
                <a:solidFill>
                  <a:schemeClr val="accent1">
                    <a:lumMod val="50000"/>
                  </a:schemeClr>
                </a:solidFill>
              </a:rPr>
              <a:t>statistical</a:t>
            </a:r>
            <a:r>
              <a:rPr lang="fr-FR" dirty="0" smtClean="0">
                <a:solidFill>
                  <a:schemeClr val="accent1">
                    <a:lumMod val="50000"/>
                  </a:schemeClr>
                </a:solidFill>
              </a:rPr>
              <a:t> </a:t>
            </a:r>
            <a:r>
              <a:rPr lang="fr-FR" dirty="0" err="1" smtClean="0">
                <a:solidFill>
                  <a:schemeClr val="accent1">
                    <a:lumMod val="50000"/>
                  </a:schemeClr>
                </a:solidFill>
              </a:rPr>
              <a:t>analysis</a:t>
            </a:r>
            <a:r>
              <a:rPr lang="fr-FR" dirty="0" smtClean="0">
                <a:solidFill>
                  <a:schemeClr val="accent1">
                    <a:lumMod val="50000"/>
                  </a:schemeClr>
                </a:solidFill>
              </a:rPr>
              <a:t> ?</a:t>
            </a:r>
            <a:endParaRPr lang="fr-FR" dirty="0" smtClean="0">
              <a:solidFill>
                <a:schemeClr val="tx1"/>
              </a:solidFill>
            </a:endParaRPr>
          </a:p>
          <a:p>
            <a:pPr marL="0" indent="0" algn="just">
              <a:buClrTx/>
              <a:buNone/>
            </a:pPr>
            <a:endParaRPr lang="fr-FR" dirty="0" smtClean="0">
              <a:solidFill>
                <a:schemeClr val="tx1"/>
              </a:solidFill>
            </a:endParaRPr>
          </a:p>
          <a:p>
            <a:pPr marL="749808" lvl="1" indent="-457200" algn="just">
              <a:buClrTx/>
              <a:buFont typeface="+mj-lt"/>
              <a:buAutoNum type="arabicPeriod"/>
            </a:pPr>
            <a:endParaRPr lang="fr-FR" dirty="0" smtClean="0">
              <a:solidFill>
                <a:schemeClr val="tx1"/>
              </a:solidFill>
            </a:endParaRPr>
          </a:p>
          <a:p>
            <a:pPr marL="457200" indent="-457200" algn="just">
              <a:buClrTx/>
              <a:buFont typeface="+mj-lt"/>
              <a:buAutoNum type="arabicPeriod" startAt="2"/>
            </a:pPr>
            <a:endParaRPr lang="fr-FR" dirty="0" smtClean="0">
              <a:solidFill>
                <a:schemeClr val="tx1"/>
              </a:solidFill>
            </a:endParaRP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7</a:t>
            </a:fld>
            <a:endParaRPr lang="fr-FR"/>
          </a:p>
        </p:txBody>
      </p:sp>
    </p:spTree>
    <p:extLst>
      <p:ext uri="{BB962C8B-B14F-4D97-AF65-F5344CB8AC3E}">
        <p14:creationId xmlns:p14="http://schemas.microsoft.com/office/powerpoint/2010/main" val="265245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solidFill>
                  <a:schemeClr val="accent6"/>
                </a:solidFill>
              </a:rPr>
              <a:t>Exercise</a:t>
            </a:r>
            <a:r>
              <a:rPr lang="fr-FR" dirty="0" smtClean="0">
                <a:solidFill>
                  <a:schemeClr val="accent6"/>
                </a:solidFill>
              </a:rPr>
              <a:t> </a:t>
            </a:r>
            <a:r>
              <a:rPr lang="fr-FR" dirty="0">
                <a:solidFill>
                  <a:schemeClr val="accent6"/>
                </a:solidFill>
              </a:rPr>
              <a:t>A-</a:t>
            </a:r>
            <a:r>
              <a:rPr lang="fr-FR" dirty="0" smtClean="0">
                <a:solidFill>
                  <a:schemeClr val="accent6"/>
                </a:solidFill>
              </a:rPr>
              <a:t>7</a:t>
            </a:r>
            <a:endParaRPr lang="fr-FR" dirty="0">
              <a:solidFill>
                <a:schemeClr val="accent6"/>
              </a:solidFill>
            </a:endParaRPr>
          </a:p>
        </p:txBody>
      </p:sp>
      <p:sp>
        <p:nvSpPr>
          <p:cNvPr id="8" name="Espace réservé du contenu 7"/>
          <p:cNvSpPr>
            <a:spLocks noGrp="1"/>
          </p:cNvSpPr>
          <p:nvPr>
            <p:ph idx="1"/>
          </p:nvPr>
        </p:nvSpPr>
        <p:spPr>
          <a:xfrm>
            <a:off x="1097280" y="1885949"/>
            <a:ext cx="10058400" cy="3848101"/>
          </a:xfrm>
        </p:spPr>
        <p:txBody>
          <a:bodyPr anchor="ctr">
            <a:normAutofit/>
          </a:bodyPr>
          <a:lstStyle/>
          <a:p>
            <a:pPr>
              <a:spcBef>
                <a:spcPts val="600"/>
              </a:spcBef>
              <a:spcAft>
                <a:spcPts val="1200"/>
              </a:spcAft>
            </a:pPr>
            <a:r>
              <a:rPr lang="en-GB" dirty="0">
                <a:solidFill>
                  <a:schemeClr val="accent1">
                    <a:lumMod val="50000"/>
                  </a:schemeClr>
                </a:solidFill>
              </a:rPr>
              <a:t>Try it with one distance method matrix</a:t>
            </a:r>
          </a:p>
          <a:p>
            <a:pPr lvl="1">
              <a:spcBef>
                <a:spcPts val="600"/>
              </a:spcBef>
              <a:spcAft>
                <a:spcPts val="1200"/>
              </a:spcAft>
              <a:buFont typeface="Wingdings" panose="05000000000000000000" pitchFamily="2" charset="2"/>
              <a:buChar char="è"/>
            </a:pPr>
            <a:r>
              <a:rPr lang="fr-FR" sz="2000" dirty="0">
                <a:solidFill>
                  <a:schemeClr val="accent1">
                    <a:lumMod val="50000"/>
                  </a:schemeClr>
                </a:solidFill>
              </a:rPr>
              <a:t> </a:t>
            </a:r>
            <a:r>
              <a:rPr lang="en-GB" sz="2000" dirty="0">
                <a:solidFill>
                  <a:schemeClr val="accent1">
                    <a:lumMod val="50000"/>
                  </a:schemeClr>
                </a:solidFill>
              </a:rPr>
              <a:t>Are you satisfied of your ordination plot ?</a:t>
            </a:r>
          </a:p>
          <a:p>
            <a:pPr marL="91440" lvl="1" indent="-91440">
              <a:spcBef>
                <a:spcPts val="600"/>
              </a:spcBef>
              <a:spcAft>
                <a:spcPts val="1200"/>
              </a:spcAft>
              <a:buSzPct val="100000"/>
              <a:buFont typeface="Calibri" panose="020F0502020204030204" pitchFamily="34" charset="0"/>
              <a:buChar char=" "/>
            </a:pPr>
            <a:endParaRPr lang="en-GB" sz="2000" dirty="0">
              <a:solidFill>
                <a:schemeClr val="accent1">
                  <a:lumMod val="50000"/>
                </a:schemeClr>
              </a:solidFill>
            </a:endParaRPr>
          </a:p>
          <a:p>
            <a:pPr marL="91440" lvl="1" indent="-91440">
              <a:spcBef>
                <a:spcPts val="600"/>
              </a:spcBef>
              <a:spcAft>
                <a:spcPts val="1200"/>
              </a:spcAft>
              <a:buSzPct val="100000"/>
              <a:buFont typeface="Calibri" panose="020F0502020204030204" pitchFamily="34" charset="0"/>
              <a:buChar char=" "/>
            </a:pPr>
            <a:r>
              <a:rPr lang="en-GB" sz="2000" dirty="0">
                <a:solidFill>
                  <a:schemeClr val="accent1">
                    <a:lumMod val="50000"/>
                  </a:schemeClr>
                </a:solidFill>
              </a:rPr>
              <a:t>Try with the other distance matrix</a:t>
            </a:r>
          </a:p>
          <a:p>
            <a:pPr lvl="1">
              <a:spcBef>
                <a:spcPts val="600"/>
              </a:spcBef>
              <a:spcAft>
                <a:spcPts val="1200"/>
              </a:spcAft>
              <a:buFont typeface="Wingdings" panose="05000000000000000000" pitchFamily="2" charset="2"/>
              <a:buChar char="è"/>
            </a:pPr>
            <a:r>
              <a:rPr lang="fr-FR" sz="2000" dirty="0">
                <a:solidFill>
                  <a:schemeClr val="accent1">
                    <a:lumMod val="50000"/>
                  </a:schemeClr>
                </a:solidFill>
              </a:rPr>
              <a:t> </a:t>
            </a:r>
            <a:r>
              <a:rPr lang="en-GB" sz="2000" dirty="0">
                <a:solidFill>
                  <a:schemeClr val="accent1">
                    <a:lumMod val="50000"/>
                  </a:schemeClr>
                </a:solidFill>
              </a:rPr>
              <a:t>What is the best distance matrix to use to better separate samples ?</a:t>
            </a:r>
          </a:p>
          <a:p>
            <a:pPr lvl="1">
              <a:spcBef>
                <a:spcPts val="600"/>
              </a:spcBef>
              <a:spcAft>
                <a:spcPts val="1200"/>
              </a:spcAft>
              <a:buFont typeface="Wingdings" panose="05000000000000000000" pitchFamily="2" charset="2"/>
              <a:buChar char="è"/>
            </a:pPr>
            <a:r>
              <a:rPr lang="fr-FR" sz="2000" dirty="0">
                <a:solidFill>
                  <a:schemeClr val="accent1">
                    <a:lumMod val="50000"/>
                  </a:schemeClr>
                </a:solidFill>
              </a:rPr>
              <a:t> </a:t>
            </a:r>
            <a:r>
              <a:rPr lang="en-GB" sz="2000" dirty="0">
                <a:solidFill>
                  <a:schemeClr val="accent1">
                    <a:lumMod val="50000"/>
                  </a:schemeClr>
                </a:solidFill>
              </a:rPr>
              <a:t>Guess why Lardon are somewhere between Meat and </a:t>
            </a:r>
            <a:r>
              <a:rPr lang="en-GB" sz="2000" dirty="0" smtClean="0">
                <a:solidFill>
                  <a:schemeClr val="accent1">
                    <a:lumMod val="50000"/>
                  </a:schemeClr>
                </a:solidFill>
              </a:rPr>
              <a:t>Seafood </a:t>
            </a:r>
            <a:r>
              <a:rPr lang="en-GB" sz="2000" dirty="0">
                <a:solidFill>
                  <a:schemeClr val="accent1">
                    <a:lumMod val="50000"/>
                  </a:schemeClr>
                </a:solidFill>
              </a:rPr>
              <a:t>?</a:t>
            </a:r>
          </a:p>
          <a:p>
            <a:pPr lvl="1">
              <a:spcBef>
                <a:spcPts val="600"/>
              </a:spcBef>
              <a:spcAft>
                <a:spcPts val="1200"/>
              </a:spcAft>
              <a:buFont typeface="Wingdings" panose="05000000000000000000" pitchFamily="2" charset="2"/>
              <a:buChar char="è"/>
            </a:pPr>
            <a:r>
              <a:rPr lang="en-GB" sz="2000" dirty="0">
                <a:solidFill>
                  <a:schemeClr val="accent1">
                    <a:lumMod val="50000"/>
                  </a:schemeClr>
                </a:solidFill>
              </a:rPr>
              <a:t> Based on your preferred distance matrix, what </a:t>
            </a:r>
            <a:r>
              <a:rPr lang="en-GB" sz="2000" dirty="0" smtClean="0">
                <a:solidFill>
                  <a:schemeClr val="accent1">
                    <a:lumMod val="50000"/>
                  </a:schemeClr>
                </a:solidFill>
              </a:rPr>
              <a:t>can you conclude on the </a:t>
            </a:r>
            <a:r>
              <a:rPr lang="en-GB" sz="2000" dirty="0" err="1" smtClean="0">
                <a:solidFill>
                  <a:schemeClr val="accent1">
                    <a:lumMod val="50000"/>
                  </a:schemeClr>
                </a:solidFill>
              </a:rPr>
              <a:t>heatmap</a:t>
            </a:r>
            <a:r>
              <a:rPr lang="en-GB" sz="2000" dirty="0" smtClean="0">
                <a:solidFill>
                  <a:schemeClr val="accent1">
                    <a:lumMod val="50000"/>
                  </a:schemeClr>
                </a:solidFill>
              </a:rPr>
              <a:t> ?</a:t>
            </a:r>
            <a:endParaRPr lang="en-GB" sz="2000" dirty="0">
              <a:solidFill>
                <a:schemeClr val="accent1">
                  <a:lumMod val="50000"/>
                </a:schemeClr>
              </a:solidFill>
            </a:endParaRP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70</a:t>
            </a:fld>
            <a:endParaRPr lang="fr-FR"/>
          </a:p>
        </p:txBody>
      </p:sp>
    </p:spTree>
    <p:extLst>
      <p:ext uri="{BB962C8B-B14F-4D97-AF65-F5344CB8AC3E}">
        <p14:creationId xmlns:p14="http://schemas.microsoft.com/office/powerpoint/2010/main" val="3365647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664AC5F-3F38-4704-86B1-1827B55652FA}" type="slidenum">
              <a:rPr lang="fr-FR" smtClean="0"/>
              <a:pPr/>
              <a:t>71</a:t>
            </a:fld>
            <a:endParaRPr lang="fr-FR"/>
          </a:p>
        </p:txBody>
      </p:sp>
      <p:sp>
        <p:nvSpPr>
          <p:cNvPr id="13" name="ZoneTexte 12"/>
          <p:cNvSpPr txBox="1"/>
          <p:nvPr/>
        </p:nvSpPr>
        <p:spPr>
          <a:xfrm>
            <a:off x="193964" y="1552694"/>
            <a:ext cx="1435143" cy="369332"/>
          </a:xfrm>
          <a:prstGeom prst="rect">
            <a:avLst/>
          </a:prstGeom>
          <a:noFill/>
        </p:spPr>
        <p:txBody>
          <a:bodyPr wrap="square" rtlCol="0">
            <a:spAutoFit/>
          </a:bodyPr>
          <a:lstStyle/>
          <a:p>
            <a:r>
              <a:rPr lang="fr-FR" dirty="0" smtClean="0">
                <a:solidFill>
                  <a:schemeClr val="tx1">
                    <a:lumMod val="75000"/>
                    <a:lumOff val="25000"/>
                  </a:schemeClr>
                </a:solidFill>
              </a:rPr>
              <a:t>Bray Curtis</a:t>
            </a:r>
            <a:endParaRPr lang="fr-FR" dirty="0">
              <a:solidFill>
                <a:schemeClr val="tx1">
                  <a:lumMod val="75000"/>
                  <a:lumOff val="25000"/>
                </a:schemeClr>
              </a:solidFill>
            </a:endParaRPr>
          </a:p>
        </p:txBody>
      </p:sp>
      <p:sp>
        <p:nvSpPr>
          <p:cNvPr id="14" name="ZoneTexte 13"/>
          <p:cNvSpPr txBox="1"/>
          <p:nvPr/>
        </p:nvSpPr>
        <p:spPr>
          <a:xfrm>
            <a:off x="193964" y="4942512"/>
            <a:ext cx="966517" cy="369332"/>
          </a:xfrm>
          <a:prstGeom prst="rect">
            <a:avLst/>
          </a:prstGeom>
          <a:noFill/>
        </p:spPr>
        <p:txBody>
          <a:bodyPr wrap="square" rtlCol="0">
            <a:spAutoFit/>
          </a:bodyPr>
          <a:lstStyle/>
          <a:p>
            <a:r>
              <a:rPr lang="fr-FR" dirty="0" err="1" smtClean="0">
                <a:solidFill>
                  <a:schemeClr val="tx1">
                    <a:lumMod val="75000"/>
                    <a:lumOff val="25000"/>
                  </a:schemeClr>
                </a:solidFill>
              </a:rPr>
              <a:t>Unifrac</a:t>
            </a:r>
            <a:endParaRPr lang="fr-FR" dirty="0">
              <a:solidFill>
                <a:schemeClr val="tx1">
                  <a:lumMod val="75000"/>
                  <a:lumOff val="25000"/>
                </a:schemeClr>
              </a:solidFill>
            </a:endParaRPr>
          </a:p>
        </p:txBody>
      </p:sp>
      <p:sp>
        <p:nvSpPr>
          <p:cNvPr id="15" name="ZoneTexte 14"/>
          <p:cNvSpPr txBox="1"/>
          <p:nvPr/>
        </p:nvSpPr>
        <p:spPr>
          <a:xfrm>
            <a:off x="10940167" y="4942512"/>
            <a:ext cx="1132772" cy="369332"/>
          </a:xfrm>
          <a:prstGeom prst="rect">
            <a:avLst/>
          </a:prstGeom>
          <a:noFill/>
        </p:spPr>
        <p:txBody>
          <a:bodyPr wrap="square" rtlCol="0">
            <a:spAutoFit/>
          </a:bodyPr>
          <a:lstStyle/>
          <a:p>
            <a:r>
              <a:rPr lang="fr-FR" dirty="0" err="1" smtClean="0">
                <a:solidFill>
                  <a:schemeClr val="tx1">
                    <a:lumMod val="75000"/>
                    <a:lumOff val="25000"/>
                  </a:schemeClr>
                </a:solidFill>
              </a:rPr>
              <a:t>wUnifrac</a:t>
            </a:r>
            <a:endParaRPr lang="fr-FR" dirty="0">
              <a:solidFill>
                <a:schemeClr val="tx1">
                  <a:lumMod val="75000"/>
                  <a:lumOff val="25000"/>
                </a:schemeClr>
              </a:solidFill>
            </a:endParaRPr>
          </a:p>
        </p:txBody>
      </p:sp>
      <p:sp>
        <p:nvSpPr>
          <p:cNvPr id="16" name="ZoneTexte 15"/>
          <p:cNvSpPr txBox="1"/>
          <p:nvPr/>
        </p:nvSpPr>
        <p:spPr>
          <a:xfrm>
            <a:off x="10940166" y="1552694"/>
            <a:ext cx="918460" cy="369332"/>
          </a:xfrm>
          <a:prstGeom prst="rect">
            <a:avLst/>
          </a:prstGeom>
          <a:noFill/>
        </p:spPr>
        <p:txBody>
          <a:bodyPr wrap="square" rtlCol="0">
            <a:spAutoFit/>
          </a:bodyPr>
          <a:lstStyle/>
          <a:p>
            <a:r>
              <a:rPr lang="fr-FR" dirty="0" smtClean="0">
                <a:solidFill>
                  <a:schemeClr val="tx1">
                    <a:lumMod val="75000"/>
                    <a:lumOff val="25000"/>
                  </a:schemeClr>
                </a:solidFill>
              </a:rPr>
              <a:t>Jaccard</a:t>
            </a:r>
            <a:endParaRPr lang="fr-FR" dirty="0">
              <a:solidFill>
                <a:schemeClr val="tx1">
                  <a:lumMod val="75000"/>
                  <a:lumOff val="25000"/>
                </a:schemeClr>
              </a:solidFill>
            </a:endParaRPr>
          </a:p>
        </p:txBody>
      </p:sp>
      <p:sp>
        <p:nvSpPr>
          <p:cNvPr id="17" name="Rectangle 16"/>
          <p:cNvSpPr/>
          <p:nvPr/>
        </p:nvSpPr>
        <p:spPr>
          <a:xfrm>
            <a:off x="6156344" y="84904"/>
            <a:ext cx="4406550" cy="3304912"/>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1629107" y="3474722"/>
            <a:ext cx="4406550" cy="3304912"/>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193963" y="4901306"/>
            <a:ext cx="966517" cy="454238"/>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10940167" y="1552694"/>
            <a:ext cx="918460" cy="369332"/>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3"/>
          <a:stretch>
            <a:fillRect/>
          </a:stretch>
        </p:blipFill>
        <p:spPr>
          <a:xfrm>
            <a:off x="6347438" y="3545056"/>
            <a:ext cx="4062324" cy="3128624"/>
          </a:xfrm>
          <a:prstGeom prst="rect">
            <a:avLst/>
          </a:prstGeom>
        </p:spPr>
      </p:pic>
      <p:pic>
        <p:nvPicPr>
          <p:cNvPr id="7" name="Image 6"/>
          <p:cNvPicPr>
            <a:picLocks noChangeAspect="1"/>
          </p:cNvPicPr>
          <p:nvPr/>
        </p:nvPicPr>
        <p:blipFill>
          <a:blip r:embed="rId4"/>
          <a:stretch>
            <a:fillRect/>
          </a:stretch>
        </p:blipFill>
        <p:spPr>
          <a:xfrm>
            <a:off x="1863694" y="301915"/>
            <a:ext cx="4067212" cy="3104182"/>
          </a:xfrm>
          <a:prstGeom prst="rect">
            <a:avLst/>
          </a:prstGeom>
        </p:spPr>
      </p:pic>
      <p:pic>
        <p:nvPicPr>
          <p:cNvPr id="8" name="Image 7"/>
          <p:cNvPicPr>
            <a:picLocks noChangeAspect="1"/>
          </p:cNvPicPr>
          <p:nvPr/>
        </p:nvPicPr>
        <p:blipFill>
          <a:blip r:embed="rId5"/>
          <a:stretch>
            <a:fillRect/>
          </a:stretch>
        </p:blipFill>
        <p:spPr>
          <a:xfrm>
            <a:off x="6349882" y="269411"/>
            <a:ext cx="4057436" cy="3104182"/>
          </a:xfrm>
          <a:prstGeom prst="rect">
            <a:avLst/>
          </a:prstGeom>
        </p:spPr>
      </p:pic>
      <p:pic>
        <p:nvPicPr>
          <p:cNvPr id="9" name="Image 8"/>
          <p:cNvPicPr>
            <a:picLocks noChangeAspect="1"/>
          </p:cNvPicPr>
          <p:nvPr/>
        </p:nvPicPr>
        <p:blipFill>
          <a:blip r:embed="rId6"/>
          <a:stretch>
            <a:fillRect/>
          </a:stretch>
        </p:blipFill>
        <p:spPr>
          <a:xfrm>
            <a:off x="1804095" y="3606799"/>
            <a:ext cx="3923374" cy="3005138"/>
          </a:xfrm>
          <a:prstGeom prst="rect">
            <a:avLst/>
          </a:prstGeom>
        </p:spPr>
      </p:pic>
    </p:spTree>
    <p:extLst>
      <p:ext uri="{BB962C8B-B14F-4D97-AF65-F5344CB8AC3E}">
        <p14:creationId xmlns:p14="http://schemas.microsoft.com/office/powerpoint/2010/main" val="162199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animBg="1"/>
      <p:bldP spid="18" grpId="0" animBg="1"/>
      <p:bldP spid="19" grpId="0" animBg="1"/>
      <p:bldP spid="2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solidFill>
                  <a:schemeClr val="accent6"/>
                </a:solidFill>
              </a:rPr>
              <a:t>Exercise</a:t>
            </a:r>
            <a:r>
              <a:rPr lang="fr-FR" dirty="0" smtClean="0">
                <a:solidFill>
                  <a:schemeClr val="accent6"/>
                </a:solidFill>
              </a:rPr>
              <a:t> </a:t>
            </a:r>
            <a:r>
              <a:rPr lang="fr-FR" dirty="0">
                <a:solidFill>
                  <a:schemeClr val="accent6"/>
                </a:solidFill>
              </a:rPr>
              <a:t>A-</a:t>
            </a:r>
            <a:r>
              <a:rPr lang="fr-FR" dirty="0" smtClean="0">
                <a:solidFill>
                  <a:schemeClr val="accent6"/>
                </a:solidFill>
              </a:rPr>
              <a:t>7</a:t>
            </a:r>
            <a:endParaRPr lang="fr-FR" dirty="0">
              <a:solidFill>
                <a:schemeClr val="accent6"/>
              </a:solidFill>
            </a:endParaRPr>
          </a:p>
        </p:txBody>
      </p:sp>
      <p:sp>
        <p:nvSpPr>
          <p:cNvPr id="8" name="Espace réservé du contenu 7"/>
          <p:cNvSpPr>
            <a:spLocks noGrp="1"/>
          </p:cNvSpPr>
          <p:nvPr>
            <p:ph idx="1"/>
          </p:nvPr>
        </p:nvSpPr>
        <p:spPr>
          <a:xfrm>
            <a:off x="1097280" y="1845733"/>
            <a:ext cx="10058400" cy="4482495"/>
          </a:xfrm>
        </p:spPr>
        <p:txBody>
          <a:bodyPr anchor="ctr">
            <a:normAutofit/>
          </a:bodyPr>
          <a:lstStyle/>
          <a:p>
            <a:pPr>
              <a:spcBef>
                <a:spcPts val="0"/>
              </a:spcBef>
              <a:spcAft>
                <a:spcPts val="0"/>
              </a:spcAft>
              <a:buFont typeface="Wingdings" pitchFamily="2" charset="2"/>
              <a:buChar char="§"/>
            </a:pPr>
            <a:r>
              <a:rPr lang="en-US" dirty="0"/>
              <a:t> Qualitative distances (</a:t>
            </a:r>
            <a:r>
              <a:rPr lang="en-US" dirty="0" err="1"/>
              <a:t>Unifrac</a:t>
            </a:r>
            <a:r>
              <a:rPr lang="en-US" dirty="0"/>
              <a:t>, </a:t>
            </a:r>
            <a:r>
              <a:rPr lang="en-US" dirty="0" err="1"/>
              <a:t>Jaccard</a:t>
            </a:r>
            <a:r>
              <a:rPr lang="en-US" dirty="0"/>
              <a:t>) separate meat products from seafood ones  </a:t>
            </a:r>
          </a:p>
          <a:p>
            <a:pPr>
              <a:spcBef>
                <a:spcPts val="600"/>
              </a:spcBef>
              <a:spcAft>
                <a:spcPts val="600"/>
              </a:spcAft>
              <a:buNone/>
            </a:pPr>
            <a:r>
              <a:rPr lang="en-US" dirty="0">
                <a:solidFill>
                  <a:schemeClr val="accent1"/>
                </a:solidFill>
                <a:sym typeface="Wingdings" pitchFamily="2" charset="2"/>
              </a:rPr>
              <a:t></a:t>
            </a:r>
            <a:r>
              <a:rPr lang="en-US" dirty="0">
                <a:sym typeface="Wingdings" pitchFamily="2" charset="2"/>
              </a:rPr>
              <a:t> </a:t>
            </a:r>
            <a:r>
              <a:rPr lang="en-US" dirty="0"/>
              <a:t>detected taxa segregate by origin.</a:t>
            </a:r>
          </a:p>
          <a:p>
            <a:pPr>
              <a:spcAft>
                <a:spcPts val="600"/>
              </a:spcAft>
              <a:buFont typeface="Wingdings" pitchFamily="2" charset="2"/>
              <a:buChar char="§"/>
            </a:pPr>
            <a:r>
              <a:rPr lang="en-US" dirty="0"/>
              <a:t> </a:t>
            </a:r>
            <a:r>
              <a:rPr lang="en-US" dirty="0" err="1"/>
              <a:t>DesLardons</a:t>
            </a:r>
            <a:r>
              <a:rPr lang="en-US" dirty="0"/>
              <a:t> </a:t>
            </a:r>
            <a:r>
              <a:rPr lang="en-US" dirty="0" smtClean="0"/>
              <a:t>is </a:t>
            </a:r>
            <a:r>
              <a:rPr lang="en-US" dirty="0"/>
              <a:t>somewhere in between </a:t>
            </a:r>
          </a:p>
          <a:p>
            <a:pPr>
              <a:spcBef>
                <a:spcPts val="0"/>
              </a:spcBef>
              <a:spcAft>
                <a:spcPts val="600"/>
              </a:spcAft>
              <a:buNone/>
            </a:pPr>
            <a:r>
              <a:rPr lang="en-US" dirty="0">
                <a:solidFill>
                  <a:schemeClr val="accent1"/>
                </a:solidFill>
                <a:sym typeface="Wingdings" pitchFamily="2" charset="2"/>
              </a:rPr>
              <a:t></a:t>
            </a:r>
            <a:r>
              <a:rPr lang="en-US" dirty="0">
                <a:sym typeface="Wingdings" pitchFamily="2" charset="2"/>
              </a:rPr>
              <a:t> </a:t>
            </a:r>
            <a:r>
              <a:rPr lang="en-US" dirty="0"/>
              <a:t>contamination induced by sea salt.</a:t>
            </a:r>
          </a:p>
          <a:p>
            <a:pPr>
              <a:spcAft>
                <a:spcPts val="600"/>
              </a:spcAft>
              <a:buFont typeface="Wingdings" pitchFamily="2" charset="2"/>
              <a:buChar char="§"/>
            </a:pPr>
            <a:r>
              <a:rPr lang="en-US" dirty="0"/>
              <a:t> Quantitative distances (weighted </a:t>
            </a:r>
            <a:r>
              <a:rPr lang="en-US" dirty="0" err="1"/>
              <a:t>Unifrac</a:t>
            </a:r>
            <a:r>
              <a:rPr lang="en-US" dirty="0"/>
              <a:t> ) exhibit a gradient meat – seafood (on axis 1) with </a:t>
            </a:r>
            <a:r>
              <a:rPr lang="en-US" dirty="0" err="1"/>
              <a:t>DesLardons</a:t>
            </a:r>
            <a:r>
              <a:rPr lang="en-US" dirty="0"/>
              <a:t> in the middle and a gradient </a:t>
            </a:r>
            <a:r>
              <a:rPr lang="en-US" dirty="0" err="1"/>
              <a:t>SaumonFume</a:t>
            </a:r>
            <a:r>
              <a:rPr lang="en-US" dirty="0"/>
              <a:t> - everything else on axis 2.</a:t>
            </a:r>
          </a:p>
          <a:p>
            <a:pPr>
              <a:spcAft>
                <a:spcPts val="600"/>
              </a:spcAft>
              <a:buFont typeface="Wingdings" pitchFamily="2" charset="2"/>
              <a:buChar char="§"/>
            </a:pPr>
            <a:r>
              <a:rPr lang="en-US" dirty="0"/>
              <a:t> Note the difference between weighted </a:t>
            </a:r>
            <a:r>
              <a:rPr lang="en-US" dirty="0" err="1"/>
              <a:t>UniFrac</a:t>
            </a:r>
            <a:r>
              <a:rPr lang="en-US" dirty="0"/>
              <a:t> and Bray-Curtis for the distances between </a:t>
            </a:r>
            <a:r>
              <a:rPr lang="en-US" dirty="0" err="1"/>
              <a:t>BoeufHache</a:t>
            </a:r>
            <a:r>
              <a:rPr lang="en-US" dirty="0"/>
              <a:t> and </a:t>
            </a:r>
            <a:r>
              <a:rPr lang="en-US" dirty="0" err="1"/>
              <a:t>VeauHache</a:t>
            </a:r>
            <a:endParaRPr lang="en-US" dirty="0"/>
          </a:p>
          <a:p>
            <a:pPr>
              <a:spcAft>
                <a:spcPts val="600"/>
              </a:spcAft>
              <a:buFont typeface="Wingdings" pitchFamily="2" charset="2"/>
              <a:buChar char="§"/>
            </a:pPr>
            <a:r>
              <a:rPr lang="en-US" dirty="0"/>
              <a:t> Warning </a:t>
            </a:r>
          </a:p>
          <a:p>
            <a:pPr lvl="1">
              <a:spcAft>
                <a:spcPts val="600"/>
              </a:spcAft>
              <a:buFont typeface="Wingdings" pitchFamily="2" charset="2"/>
              <a:buChar char="§"/>
            </a:pPr>
            <a:r>
              <a:rPr lang="en-US" sz="2000" dirty="0"/>
              <a:t>The 2-D representation captures only part of the original distances.</a:t>
            </a:r>
          </a:p>
          <a:p>
            <a:pPr lvl="1">
              <a:spcAft>
                <a:spcPts val="600"/>
              </a:spcAft>
              <a:buFont typeface="Wingdings" pitchFamily="2" charset="2"/>
              <a:buChar char="§"/>
            </a:pPr>
            <a:r>
              <a:rPr lang="en-US" sz="2000" dirty="0"/>
              <a:t>Ellipse are not always an advantage </a:t>
            </a:r>
            <a:r>
              <a:rPr lang="en-US" sz="2000" dirty="0" smtClean="0"/>
              <a:t>for</a:t>
            </a:r>
            <a:r>
              <a:rPr lang="en-US" dirty="0" smtClean="0"/>
              <a:t> </a:t>
            </a:r>
            <a:r>
              <a:rPr lang="en-US" sz="2000" dirty="0" err="1"/>
              <a:t>visualisation</a:t>
            </a:r>
            <a:endParaRPr lang="en-US" sz="2000" dirty="0"/>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72</a:t>
            </a:fld>
            <a:endParaRPr lang="fr-FR"/>
          </a:p>
        </p:txBody>
      </p:sp>
    </p:spTree>
    <p:extLst>
      <p:ext uri="{BB962C8B-B14F-4D97-AF65-F5344CB8AC3E}">
        <p14:creationId xmlns:p14="http://schemas.microsoft.com/office/powerpoint/2010/main" val="65147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err="1">
                <a:solidFill>
                  <a:schemeClr val="accent6"/>
                </a:solidFill>
              </a:rPr>
              <a:t>Exercise</a:t>
            </a:r>
            <a:r>
              <a:rPr lang="fr-FR" dirty="0">
                <a:solidFill>
                  <a:schemeClr val="accent6"/>
                </a:solidFill>
              </a:rPr>
              <a:t> A-</a:t>
            </a:r>
            <a:r>
              <a:rPr lang="fr-FR" dirty="0" smtClean="0">
                <a:solidFill>
                  <a:schemeClr val="accent6"/>
                </a:solidFill>
              </a:rPr>
              <a:t>7</a:t>
            </a:r>
            <a:endParaRPr lang="fr-FR" dirty="0"/>
          </a:p>
        </p:txBody>
      </p:sp>
      <p:sp>
        <p:nvSpPr>
          <p:cNvPr id="10" name="Espace réservé du contenu 9"/>
          <p:cNvSpPr>
            <a:spLocks noGrp="1"/>
          </p:cNvSpPr>
          <p:nvPr>
            <p:ph sz="half" idx="2"/>
          </p:nvPr>
        </p:nvSpPr>
        <p:spPr>
          <a:xfrm>
            <a:off x="6217920" y="1937015"/>
            <a:ext cx="4802505" cy="4637956"/>
          </a:xfrm>
        </p:spPr>
        <p:txBody>
          <a:bodyPr anchor="ctr"/>
          <a:lstStyle/>
          <a:p>
            <a:pPr>
              <a:buFont typeface="Wingdings" pitchFamily="2" charset="2"/>
              <a:buChar char="§"/>
            </a:pPr>
            <a:r>
              <a:rPr lang="en-US" dirty="0"/>
              <a:t> Block-like structure of the abundance table</a:t>
            </a:r>
          </a:p>
          <a:p>
            <a:pPr>
              <a:buFont typeface="Wingdings" pitchFamily="2" charset="2"/>
              <a:buChar char="§"/>
            </a:pPr>
            <a:r>
              <a:rPr lang="en-US" dirty="0"/>
              <a:t> Interaction between (groups of) taxa and (groups of) samples </a:t>
            </a:r>
          </a:p>
          <a:p>
            <a:pPr>
              <a:buFont typeface="Wingdings" pitchFamily="2" charset="2"/>
              <a:buChar char="§"/>
            </a:pPr>
            <a:r>
              <a:rPr lang="fr-FR" dirty="0"/>
              <a:t> </a:t>
            </a:r>
            <a:r>
              <a:rPr lang="fr-FR" dirty="0" err="1"/>
              <a:t>Core</a:t>
            </a:r>
            <a:r>
              <a:rPr lang="fr-FR" dirty="0"/>
              <a:t> and condition-</a:t>
            </a:r>
            <a:r>
              <a:rPr lang="fr-FR" dirty="0" err="1"/>
              <a:t>specific</a:t>
            </a:r>
            <a:r>
              <a:rPr lang="fr-FR" dirty="0"/>
              <a:t> </a:t>
            </a:r>
            <a:r>
              <a:rPr lang="fr-FR" dirty="0" err="1"/>
              <a:t>microbiota</a:t>
            </a:r>
            <a:endParaRPr lang="fr-FR" dirty="0"/>
          </a:p>
          <a:p>
            <a:pPr>
              <a:buNone/>
            </a:pPr>
            <a:r>
              <a:rPr lang="en-US" dirty="0">
                <a:solidFill>
                  <a:schemeClr val="accent1">
                    <a:lumMod val="75000"/>
                  </a:schemeClr>
                </a:solidFill>
                <a:sym typeface="Wingdings" pitchFamily="2" charset="2"/>
              </a:rPr>
              <a:t></a:t>
            </a:r>
            <a:r>
              <a:rPr lang="en-US" dirty="0"/>
              <a:t> Classification of taxa and use of custom taxa order to highlight </a:t>
            </a:r>
            <a:r>
              <a:rPr lang="fr-FR" dirty="0" smtClean="0"/>
              <a:t>structure</a:t>
            </a:r>
            <a:endParaRPr lang="fr-FR" dirty="0"/>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73</a:t>
            </a:fld>
            <a:endParaRPr lang="fr-FR"/>
          </a:p>
        </p:txBody>
      </p:sp>
      <p:pic>
        <p:nvPicPr>
          <p:cNvPr id="21" name="Espace réservé du contenu 20"/>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2588" y="1937015"/>
            <a:ext cx="5963087" cy="4637956"/>
          </a:xfrm>
          <a:prstGeom prst="rect">
            <a:avLst/>
          </a:prstGeom>
        </p:spPr>
      </p:pic>
      <p:sp>
        <p:nvSpPr>
          <p:cNvPr id="11" name="Rectangle 10"/>
          <p:cNvSpPr/>
          <p:nvPr/>
        </p:nvSpPr>
        <p:spPr>
          <a:xfrm>
            <a:off x="1604962" y="2148114"/>
            <a:ext cx="614363" cy="4311671"/>
          </a:xfrm>
          <a:prstGeom prst="rect">
            <a:avLst/>
          </a:prstGeom>
          <a:noFill/>
          <a:ln w="28575">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431800" y="2917371"/>
            <a:ext cx="2416176" cy="493486"/>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2847975" y="3825905"/>
            <a:ext cx="2449739" cy="86220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431799" y="3426299"/>
            <a:ext cx="4865915" cy="384164"/>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0566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2" grpId="0" animBg="1"/>
      <p:bldP spid="23" grpId="0" animBg="1"/>
      <p:bldP spid="2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758952"/>
            <a:ext cx="10759440" cy="3566160"/>
          </a:xfrm>
        </p:spPr>
        <p:txBody>
          <a:bodyPr/>
          <a:lstStyle/>
          <a:p>
            <a:r>
              <a:rPr lang="fr-FR" dirty="0"/>
              <a:t>II</a:t>
            </a:r>
            <a:r>
              <a:rPr lang="fr-FR"/>
              <a:t>. Exploring </a:t>
            </a:r>
            <a:r>
              <a:rPr lang="fr-FR" dirty="0"/>
              <a:t>the structure</a:t>
            </a:r>
          </a:p>
        </p:txBody>
      </p:sp>
      <p:sp>
        <p:nvSpPr>
          <p:cNvPr id="3" name="Espace réservé du texte 2"/>
          <p:cNvSpPr>
            <a:spLocks noGrp="1"/>
          </p:cNvSpPr>
          <p:nvPr>
            <p:ph type="body" idx="1"/>
          </p:nvPr>
        </p:nvSpPr>
        <p:spPr/>
        <p:txBody>
          <a:bodyPr/>
          <a:lstStyle/>
          <a:p>
            <a:r>
              <a:rPr lang="fr-FR" dirty="0" smtClean="0"/>
              <a:t>HIERARCHICAL </a:t>
            </a:r>
            <a:r>
              <a:rPr lang="fr-FR" dirty="0" err="1" smtClean="0"/>
              <a:t>clustering</a:t>
            </a:r>
            <a:endParaRPr lang="fr-FR" dirty="0"/>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74</a:t>
            </a:fld>
            <a:endParaRPr lang="fr-F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Exploring</a:t>
            </a:r>
            <a:r>
              <a:rPr lang="fr-FR" dirty="0" smtClean="0"/>
              <a:t> the structure : </a:t>
            </a:r>
            <a:r>
              <a:rPr lang="fr-FR" dirty="0" err="1" smtClean="0"/>
              <a:t>clustering</a:t>
            </a:r>
            <a:endParaRPr lang="fr-FR" dirty="0"/>
          </a:p>
        </p:txBody>
      </p:sp>
      <p:sp>
        <p:nvSpPr>
          <p:cNvPr id="3" name="Espace réservé du contenu 2"/>
          <p:cNvSpPr>
            <a:spLocks noGrp="1"/>
          </p:cNvSpPr>
          <p:nvPr>
            <p:ph idx="1"/>
          </p:nvPr>
        </p:nvSpPr>
        <p:spPr/>
        <p:txBody>
          <a:bodyPr>
            <a:normAutofit/>
          </a:bodyPr>
          <a:lstStyle/>
          <a:p>
            <a:r>
              <a:rPr lang="fr-FR" dirty="0" err="1" smtClean="0"/>
              <a:t>Clustering</a:t>
            </a:r>
            <a:r>
              <a:rPr lang="fr-FR" dirty="0" smtClean="0"/>
              <a:t> </a:t>
            </a:r>
            <a:r>
              <a:rPr lang="fr-FR" dirty="0" err="1"/>
              <a:t>aims</a:t>
            </a:r>
            <a:r>
              <a:rPr lang="fr-FR" dirty="0"/>
              <a:t> to </a:t>
            </a:r>
            <a:r>
              <a:rPr lang="fr-FR" dirty="0" err="1"/>
              <a:t>represent</a:t>
            </a:r>
            <a:r>
              <a:rPr lang="fr-FR" dirty="0"/>
              <a:t> </a:t>
            </a:r>
            <a:r>
              <a:rPr lang="fr-FR" dirty="0" err="1"/>
              <a:t>samples</a:t>
            </a:r>
            <a:r>
              <a:rPr lang="fr-FR" dirty="0"/>
              <a:t> in a </a:t>
            </a:r>
            <a:r>
              <a:rPr lang="fr-FR" dirty="0" err="1"/>
              <a:t>tree</a:t>
            </a:r>
            <a:r>
              <a:rPr lang="fr-FR" dirty="0"/>
              <a:t> </a:t>
            </a:r>
            <a:r>
              <a:rPr lang="fr-FR" dirty="0" err="1"/>
              <a:t>based</a:t>
            </a:r>
            <a:r>
              <a:rPr lang="fr-FR" dirty="0"/>
              <a:t> on a distance matrix and a linkage </a:t>
            </a:r>
            <a:r>
              <a:rPr lang="fr-FR" dirty="0" err="1"/>
              <a:t>function</a:t>
            </a:r>
            <a:r>
              <a:rPr lang="fr-FR" dirty="0"/>
              <a:t>: </a:t>
            </a:r>
          </a:p>
          <a:p>
            <a:pPr>
              <a:buFont typeface="Wingdings" pitchFamily="2" charset="2"/>
              <a:buChar char="§"/>
            </a:pPr>
            <a:r>
              <a:rPr lang="en-US" dirty="0"/>
              <a:t> Complete linkage: tends to produce compact, spherical clusters and guarantees that all samples in a cluster are similar to each other.</a:t>
            </a:r>
          </a:p>
          <a:p>
            <a:pPr>
              <a:buFont typeface="Wingdings" pitchFamily="2" charset="2"/>
              <a:buChar char="§"/>
            </a:pPr>
            <a:r>
              <a:rPr lang="en-US" dirty="0"/>
              <a:t> Ward: tends to also produce </a:t>
            </a:r>
            <a:r>
              <a:rPr lang="en-US" dirty="0" smtClean="0"/>
              <a:t>spherical </a:t>
            </a:r>
            <a:r>
              <a:rPr lang="en-US" dirty="0"/>
              <a:t>clusters but has better theoretical properties than complete linkage.</a:t>
            </a:r>
          </a:p>
          <a:p>
            <a:pPr>
              <a:buFont typeface="Wingdings" pitchFamily="2" charset="2"/>
              <a:buChar char="§"/>
            </a:pPr>
            <a:r>
              <a:rPr lang="en-US" dirty="0"/>
              <a:t> single: friend of friend approach, tends to produce banana-shaped or chains-like clusters.</a:t>
            </a:r>
          </a:p>
          <a:p>
            <a:endParaRPr lang="fr-FR" dirty="0"/>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75</a:t>
            </a:fld>
            <a:endParaRPr lang="fr-FR"/>
          </a:p>
        </p:txBody>
      </p:sp>
      <p:pic>
        <p:nvPicPr>
          <p:cNvPr id="228354" name="Picture 2" descr="\\jj-1313-srvdata\user\mbernard\Documents\FROGS\FROGS_formation\phyloseq\image\clustering1.png"/>
          <p:cNvPicPr>
            <a:picLocks noChangeAspect="1" noChangeArrowheads="1"/>
          </p:cNvPicPr>
          <p:nvPr/>
        </p:nvPicPr>
        <p:blipFill>
          <a:blip r:embed="rId3" cstate="print"/>
          <a:srcRect/>
          <a:stretch>
            <a:fillRect/>
          </a:stretch>
        </p:blipFill>
        <p:spPr bwMode="auto">
          <a:xfrm>
            <a:off x="65988" y="4489155"/>
            <a:ext cx="12060025" cy="2083095"/>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Exploring</a:t>
            </a:r>
            <a:r>
              <a:rPr lang="fr-FR" dirty="0" smtClean="0"/>
              <a:t> the structure : </a:t>
            </a:r>
            <a:r>
              <a:rPr lang="fr-FR" dirty="0" err="1" smtClean="0"/>
              <a:t>clustering</a:t>
            </a:r>
            <a:endParaRPr lang="fr-FR" dirty="0"/>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76</a:t>
            </a:fld>
            <a:endParaRPr lang="fr-FR"/>
          </a:p>
        </p:txBody>
      </p:sp>
      <p:pic>
        <p:nvPicPr>
          <p:cNvPr id="6" name="Image 5"/>
          <p:cNvPicPr>
            <a:picLocks noChangeAspect="1"/>
          </p:cNvPicPr>
          <p:nvPr/>
        </p:nvPicPr>
        <p:blipFill>
          <a:blip r:embed="rId3"/>
          <a:stretch>
            <a:fillRect/>
          </a:stretch>
        </p:blipFill>
        <p:spPr>
          <a:xfrm>
            <a:off x="299171" y="2149815"/>
            <a:ext cx="6207125" cy="3112065"/>
          </a:xfrm>
          <a:prstGeom prst="rect">
            <a:avLst/>
          </a:prstGeom>
        </p:spPr>
      </p:pic>
      <p:sp>
        <p:nvSpPr>
          <p:cNvPr id="7" name="Rectangle 6"/>
          <p:cNvSpPr/>
          <p:nvPr/>
        </p:nvSpPr>
        <p:spPr>
          <a:xfrm>
            <a:off x="325086" y="2718000"/>
            <a:ext cx="6155810" cy="666000"/>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6934054" y="2876169"/>
            <a:ext cx="3746357" cy="369332"/>
          </a:xfrm>
          <a:prstGeom prst="rect">
            <a:avLst/>
          </a:prstGeom>
          <a:noFill/>
          <a:ln>
            <a:noFill/>
          </a:ln>
        </p:spPr>
        <p:txBody>
          <a:bodyPr wrap="square" rtlCol="0">
            <a:spAutoFit/>
          </a:bodyPr>
          <a:lstStyle/>
          <a:p>
            <a:r>
              <a:rPr lang="fr-FR" dirty="0">
                <a:solidFill>
                  <a:schemeClr val="tx1">
                    <a:lumMod val="75000"/>
                    <a:lumOff val="25000"/>
                  </a:schemeClr>
                </a:solidFill>
              </a:rPr>
              <a:t>Explore the </a:t>
            </a:r>
            <a:r>
              <a:rPr lang="fr-FR" dirty="0" err="1">
                <a:solidFill>
                  <a:schemeClr val="tx1">
                    <a:lumMod val="75000"/>
                    <a:lumOff val="25000"/>
                  </a:schemeClr>
                </a:solidFill>
              </a:rPr>
              <a:t>sample</a:t>
            </a:r>
            <a:r>
              <a:rPr lang="fr-FR" dirty="0">
                <a:solidFill>
                  <a:schemeClr val="tx1">
                    <a:lumMod val="75000"/>
                    <a:lumOff val="25000"/>
                  </a:schemeClr>
                </a:solidFill>
              </a:rPr>
              <a:t> </a:t>
            </a:r>
            <a:r>
              <a:rPr lang="fr-FR" dirty="0" err="1">
                <a:solidFill>
                  <a:schemeClr val="tx1">
                    <a:lumMod val="75000"/>
                    <a:lumOff val="25000"/>
                  </a:schemeClr>
                </a:solidFill>
              </a:rPr>
              <a:t>normalised</a:t>
            </a:r>
            <a:r>
              <a:rPr lang="fr-FR" dirty="0">
                <a:solidFill>
                  <a:schemeClr val="tx1">
                    <a:lumMod val="75000"/>
                    <a:lumOff val="25000"/>
                  </a:schemeClr>
                </a:solidFill>
              </a:rPr>
              <a:t> </a:t>
            </a:r>
            <a:r>
              <a:rPr lang="fr-FR" dirty="0" smtClean="0">
                <a:solidFill>
                  <a:schemeClr val="tx1">
                    <a:lumMod val="75000"/>
                    <a:lumOff val="25000"/>
                  </a:schemeClr>
                </a:solidFill>
              </a:rPr>
              <a:t>count</a:t>
            </a:r>
            <a:endParaRPr lang="fr-FR" dirty="0">
              <a:solidFill>
                <a:schemeClr val="tx1">
                  <a:lumMod val="75000"/>
                  <a:lumOff val="25000"/>
                </a:schemeClr>
              </a:solidFill>
            </a:endParaRPr>
          </a:p>
        </p:txBody>
      </p:sp>
      <p:sp>
        <p:nvSpPr>
          <p:cNvPr id="9" name="ZoneTexte 8"/>
          <p:cNvSpPr txBox="1"/>
          <p:nvPr/>
        </p:nvSpPr>
        <p:spPr>
          <a:xfrm>
            <a:off x="6934053" y="4192919"/>
            <a:ext cx="3746357" cy="646331"/>
          </a:xfrm>
          <a:prstGeom prst="rect">
            <a:avLst/>
          </a:prstGeom>
          <a:noFill/>
          <a:ln>
            <a:noFill/>
          </a:ln>
        </p:spPr>
        <p:txBody>
          <a:bodyPr wrap="square" rtlCol="0">
            <a:spAutoFit/>
          </a:bodyPr>
          <a:lstStyle/>
          <a:p>
            <a:r>
              <a:rPr lang="fr-FR" dirty="0" err="1">
                <a:solidFill>
                  <a:schemeClr val="tx1">
                    <a:lumMod val="75000"/>
                    <a:lumOff val="25000"/>
                  </a:schemeClr>
                </a:solidFill>
              </a:rPr>
              <a:t>Choose</a:t>
            </a:r>
            <a:r>
              <a:rPr lang="fr-FR" dirty="0">
                <a:solidFill>
                  <a:schemeClr val="tx1">
                    <a:lumMod val="75000"/>
                    <a:lumOff val="25000"/>
                  </a:schemeClr>
                </a:solidFill>
              </a:rPr>
              <a:t> a </a:t>
            </a:r>
            <a:r>
              <a:rPr lang="fr-FR" dirty="0" err="1">
                <a:solidFill>
                  <a:schemeClr val="tx1">
                    <a:lumMod val="75000"/>
                    <a:lumOff val="25000"/>
                  </a:schemeClr>
                </a:solidFill>
              </a:rPr>
              <a:t>sample</a:t>
            </a:r>
            <a:r>
              <a:rPr lang="fr-FR" dirty="0">
                <a:solidFill>
                  <a:schemeClr val="tx1">
                    <a:lumMod val="75000"/>
                    <a:lumOff val="25000"/>
                  </a:schemeClr>
                </a:solidFill>
              </a:rPr>
              <a:t> variable to organise </a:t>
            </a:r>
            <a:r>
              <a:rPr lang="fr-FR" dirty="0" err="1" smtClean="0">
                <a:solidFill>
                  <a:schemeClr val="tx1">
                    <a:lumMod val="75000"/>
                    <a:lumOff val="25000"/>
                  </a:schemeClr>
                </a:solidFill>
              </a:rPr>
              <a:t>graphics</a:t>
            </a:r>
            <a:r>
              <a:rPr lang="fr-FR" dirty="0" smtClean="0">
                <a:solidFill>
                  <a:schemeClr val="tx1">
                    <a:lumMod val="75000"/>
                    <a:lumOff val="25000"/>
                  </a:schemeClr>
                </a:solidFill>
              </a:rPr>
              <a:t>.</a:t>
            </a:r>
            <a:endParaRPr lang="fr-FR" dirty="0">
              <a:solidFill>
                <a:schemeClr val="tx1">
                  <a:lumMod val="75000"/>
                  <a:lumOff val="25000"/>
                </a:schemeClr>
              </a:solidFill>
            </a:endParaRPr>
          </a:p>
        </p:txBody>
      </p:sp>
      <p:sp>
        <p:nvSpPr>
          <p:cNvPr id="10" name="Rectangle 9"/>
          <p:cNvSpPr/>
          <p:nvPr/>
        </p:nvSpPr>
        <p:spPr>
          <a:xfrm>
            <a:off x="325086" y="4173250"/>
            <a:ext cx="6155810" cy="666000"/>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325086" y="3445200"/>
            <a:ext cx="6155810" cy="666000"/>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6934054" y="3614083"/>
            <a:ext cx="4026912" cy="369332"/>
          </a:xfrm>
          <a:prstGeom prst="rect">
            <a:avLst/>
          </a:prstGeom>
          <a:noFill/>
          <a:ln>
            <a:noFill/>
          </a:ln>
        </p:spPr>
        <p:txBody>
          <a:bodyPr wrap="square" rtlCol="0">
            <a:spAutoFit/>
          </a:bodyPr>
          <a:lstStyle/>
          <a:p>
            <a:r>
              <a:rPr lang="fr-FR" dirty="0" err="1" smtClean="0">
                <a:solidFill>
                  <a:schemeClr val="tx1">
                    <a:lumMod val="75000"/>
                    <a:lumOff val="25000"/>
                  </a:schemeClr>
                </a:solidFill>
              </a:rPr>
              <a:t>Choose</a:t>
            </a:r>
            <a:r>
              <a:rPr lang="fr-FR" dirty="0" smtClean="0">
                <a:solidFill>
                  <a:schemeClr val="tx1">
                    <a:lumMod val="75000"/>
                    <a:lumOff val="25000"/>
                  </a:schemeClr>
                </a:solidFill>
              </a:rPr>
              <a:t> the beta </a:t>
            </a:r>
            <a:r>
              <a:rPr lang="fr-FR" dirty="0" err="1" smtClean="0">
                <a:solidFill>
                  <a:schemeClr val="tx1">
                    <a:lumMod val="75000"/>
                    <a:lumOff val="25000"/>
                  </a:schemeClr>
                </a:solidFill>
              </a:rPr>
              <a:t>diversity</a:t>
            </a:r>
            <a:r>
              <a:rPr lang="fr-FR" dirty="0" smtClean="0">
                <a:solidFill>
                  <a:schemeClr val="tx1">
                    <a:lumMod val="75000"/>
                    <a:lumOff val="25000"/>
                  </a:schemeClr>
                </a:solidFill>
              </a:rPr>
              <a:t> distance matrix</a:t>
            </a:r>
            <a:endParaRPr lang="fr-FR" dirty="0">
              <a:solidFill>
                <a:schemeClr val="tx1">
                  <a:lumMod val="75000"/>
                  <a:lumOff val="25000"/>
                </a:schemeClr>
              </a:solidFill>
            </a:endParaRPr>
          </a:p>
        </p:txBody>
      </p:sp>
      <p:sp>
        <p:nvSpPr>
          <p:cNvPr id="15" name="ZoneTexte 14"/>
          <p:cNvSpPr txBox="1"/>
          <p:nvPr/>
        </p:nvSpPr>
        <p:spPr>
          <a:xfrm>
            <a:off x="508000" y="5473700"/>
            <a:ext cx="10829635" cy="369332"/>
          </a:xfrm>
          <a:prstGeom prst="rect">
            <a:avLst/>
          </a:prstGeom>
          <a:noFill/>
        </p:spPr>
        <p:txBody>
          <a:bodyPr wrap="square" rtlCol="0">
            <a:spAutoFit/>
          </a:bodyPr>
          <a:lstStyle/>
          <a:p>
            <a:r>
              <a:rPr lang="fr-FR" dirty="0">
                <a:solidFill>
                  <a:schemeClr val="tx1">
                    <a:lumMod val="75000"/>
                    <a:lumOff val="25000"/>
                  </a:schemeClr>
                </a:solidFill>
              </a:rPr>
              <a:t>The </a:t>
            </a:r>
            <a:r>
              <a:rPr lang="fr-FR" dirty="0" err="1">
                <a:solidFill>
                  <a:schemeClr val="tx1">
                    <a:lumMod val="75000"/>
                    <a:lumOff val="25000"/>
                  </a:schemeClr>
                </a:solidFill>
              </a:rPr>
              <a:t>tree</a:t>
            </a:r>
            <a:r>
              <a:rPr lang="fr-FR" dirty="0">
                <a:solidFill>
                  <a:schemeClr val="tx1">
                    <a:lumMod val="75000"/>
                    <a:lumOff val="25000"/>
                  </a:schemeClr>
                </a:solidFill>
              </a:rPr>
              <a:t> </a:t>
            </a:r>
            <a:r>
              <a:rPr lang="fr-FR" dirty="0" err="1">
                <a:solidFill>
                  <a:schemeClr val="tx1">
                    <a:lumMod val="75000"/>
                    <a:lumOff val="25000"/>
                  </a:schemeClr>
                </a:solidFill>
              </a:rPr>
              <a:t>different</a:t>
            </a:r>
            <a:r>
              <a:rPr lang="fr-FR" dirty="0">
                <a:solidFill>
                  <a:schemeClr val="tx1">
                    <a:lumMod val="75000"/>
                    <a:lumOff val="25000"/>
                  </a:schemeClr>
                </a:solidFill>
              </a:rPr>
              <a:t> linkage </a:t>
            </a:r>
            <a:r>
              <a:rPr lang="fr-FR" dirty="0" err="1" smtClean="0">
                <a:solidFill>
                  <a:schemeClr val="tx1">
                    <a:lumMod val="75000"/>
                    <a:lumOff val="25000"/>
                  </a:schemeClr>
                </a:solidFill>
              </a:rPr>
              <a:t>functions</a:t>
            </a:r>
            <a:r>
              <a:rPr lang="fr-FR" dirty="0" smtClean="0">
                <a:solidFill>
                  <a:schemeClr val="tx1">
                    <a:lumMod val="75000"/>
                    <a:lumOff val="25000"/>
                  </a:schemeClr>
                </a:solidFill>
              </a:rPr>
              <a:t> </a:t>
            </a:r>
            <a:r>
              <a:rPr lang="fr-FR" dirty="0" err="1">
                <a:solidFill>
                  <a:schemeClr val="tx1">
                    <a:lumMod val="75000"/>
                    <a:lumOff val="25000"/>
                  </a:schemeClr>
                </a:solidFill>
              </a:rPr>
              <a:t>will</a:t>
            </a:r>
            <a:r>
              <a:rPr lang="fr-FR" dirty="0">
                <a:solidFill>
                  <a:schemeClr val="tx1">
                    <a:lumMod val="75000"/>
                    <a:lumOff val="25000"/>
                  </a:schemeClr>
                </a:solidFill>
              </a:rPr>
              <a:t> </a:t>
            </a:r>
            <a:r>
              <a:rPr lang="fr-FR" dirty="0" err="1">
                <a:solidFill>
                  <a:schemeClr val="tx1">
                    <a:lumMod val="75000"/>
                    <a:lumOff val="25000"/>
                  </a:schemeClr>
                </a:solidFill>
              </a:rPr>
              <a:t>be</a:t>
            </a:r>
            <a:r>
              <a:rPr lang="fr-FR" dirty="0">
                <a:solidFill>
                  <a:schemeClr val="tx1">
                    <a:lumMod val="75000"/>
                    <a:lumOff val="25000"/>
                  </a:schemeClr>
                </a:solidFill>
              </a:rPr>
              <a:t> </a:t>
            </a:r>
            <a:r>
              <a:rPr lang="fr-FR" dirty="0" err="1">
                <a:solidFill>
                  <a:schemeClr val="tx1">
                    <a:lumMod val="75000"/>
                    <a:lumOff val="25000"/>
                  </a:schemeClr>
                </a:solidFill>
              </a:rPr>
              <a:t>used</a:t>
            </a:r>
            <a:r>
              <a:rPr lang="fr-FR" dirty="0">
                <a:solidFill>
                  <a:schemeClr val="tx1">
                    <a:lumMod val="75000"/>
                    <a:lumOff val="25000"/>
                  </a:schemeClr>
                </a:solidFill>
              </a:rPr>
              <a:t>, </a:t>
            </a:r>
            <a:r>
              <a:rPr lang="fr-FR" dirty="0" err="1">
                <a:solidFill>
                  <a:schemeClr val="tx1">
                    <a:lumMod val="75000"/>
                    <a:lumOff val="25000"/>
                  </a:schemeClr>
                </a:solidFill>
              </a:rPr>
              <a:t>generating</a:t>
            </a:r>
            <a:r>
              <a:rPr lang="fr-FR" dirty="0">
                <a:solidFill>
                  <a:schemeClr val="tx1">
                    <a:lumMod val="75000"/>
                    <a:lumOff val="25000"/>
                  </a:schemeClr>
                </a:solidFill>
              </a:rPr>
              <a:t> </a:t>
            </a:r>
            <a:r>
              <a:rPr lang="fr-FR" dirty="0" err="1">
                <a:solidFill>
                  <a:schemeClr val="tx1">
                    <a:lumMod val="75000"/>
                    <a:lumOff val="25000"/>
                  </a:schemeClr>
                </a:solidFill>
              </a:rPr>
              <a:t>three</a:t>
            </a:r>
            <a:r>
              <a:rPr lang="fr-FR" dirty="0">
                <a:solidFill>
                  <a:schemeClr val="tx1">
                    <a:lumMod val="75000"/>
                    <a:lumOff val="25000"/>
                  </a:schemeClr>
                </a:solidFill>
              </a:rPr>
              <a:t> </a:t>
            </a:r>
            <a:r>
              <a:rPr lang="fr-FR" dirty="0" err="1">
                <a:solidFill>
                  <a:schemeClr val="tx1">
                    <a:lumMod val="75000"/>
                    <a:lumOff val="25000"/>
                  </a:schemeClr>
                </a:solidFill>
              </a:rPr>
              <a:t>different</a:t>
            </a:r>
            <a:r>
              <a:rPr lang="fr-FR" dirty="0">
                <a:solidFill>
                  <a:schemeClr val="tx1">
                    <a:lumMod val="75000"/>
                    <a:lumOff val="25000"/>
                  </a:schemeClr>
                </a:solidFill>
              </a:rPr>
              <a:t> </a:t>
            </a:r>
            <a:r>
              <a:rPr lang="fr-FR" dirty="0" err="1" smtClean="0">
                <a:solidFill>
                  <a:schemeClr val="tx1">
                    <a:lumMod val="75000"/>
                    <a:lumOff val="25000"/>
                  </a:schemeClr>
                </a:solidFill>
              </a:rPr>
              <a:t>trees</a:t>
            </a:r>
            <a:endParaRPr lang="fr-FR"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P spid="1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err="1">
                <a:solidFill>
                  <a:schemeClr val="accent6"/>
                </a:solidFill>
              </a:rPr>
              <a:t>Exercise</a:t>
            </a:r>
            <a:r>
              <a:rPr lang="fr-FR" dirty="0">
                <a:solidFill>
                  <a:schemeClr val="accent6"/>
                </a:solidFill>
              </a:rPr>
              <a:t> A-</a:t>
            </a:r>
            <a:r>
              <a:rPr lang="fr-FR" dirty="0" smtClean="0">
                <a:solidFill>
                  <a:schemeClr val="accent6"/>
                </a:solidFill>
              </a:rPr>
              <a:t>8</a:t>
            </a:r>
            <a:endParaRPr lang="fr-FR" dirty="0"/>
          </a:p>
        </p:txBody>
      </p:sp>
      <p:sp>
        <p:nvSpPr>
          <p:cNvPr id="6" name="Espace réservé du contenu 5"/>
          <p:cNvSpPr>
            <a:spLocks noGrp="1"/>
          </p:cNvSpPr>
          <p:nvPr>
            <p:ph idx="1"/>
          </p:nvPr>
        </p:nvSpPr>
        <p:spPr/>
        <p:txBody>
          <a:bodyPr anchor="ctr">
            <a:normAutofit/>
          </a:bodyPr>
          <a:lstStyle/>
          <a:p>
            <a:pPr>
              <a:spcBef>
                <a:spcPts val="600"/>
              </a:spcBef>
              <a:spcAft>
                <a:spcPts val="1200"/>
              </a:spcAft>
            </a:pPr>
            <a:r>
              <a:rPr lang="fr-FR" dirty="0" smtClean="0">
                <a:solidFill>
                  <a:schemeClr val="accent1">
                    <a:lumMod val="50000"/>
                  </a:schemeClr>
                </a:solidFill>
              </a:rPr>
              <a:t>Try </a:t>
            </a:r>
            <a:r>
              <a:rPr lang="fr-FR" dirty="0" err="1">
                <a:solidFill>
                  <a:schemeClr val="accent1">
                    <a:lumMod val="50000"/>
                  </a:schemeClr>
                </a:solidFill>
              </a:rPr>
              <a:t>it</a:t>
            </a:r>
            <a:r>
              <a:rPr lang="fr-FR" dirty="0">
                <a:solidFill>
                  <a:schemeClr val="accent1">
                    <a:lumMod val="50000"/>
                  </a:schemeClr>
                </a:solidFill>
              </a:rPr>
              <a:t> </a:t>
            </a:r>
            <a:r>
              <a:rPr lang="fr-FR" dirty="0" err="1">
                <a:solidFill>
                  <a:schemeClr val="accent1">
                    <a:lumMod val="50000"/>
                  </a:schemeClr>
                </a:solidFill>
              </a:rPr>
              <a:t>with</a:t>
            </a:r>
            <a:r>
              <a:rPr lang="fr-FR" dirty="0">
                <a:solidFill>
                  <a:schemeClr val="accent1">
                    <a:lumMod val="50000"/>
                  </a:schemeClr>
                </a:solidFill>
              </a:rPr>
              <a:t> </a:t>
            </a:r>
            <a:r>
              <a:rPr lang="fr-FR" dirty="0" smtClean="0">
                <a:solidFill>
                  <a:schemeClr val="accent1">
                    <a:lumMod val="50000"/>
                  </a:schemeClr>
                </a:solidFill>
              </a:rPr>
              <a:t>« a good » distance </a:t>
            </a:r>
            <a:r>
              <a:rPr lang="fr-FR" dirty="0" err="1">
                <a:solidFill>
                  <a:schemeClr val="accent1">
                    <a:lumMod val="50000"/>
                  </a:schemeClr>
                </a:solidFill>
              </a:rPr>
              <a:t>method</a:t>
            </a:r>
            <a:r>
              <a:rPr lang="fr-FR" dirty="0">
                <a:solidFill>
                  <a:schemeClr val="accent1">
                    <a:lumMod val="50000"/>
                  </a:schemeClr>
                </a:solidFill>
              </a:rPr>
              <a:t> </a:t>
            </a:r>
            <a:r>
              <a:rPr lang="fr-FR" dirty="0" smtClean="0">
                <a:solidFill>
                  <a:schemeClr val="accent1">
                    <a:lumMod val="50000"/>
                  </a:schemeClr>
                </a:solidFill>
              </a:rPr>
              <a:t>matrix on </a:t>
            </a:r>
            <a:r>
              <a:rPr lang="fr-FR" dirty="0" err="1" smtClean="0">
                <a:solidFill>
                  <a:schemeClr val="accent1">
                    <a:lumMod val="50000"/>
                  </a:schemeClr>
                </a:solidFill>
              </a:rPr>
              <a:t>EnvType</a:t>
            </a:r>
            <a:r>
              <a:rPr lang="fr-FR" dirty="0" smtClean="0">
                <a:solidFill>
                  <a:schemeClr val="accent1">
                    <a:lumMod val="50000"/>
                  </a:schemeClr>
                </a:solidFill>
              </a:rPr>
              <a:t> and on </a:t>
            </a:r>
            <a:r>
              <a:rPr lang="fr-FR" dirty="0" err="1" smtClean="0">
                <a:solidFill>
                  <a:schemeClr val="accent1">
                    <a:lumMod val="50000"/>
                  </a:schemeClr>
                </a:solidFill>
              </a:rPr>
              <a:t>FoodType</a:t>
            </a:r>
            <a:endParaRPr lang="fr-FR" dirty="0" smtClean="0">
              <a:solidFill>
                <a:schemeClr val="accent1">
                  <a:lumMod val="50000"/>
                </a:schemeClr>
              </a:solidFill>
            </a:endParaRPr>
          </a:p>
          <a:p>
            <a:pPr lvl="1">
              <a:spcBef>
                <a:spcPts val="600"/>
              </a:spcBef>
              <a:spcAft>
                <a:spcPts val="1200"/>
              </a:spcAft>
              <a:buFont typeface="Wingdings" panose="05000000000000000000" pitchFamily="2" charset="2"/>
              <a:buChar char="è"/>
            </a:pPr>
            <a:r>
              <a:rPr lang="fr-FR" sz="2000" dirty="0" smtClean="0">
                <a:solidFill>
                  <a:schemeClr val="accent1">
                    <a:lumMod val="50000"/>
                  </a:schemeClr>
                </a:solidFill>
              </a:rPr>
              <a:t> </a:t>
            </a:r>
            <a:r>
              <a:rPr lang="fr-FR" sz="2000" dirty="0" err="1" smtClean="0">
                <a:solidFill>
                  <a:schemeClr val="accent1">
                    <a:lumMod val="50000"/>
                  </a:schemeClr>
                </a:solidFill>
              </a:rPr>
              <a:t>Which</a:t>
            </a:r>
            <a:r>
              <a:rPr lang="fr-FR" sz="2000" dirty="0" smtClean="0">
                <a:solidFill>
                  <a:schemeClr val="accent1">
                    <a:lumMod val="50000"/>
                  </a:schemeClr>
                </a:solidFill>
              </a:rPr>
              <a:t> linkage </a:t>
            </a:r>
            <a:r>
              <a:rPr lang="fr-FR" sz="2000" dirty="0" err="1" smtClean="0">
                <a:solidFill>
                  <a:schemeClr val="accent1">
                    <a:lumMod val="50000"/>
                  </a:schemeClr>
                </a:solidFill>
              </a:rPr>
              <a:t>method</a:t>
            </a:r>
            <a:r>
              <a:rPr lang="fr-FR" sz="2000" dirty="0" smtClean="0">
                <a:solidFill>
                  <a:schemeClr val="accent1">
                    <a:lumMod val="50000"/>
                  </a:schemeClr>
                </a:solidFill>
              </a:rPr>
              <a:t> </a:t>
            </a:r>
            <a:r>
              <a:rPr lang="fr-FR" sz="2000" dirty="0" err="1" smtClean="0">
                <a:solidFill>
                  <a:schemeClr val="accent1">
                    <a:lumMod val="50000"/>
                  </a:schemeClr>
                </a:solidFill>
              </a:rPr>
              <a:t>seems</a:t>
            </a:r>
            <a:r>
              <a:rPr lang="fr-FR" sz="2000" dirty="0" smtClean="0">
                <a:solidFill>
                  <a:schemeClr val="accent1">
                    <a:lumMod val="50000"/>
                  </a:schemeClr>
                </a:solidFill>
              </a:rPr>
              <a:t> </a:t>
            </a:r>
            <a:r>
              <a:rPr lang="fr-FR" sz="2000" dirty="0" err="1" smtClean="0">
                <a:solidFill>
                  <a:schemeClr val="accent1">
                    <a:lumMod val="50000"/>
                  </a:schemeClr>
                </a:solidFill>
              </a:rPr>
              <a:t>better</a:t>
            </a:r>
            <a:r>
              <a:rPr lang="fr-FR" sz="2000" dirty="0" smtClean="0">
                <a:solidFill>
                  <a:schemeClr val="accent1">
                    <a:lumMod val="50000"/>
                  </a:schemeClr>
                </a:solidFill>
              </a:rPr>
              <a:t> to fit the data ?</a:t>
            </a:r>
          </a:p>
          <a:p>
            <a:pPr marL="201168" lvl="1" indent="0">
              <a:spcBef>
                <a:spcPts val="600"/>
              </a:spcBef>
              <a:spcAft>
                <a:spcPts val="1200"/>
              </a:spcAft>
              <a:buNone/>
            </a:pPr>
            <a:endParaRPr lang="fr-FR" sz="2000" dirty="0" smtClean="0">
              <a:solidFill>
                <a:schemeClr val="accent1">
                  <a:lumMod val="50000"/>
                </a:schemeClr>
              </a:solidFill>
            </a:endParaRPr>
          </a:p>
          <a:p>
            <a:pPr marL="91440" lvl="1" indent="-91440">
              <a:spcBef>
                <a:spcPts val="600"/>
              </a:spcBef>
              <a:spcAft>
                <a:spcPts val="1200"/>
              </a:spcAft>
              <a:buSzPct val="100000"/>
              <a:buFont typeface="Calibri" panose="020F0502020204030204" pitchFamily="34" charset="0"/>
              <a:buChar char=" "/>
            </a:pPr>
            <a:r>
              <a:rPr lang="fr-FR" sz="2000" dirty="0" smtClean="0">
                <a:solidFill>
                  <a:schemeClr val="accent1">
                    <a:lumMod val="50000"/>
                  </a:schemeClr>
                </a:solidFill>
              </a:rPr>
              <a:t>Try </a:t>
            </a:r>
            <a:r>
              <a:rPr lang="fr-FR" sz="2000" dirty="0" err="1">
                <a:solidFill>
                  <a:schemeClr val="accent1">
                    <a:lumMod val="50000"/>
                  </a:schemeClr>
                </a:solidFill>
              </a:rPr>
              <a:t>with</a:t>
            </a:r>
            <a:r>
              <a:rPr lang="fr-FR" sz="2000" dirty="0">
                <a:solidFill>
                  <a:schemeClr val="accent1">
                    <a:lumMod val="50000"/>
                  </a:schemeClr>
                </a:solidFill>
              </a:rPr>
              <a:t> </a:t>
            </a:r>
            <a:r>
              <a:rPr lang="fr-FR" sz="2000" dirty="0" smtClean="0">
                <a:solidFill>
                  <a:schemeClr val="accent1">
                    <a:lumMod val="50000"/>
                  </a:schemeClr>
                </a:solidFill>
              </a:rPr>
              <a:t>« a </a:t>
            </a:r>
            <a:r>
              <a:rPr lang="fr-FR" sz="2000" dirty="0" err="1" smtClean="0">
                <a:solidFill>
                  <a:schemeClr val="accent1">
                    <a:lumMod val="50000"/>
                  </a:schemeClr>
                </a:solidFill>
              </a:rPr>
              <a:t>bad</a:t>
            </a:r>
            <a:r>
              <a:rPr lang="fr-FR" sz="2000" dirty="0" smtClean="0">
                <a:solidFill>
                  <a:schemeClr val="accent1">
                    <a:lumMod val="50000"/>
                  </a:schemeClr>
                </a:solidFill>
              </a:rPr>
              <a:t> » distance matrix</a:t>
            </a:r>
            <a:endParaRPr lang="fr-FR" sz="2000" dirty="0">
              <a:solidFill>
                <a:schemeClr val="accent1">
                  <a:lumMod val="50000"/>
                </a:schemeClr>
              </a:solidFill>
            </a:endParaRPr>
          </a:p>
          <a:p>
            <a:pPr lvl="1">
              <a:spcBef>
                <a:spcPts val="600"/>
              </a:spcBef>
              <a:spcAft>
                <a:spcPts val="1200"/>
              </a:spcAft>
              <a:buFont typeface="Wingdings" panose="05000000000000000000" pitchFamily="2" charset="2"/>
              <a:buChar char="è"/>
            </a:pPr>
            <a:r>
              <a:rPr lang="fr-FR" sz="2000" dirty="0">
                <a:solidFill>
                  <a:schemeClr val="accent1">
                    <a:lumMod val="50000"/>
                  </a:schemeClr>
                </a:solidFill>
              </a:rPr>
              <a:t> </a:t>
            </a:r>
            <a:r>
              <a:rPr lang="fr-FR" sz="2000" dirty="0" smtClean="0">
                <a:solidFill>
                  <a:schemeClr val="accent1">
                    <a:lumMod val="50000"/>
                  </a:schemeClr>
                </a:solidFill>
              </a:rPr>
              <a:t>Is </a:t>
            </a:r>
            <a:r>
              <a:rPr lang="fr-FR" sz="2000" dirty="0" err="1" smtClean="0">
                <a:solidFill>
                  <a:schemeClr val="accent1">
                    <a:lumMod val="50000"/>
                  </a:schemeClr>
                </a:solidFill>
              </a:rPr>
              <a:t>there</a:t>
            </a:r>
            <a:r>
              <a:rPr lang="fr-FR" sz="2000" dirty="0" smtClean="0">
                <a:solidFill>
                  <a:schemeClr val="accent1">
                    <a:lumMod val="50000"/>
                  </a:schemeClr>
                </a:solidFill>
              </a:rPr>
              <a:t> a </a:t>
            </a:r>
            <a:r>
              <a:rPr lang="fr-FR" sz="2000" dirty="0" err="1" smtClean="0">
                <a:solidFill>
                  <a:schemeClr val="accent1">
                    <a:lumMod val="50000"/>
                  </a:schemeClr>
                </a:solidFill>
              </a:rPr>
              <a:t>big</a:t>
            </a:r>
            <a:r>
              <a:rPr lang="fr-FR" sz="2000" dirty="0" smtClean="0">
                <a:solidFill>
                  <a:schemeClr val="accent1">
                    <a:lumMod val="50000"/>
                  </a:schemeClr>
                </a:solidFill>
              </a:rPr>
              <a:t> </a:t>
            </a:r>
            <a:r>
              <a:rPr lang="fr-FR" sz="2000" dirty="0" err="1" smtClean="0">
                <a:solidFill>
                  <a:schemeClr val="accent1">
                    <a:lumMod val="50000"/>
                  </a:schemeClr>
                </a:solidFill>
              </a:rPr>
              <a:t>difference</a:t>
            </a:r>
            <a:r>
              <a:rPr lang="fr-FR" sz="2000" dirty="0" smtClean="0">
                <a:solidFill>
                  <a:schemeClr val="accent1">
                    <a:lumMod val="50000"/>
                  </a:schemeClr>
                </a:solidFill>
              </a:rPr>
              <a:t> ?</a:t>
            </a:r>
            <a:endParaRPr lang="fr-FR" sz="2000" dirty="0">
              <a:solidFill>
                <a:schemeClr val="accent1">
                  <a:lumMod val="50000"/>
                </a:schemeClr>
              </a:solidFill>
            </a:endParaRP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77</a:t>
            </a:fld>
            <a:endParaRPr lang="fr-FR"/>
          </a:p>
        </p:txBody>
      </p:sp>
    </p:spTree>
    <p:extLst>
      <p:ext uri="{BB962C8B-B14F-4D97-AF65-F5344CB8AC3E}">
        <p14:creationId xmlns:p14="http://schemas.microsoft.com/office/powerpoint/2010/main" val="338387952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4946" y="1953490"/>
            <a:ext cx="4062106" cy="3554343"/>
          </a:xfrm>
          <a:prstGeom prst="rect">
            <a:avLst/>
          </a:prstGeom>
        </p:spPr>
      </p:pic>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8472" y="1953490"/>
            <a:ext cx="4062106" cy="3554343"/>
          </a:xfrm>
          <a:prstGeom prst="rect">
            <a:avLst/>
          </a:prstGeom>
        </p:spPr>
      </p:pic>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0" y="1953489"/>
            <a:ext cx="4062106" cy="3554343"/>
          </a:xfrm>
          <a:prstGeom prst="rect">
            <a:avLst/>
          </a:prstGeom>
        </p:spPr>
      </p:pic>
      <p:sp>
        <p:nvSpPr>
          <p:cNvPr id="3" name="Titre 2"/>
          <p:cNvSpPr>
            <a:spLocks noGrp="1"/>
          </p:cNvSpPr>
          <p:nvPr>
            <p:ph type="title"/>
          </p:nvPr>
        </p:nvSpPr>
        <p:spPr/>
        <p:txBody>
          <a:bodyPr/>
          <a:lstStyle/>
          <a:p>
            <a:r>
              <a:rPr lang="fr-FR" dirty="0" err="1">
                <a:solidFill>
                  <a:schemeClr val="accent6"/>
                </a:solidFill>
              </a:rPr>
              <a:t>Exercise</a:t>
            </a:r>
            <a:r>
              <a:rPr lang="fr-FR" dirty="0">
                <a:solidFill>
                  <a:schemeClr val="accent6"/>
                </a:solidFill>
              </a:rPr>
              <a:t> A-</a:t>
            </a:r>
            <a:r>
              <a:rPr lang="fr-FR" dirty="0" smtClean="0">
                <a:solidFill>
                  <a:schemeClr val="accent6"/>
                </a:solidFill>
              </a:rPr>
              <a:t>8</a:t>
            </a:r>
            <a:endParaRPr lang="fr-FR" dirty="0"/>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78</a:t>
            </a:fld>
            <a:endParaRPr lang="fr-FR"/>
          </a:p>
        </p:txBody>
      </p:sp>
      <p:sp>
        <p:nvSpPr>
          <p:cNvPr id="18" name="Rectangle 17"/>
          <p:cNvSpPr/>
          <p:nvPr/>
        </p:nvSpPr>
        <p:spPr>
          <a:xfrm>
            <a:off x="4204032" y="1953488"/>
            <a:ext cx="3923730" cy="3554343"/>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6346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err="1">
                <a:solidFill>
                  <a:schemeClr val="accent6"/>
                </a:solidFill>
              </a:rPr>
              <a:t>Exercise</a:t>
            </a:r>
            <a:r>
              <a:rPr lang="fr-FR" dirty="0">
                <a:solidFill>
                  <a:schemeClr val="accent6"/>
                </a:solidFill>
              </a:rPr>
              <a:t> A-</a:t>
            </a:r>
            <a:r>
              <a:rPr lang="fr-FR" dirty="0" smtClean="0">
                <a:solidFill>
                  <a:schemeClr val="accent6"/>
                </a:solidFill>
              </a:rPr>
              <a:t>8</a:t>
            </a:r>
            <a:endParaRPr lang="fr-FR" dirty="0"/>
          </a:p>
        </p:txBody>
      </p:sp>
      <p:sp>
        <p:nvSpPr>
          <p:cNvPr id="6" name="Espace réservé du contenu 5"/>
          <p:cNvSpPr>
            <a:spLocks noGrp="1"/>
          </p:cNvSpPr>
          <p:nvPr>
            <p:ph idx="1"/>
          </p:nvPr>
        </p:nvSpPr>
        <p:spPr/>
        <p:txBody>
          <a:bodyPr anchor="ctr">
            <a:normAutofit/>
          </a:bodyPr>
          <a:lstStyle/>
          <a:p>
            <a:pPr>
              <a:buNone/>
            </a:pPr>
            <a:r>
              <a:rPr lang="en-US" u="sng" dirty="0"/>
              <a:t>Remarks </a:t>
            </a:r>
          </a:p>
          <a:p>
            <a:pPr marL="180975" indent="-180975">
              <a:buFont typeface="Wingdings" pitchFamily="2" charset="2"/>
              <a:buChar char="§"/>
            </a:pPr>
            <a:r>
              <a:rPr lang="en-US" dirty="0"/>
              <a:t> Consistent with the ordination plots, clustering works quite well for the </a:t>
            </a:r>
            <a:r>
              <a:rPr lang="en-US" dirty="0" err="1"/>
              <a:t>UniFrac</a:t>
            </a:r>
            <a:r>
              <a:rPr lang="en-US" dirty="0"/>
              <a:t> distance for some linkage (Ward)</a:t>
            </a:r>
          </a:p>
          <a:p>
            <a:pPr marL="180975" lvl="1" indent="-180975">
              <a:spcBef>
                <a:spcPts val="1200"/>
              </a:spcBef>
              <a:spcAft>
                <a:spcPts val="200"/>
              </a:spcAft>
              <a:buSzPct val="100000"/>
              <a:buNone/>
            </a:pPr>
            <a:r>
              <a:rPr lang="en-US" sz="2000" dirty="0">
                <a:sym typeface="Wingdings" panose="05000000000000000000" pitchFamily="2" charset="2"/>
              </a:rPr>
              <a:t>	</a:t>
            </a:r>
            <a:r>
              <a:rPr lang="en-US" sz="2000" dirty="0">
                <a:solidFill>
                  <a:schemeClr val="accent1"/>
                </a:solidFill>
                <a:sym typeface="Wingdings" panose="05000000000000000000" pitchFamily="2" charset="2"/>
              </a:rPr>
              <a:t></a:t>
            </a:r>
            <a:r>
              <a:rPr lang="en-US" sz="2000" dirty="0">
                <a:sym typeface="Wingdings" panose="05000000000000000000" pitchFamily="2" charset="2"/>
              </a:rPr>
              <a:t> </a:t>
            </a:r>
            <a:r>
              <a:rPr lang="en-US" sz="2000" dirty="0" err="1" smtClean="0">
                <a:sym typeface="Wingdings" panose="05000000000000000000" pitchFamily="2" charset="2"/>
              </a:rPr>
              <a:t>DesLardons</a:t>
            </a:r>
            <a:r>
              <a:rPr lang="en-US" sz="2000" dirty="0" smtClean="0">
                <a:sym typeface="Wingdings" panose="05000000000000000000" pitchFamily="2" charset="2"/>
              </a:rPr>
              <a:t> </a:t>
            </a:r>
            <a:r>
              <a:rPr lang="en-US" sz="2000" dirty="0">
                <a:sym typeface="Wingdings" panose="05000000000000000000" pitchFamily="2" charset="2"/>
              </a:rPr>
              <a:t>seems to be much closer to </a:t>
            </a:r>
            <a:r>
              <a:rPr lang="en-US" sz="2000" dirty="0" smtClean="0">
                <a:sym typeface="Wingdings" panose="05000000000000000000" pitchFamily="2" charset="2"/>
              </a:rPr>
              <a:t>Seafood </a:t>
            </a:r>
            <a:r>
              <a:rPr lang="en-US" sz="2000" dirty="0">
                <a:sym typeface="Wingdings" panose="05000000000000000000" pitchFamily="2" charset="2"/>
              </a:rPr>
              <a:t>than Meat.</a:t>
            </a:r>
            <a:endParaRPr lang="en-US" sz="2000" dirty="0"/>
          </a:p>
          <a:p>
            <a:pPr marL="180975" indent="-180975">
              <a:buFont typeface="Wingdings" pitchFamily="2" charset="2"/>
              <a:buChar char="§"/>
            </a:pPr>
            <a:r>
              <a:rPr lang="en-US" dirty="0"/>
              <a:t> Clustering is based on the whole distance whereas ordination represents parts of the distance (the most it can with 2 dimensions)</a:t>
            </a:r>
            <a:endParaRPr lang="fr-FR" dirty="0"/>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79</a:t>
            </a:fld>
            <a:endParaRPr lang="fr-FR"/>
          </a:p>
        </p:txBody>
      </p:sp>
    </p:spTree>
    <p:extLst>
      <p:ext uri="{BB962C8B-B14F-4D97-AF65-F5344CB8AC3E}">
        <p14:creationId xmlns:p14="http://schemas.microsoft.com/office/powerpoint/2010/main" val="2144124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solidFill>
                  <a:schemeClr val="accent6"/>
                </a:solidFill>
              </a:rPr>
              <a:t>Exercise</a:t>
            </a:r>
            <a:r>
              <a:rPr lang="fr-FR" dirty="0" smtClean="0">
                <a:solidFill>
                  <a:schemeClr val="accent6"/>
                </a:solidFill>
              </a:rPr>
              <a:t> A-1</a:t>
            </a:r>
            <a:endParaRPr lang="fr-FR" dirty="0">
              <a:solidFill>
                <a:schemeClr val="accent6"/>
              </a:solidFill>
            </a:endParaRPr>
          </a:p>
        </p:txBody>
      </p:sp>
      <p:sp>
        <p:nvSpPr>
          <p:cNvPr id="3" name="Espace réservé du contenu 2"/>
          <p:cNvSpPr>
            <a:spLocks noGrp="1"/>
          </p:cNvSpPr>
          <p:nvPr>
            <p:ph sz="half" idx="1"/>
          </p:nvPr>
        </p:nvSpPr>
        <p:spPr/>
        <p:txBody>
          <a:bodyPr>
            <a:normAutofit lnSpcReduction="10000"/>
          </a:bodyPr>
          <a:lstStyle/>
          <a:p>
            <a:pPr marL="457200" indent="-457200" algn="just">
              <a:buClrTx/>
              <a:buFont typeface="+mj-lt"/>
              <a:buAutoNum type="arabicPeriod"/>
            </a:pPr>
            <a:r>
              <a:rPr lang="fr-FR" dirty="0" err="1" smtClean="0"/>
              <a:t>Create</a:t>
            </a:r>
            <a:r>
              <a:rPr lang="fr-FR" dirty="0" smtClean="0"/>
              <a:t> a new </a:t>
            </a:r>
            <a:r>
              <a:rPr lang="fr-FR" dirty="0" err="1" smtClean="0"/>
              <a:t>history</a:t>
            </a:r>
            <a:r>
              <a:rPr lang="fr-FR" dirty="0" smtClean="0"/>
              <a:t> : « </a:t>
            </a:r>
            <a:r>
              <a:rPr lang="fr-FR" dirty="0" err="1" smtClean="0"/>
              <a:t>food</a:t>
            </a:r>
            <a:r>
              <a:rPr lang="fr-FR" dirty="0" smtClean="0"/>
              <a:t> »</a:t>
            </a:r>
          </a:p>
          <a:p>
            <a:pPr algn="just">
              <a:buClrTx/>
              <a:buFont typeface="Wingdings" panose="05000000000000000000" pitchFamily="2" charset="2"/>
              <a:buChar char="è"/>
            </a:pPr>
            <a:r>
              <a:rPr lang="fr-FR" dirty="0" smtClean="0">
                <a:solidFill>
                  <a:schemeClr val="accent1">
                    <a:lumMod val="50000"/>
                  </a:schemeClr>
                </a:solidFill>
              </a:rPr>
              <a:t> At the end of FROGS pipeline, </a:t>
            </a:r>
            <a:r>
              <a:rPr lang="fr-FR" dirty="0" err="1" smtClean="0">
                <a:solidFill>
                  <a:schemeClr val="accent1">
                    <a:lumMod val="50000"/>
                  </a:schemeClr>
                </a:solidFill>
              </a:rPr>
              <a:t>what</a:t>
            </a:r>
            <a:r>
              <a:rPr lang="fr-FR" dirty="0" smtClean="0">
                <a:solidFill>
                  <a:schemeClr val="accent1">
                    <a:lumMod val="50000"/>
                  </a:schemeClr>
                </a:solidFill>
              </a:rPr>
              <a:t> </a:t>
            </a:r>
            <a:r>
              <a:rPr lang="fr-FR" dirty="0" err="1" smtClean="0">
                <a:solidFill>
                  <a:schemeClr val="accent1">
                    <a:lumMod val="50000"/>
                  </a:schemeClr>
                </a:solidFill>
              </a:rPr>
              <a:t>kind</a:t>
            </a:r>
            <a:r>
              <a:rPr lang="fr-FR" dirty="0" smtClean="0">
                <a:solidFill>
                  <a:schemeClr val="accent1">
                    <a:lumMod val="50000"/>
                  </a:schemeClr>
                </a:solidFill>
              </a:rPr>
              <a:t> of data do </a:t>
            </a:r>
            <a:r>
              <a:rPr lang="fr-FR" dirty="0" err="1" smtClean="0">
                <a:solidFill>
                  <a:schemeClr val="accent1">
                    <a:lumMod val="50000"/>
                  </a:schemeClr>
                </a:solidFill>
              </a:rPr>
              <a:t>we</a:t>
            </a:r>
            <a:r>
              <a:rPr lang="fr-FR" dirty="0" smtClean="0">
                <a:solidFill>
                  <a:schemeClr val="accent1">
                    <a:lumMod val="50000"/>
                  </a:schemeClr>
                </a:solidFill>
              </a:rPr>
              <a:t> have ?</a:t>
            </a:r>
          </a:p>
          <a:p>
            <a:pPr algn="just">
              <a:buClrTx/>
              <a:buFont typeface="Wingdings" panose="05000000000000000000" pitchFamily="2" charset="2"/>
              <a:buChar char="è"/>
            </a:pPr>
            <a:r>
              <a:rPr lang="fr-FR" dirty="0" smtClean="0">
                <a:solidFill>
                  <a:schemeClr val="accent1">
                    <a:lumMod val="50000"/>
                  </a:schemeClr>
                </a:solidFill>
              </a:rPr>
              <a:t> </a:t>
            </a:r>
            <a:r>
              <a:rPr lang="fr-FR" dirty="0" err="1" smtClean="0">
                <a:solidFill>
                  <a:schemeClr val="accent1">
                    <a:lumMod val="50000"/>
                  </a:schemeClr>
                </a:solidFill>
              </a:rPr>
              <a:t>What</a:t>
            </a:r>
            <a:r>
              <a:rPr lang="fr-FR" dirty="0" smtClean="0">
                <a:solidFill>
                  <a:schemeClr val="accent1">
                    <a:lumMod val="50000"/>
                  </a:schemeClr>
                </a:solidFill>
              </a:rPr>
              <a:t> </a:t>
            </a:r>
            <a:r>
              <a:rPr lang="fr-FR" dirty="0" err="1" smtClean="0">
                <a:solidFill>
                  <a:schemeClr val="accent1">
                    <a:lumMod val="50000"/>
                  </a:schemeClr>
                </a:solidFill>
              </a:rPr>
              <a:t>supplementary</a:t>
            </a:r>
            <a:r>
              <a:rPr lang="fr-FR" dirty="0" smtClean="0">
                <a:solidFill>
                  <a:schemeClr val="accent1">
                    <a:lumMod val="50000"/>
                  </a:schemeClr>
                </a:solidFill>
              </a:rPr>
              <a:t> data do </a:t>
            </a:r>
            <a:r>
              <a:rPr lang="fr-FR" dirty="0" err="1" smtClean="0">
                <a:solidFill>
                  <a:schemeClr val="accent1">
                    <a:lumMod val="50000"/>
                  </a:schemeClr>
                </a:solidFill>
              </a:rPr>
              <a:t>we</a:t>
            </a:r>
            <a:r>
              <a:rPr lang="fr-FR" dirty="0" smtClean="0">
                <a:solidFill>
                  <a:schemeClr val="accent1">
                    <a:lumMod val="50000"/>
                  </a:schemeClr>
                </a:solidFill>
              </a:rPr>
              <a:t> </a:t>
            </a:r>
            <a:r>
              <a:rPr lang="fr-FR" dirty="0" err="1" smtClean="0">
                <a:solidFill>
                  <a:schemeClr val="accent1">
                    <a:lumMod val="50000"/>
                  </a:schemeClr>
                </a:solidFill>
              </a:rPr>
              <a:t>need</a:t>
            </a:r>
            <a:r>
              <a:rPr lang="fr-FR" dirty="0" smtClean="0">
                <a:solidFill>
                  <a:schemeClr val="accent1">
                    <a:lumMod val="50000"/>
                  </a:schemeClr>
                </a:solidFill>
              </a:rPr>
              <a:t> to </a:t>
            </a:r>
            <a:r>
              <a:rPr lang="fr-FR" dirty="0" err="1" smtClean="0">
                <a:solidFill>
                  <a:schemeClr val="accent1">
                    <a:lumMod val="50000"/>
                  </a:schemeClr>
                </a:solidFill>
              </a:rPr>
              <a:t>perform</a:t>
            </a:r>
            <a:r>
              <a:rPr lang="fr-FR" dirty="0" smtClean="0">
                <a:solidFill>
                  <a:schemeClr val="accent1">
                    <a:lumMod val="50000"/>
                  </a:schemeClr>
                </a:solidFill>
              </a:rPr>
              <a:t> </a:t>
            </a:r>
            <a:r>
              <a:rPr lang="fr-FR" dirty="0" err="1" smtClean="0">
                <a:solidFill>
                  <a:schemeClr val="accent1">
                    <a:lumMod val="50000"/>
                  </a:schemeClr>
                </a:solidFill>
              </a:rPr>
              <a:t>statistical</a:t>
            </a:r>
            <a:r>
              <a:rPr lang="fr-FR" dirty="0" smtClean="0">
                <a:solidFill>
                  <a:schemeClr val="accent1">
                    <a:lumMod val="50000"/>
                  </a:schemeClr>
                </a:solidFill>
              </a:rPr>
              <a:t> </a:t>
            </a:r>
            <a:r>
              <a:rPr lang="fr-FR" dirty="0" err="1" smtClean="0">
                <a:solidFill>
                  <a:schemeClr val="accent1">
                    <a:lumMod val="50000"/>
                  </a:schemeClr>
                </a:solidFill>
              </a:rPr>
              <a:t>analysis</a:t>
            </a:r>
            <a:r>
              <a:rPr lang="fr-FR" dirty="0" smtClean="0">
                <a:solidFill>
                  <a:schemeClr val="accent1">
                    <a:lumMod val="50000"/>
                  </a:schemeClr>
                </a:solidFill>
              </a:rPr>
              <a:t> ?</a:t>
            </a:r>
            <a:endParaRPr lang="fr-FR" dirty="0" smtClean="0">
              <a:solidFill>
                <a:schemeClr val="tx1"/>
              </a:solidFill>
            </a:endParaRPr>
          </a:p>
          <a:p>
            <a:pPr marL="457200" indent="-457200" algn="just">
              <a:buClrTx/>
              <a:buFont typeface="+mj-lt"/>
              <a:buAutoNum type="arabicPeriod" startAt="2"/>
            </a:pPr>
            <a:r>
              <a:rPr lang="fr-FR" dirty="0" smtClean="0"/>
              <a:t>Upload data</a:t>
            </a:r>
          </a:p>
          <a:p>
            <a:pPr marL="749808" lvl="1" indent="-457200" algn="just">
              <a:buClrTx/>
              <a:buFont typeface="+mj-lt"/>
              <a:buAutoNum type="arabicPeriod"/>
            </a:pPr>
            <a:r>
              <a:rPr lang="fr-FR" dirty="0" err="1" smtClean="0"/>
              <a:t>chaillou</a:t>
            </a:r>
            <a:r>
              <a:rPr lang="fr-FR" dirty="0" smtClean="0"/>
              <a:t>/</a:t>
            </a:r>
            <a:r>
              <a:rPr lang="fr-FR" dirty="0" err="1" smtClean="0"/>
              <a:t>sample_metadata.tsv</a:t>
            </a:r>
            <a:endParaRPr lang="fr-FR" dirty="0" smtClean="0"/>
          </a:p>
          <a:p>
            <a:pPr marL="749808" lvl="1" indent="-457200" algn="just">
              <a:buClrTx/>
              <a:buFont typeface="+mj-lt"/>
              <a:buAutoNum type="arabicPeriod"/>
            </a:pPr>
            <a:r>
              <a:rPr lang="fr-FR" dirty="0" err="1" smtClean="0"/>
              <a:t>chaillou</a:t>
            </a:r>
            <a:r>
              <a:rPr lang="fr-FR" dirty="0" smtClean="0"/>
              <a:t>/</a:t>
            </a:r>
            <a:r>
              <a:rPr lang="fr-FR" dirty="0" err="1" smtClean="0"/>
              <a:t>chaillou.biom</a:t>
            </a:r>
            <a:endParaRPr lang="fr-FR" dirty="0" smtClean="0"/>
          </a:p>
          <a:p>
            <a:pPr marL="749808" lvl="1" indent="-457200" algn="just">
              <a:buClrTx/>
              <a:buFont typeface="+mj-lt"/>
              <a:buAutoNum type="arabicPeriod"/>
            </a:pPr>
            <a:r>
              <a:rPr lang="fr-FR" dirty="0" err="1" smtClean="0"/>
              <a:t>chaillou</a:t>
            </a:r>
            <a:r>
              <a:rPr lang="fr-FR" dirty="0" smtClean="0"/>
              <a:t>/</a:t>
            </a:r>
            <a:r>
              <a:rPr lang="fr-FR" dirty="0" err="1" smtClean="0"/>
              <a:t>tree.nwk</a:t>
            </a:r>
            <a:endParaRPr lang="fr-FR" dirty="0" smtClean="0"/>
          </a:p>
          <a:p>
            <a:pPr marL="292608" lvl="1" indent="0" algn="just">
              <a:buClrTx/>
              <a:buNone/>
            </a:pPr>
            <a:r>
              <a:rPr lang="fr-FR" dirty="0" smtClean="0"/>
              <a:t>	</a:t>
            </a:r>
            <a:r>
              <a:rPr lang="fr-FR" sz="1600" dirty="0" smtClean="0"/>
              <a:t>(</a:t>
            </a:r>
            <a:r>
              <a:rPr lang="fr-FR" sz="1600" dirty="0" err="1"/>
              <a:t>datatype</a:t>
            </a:r>
            <a:r>
              <a:rPr lang="fr-FR" sz="1600" dirty="0"/>
              <a:t> </a:t>
            </a:r>
            <a:r>
              <a:rPr lang="fr-FR" sz="1600" dirty="0" err="1"/>
              <a:t>nhx</a:t>
            </a:r>
            <a:r>
              <a:rPr lang="fr-FR" sz="1600" dirty="0"/>
              <a:t>)</a:t>
            </a:r>
            <a:endParaRPr lang="fr-FR" dirty="0" smtClean="0"/>
          </a:p>
          <a:p>
            <a:pPr marL="0" indent="0" algn="just">
              <a:buClrTx/>
              <a:buNone/>
            </a:pPr>
            <a:r>
              <a:rPr lang="fr-FR" dirty="0" smtClean="0">
                <a:solidFill>
                  <a:schemeClr val="accent1">
                    <a:lumMod val="50000"/>
                  </a:schemeClr>
                </a:solidFill>
                <a:sym typeface="Wingdings" pitchFamily="2" charset="2"/>
              </a:rPr>
              <a:t> </a:t>
            </a:r>
            <a:r>
              <a:rPr lang="fr-FR" dirty="0" err="1">
                <a:solidFill>
                  <a:schemeClr val="accent1">
                    <a:lumMod val="50000"/>
                  </a:schemeClr>
                </a:solidFill>
              </a:rPr>
              <a:t>Take</a:t>
            </a:r>
            <a:r>
              <a:rPr lang="fr-FR" dirty="0">
                <a:solidFill>
                  <a:schemeClr val="accent1">
                    <a:lumMod val="50000"/>
                  </a:schemeClr>
                </a:solidFill>
              </a:rPr>
              <a:t> a look at the data</a:t>
            </a:r>
          </a:p>
          <a:p>
            <a:pPr marL="0" indent="0" algn="just">
              <a:buClrTx/>
              <a:buNone/>
            </a:pPr>
            <a:endParaRPr lang="fr-FR" dirty="0" smtClean="0">
              <a:solidFill>
                <a:schemeClr val="tx1"/>
              </a:solidFill>
            </a:endParaRPr>
          </a:p>
          <a:p>
            <a:pPr marL="749808" lvl="1" indent="-457200" algn="just">
              <a:buClrTx/>
              <a:buFont typeface="+mj-lt"/>
              <a:buAutoNum type="arabicPeriod"/>
            </a:pPr>
            <a:endParaRPr lang="fr-FR" dirty="0" smtClean="0">
              <a:solidFill>
                <a:schemeClr val="tx1"/>
              </a:solidFill>
            </a:endParaRPr>
          </a:p>
          <a:p>
            <a:pPr marL="457200" indent="-457200" algn="just">
              <a:buClrTx/>
              <a:buFont typeface="+mj-lt"/>
              <a:buAutoNum type="arabicPeriod" startAt="2"/>
            </a:pPr>
            <a:endParaRPr lang="fr-FR" dirty="0" smtClean="0">
              <a:solidFill>
                <a:schemeClr val="tx1"/>
              </a:solidFill>
            </a:endParaRP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8</a:t>
            </a:fld>
            <a:endParaRPr lang="fr-FR"/>
          </a:p>
        </p:txBody>
      </p:sp>
      <p:pic>
        <p:nvPicPr>
          <p:cNvPr id="5" name="Image 4"/>
          <p:cNvPicPr>
            <a:picLocks noChangeAspect="1"/>
          </p:cNvPicPr>
          <p:nvPr/>
        </p:nvPicPr>
        <p:blipFill>
          <a:blip r:embed="rId3"/>
          <a:stretch>
            <a:fillRect/>
          </a:stretch>
        </p:blipFill>
        <p:spPr>
          <a:xfrm>
            <a:off x="5064222" y="4785211"/>
            <a:ext cx="238125" cy="219075"/>
          </a:xfrm>
          <a:prstGeom prst="rect">
            <a:avLst/>
          </a:prstGeom>
        </p:spPr>
      </p:pic>
      <p:pic>
        <p:nvPicPr>
          <p:cNvPr id="7" name="Image 6"/>
          <p:cNvPicPr>
            <a:picLocks noChangeAspect="1"/>
          </p:cNvPicPr>
          <p:nvPr/>
        </p:nvPicPr>
        <p:blipFill>
          <a:blip r:embed="rId3"/>
          <a:stretch>
            <a:fillRect/>
          </a:stretch>
        </p:blipFill>
        <p:spPr>
          <a:xfrm>
            <a:off x="5064223" y="4457762"/>
            <a:ext cx="238125" cy="219075"/>
          </a:xfrm>
          <a:prstGeom prst="rect">
            <a:avLst/>
          </a:prstGeom>
        </p:spPr>
      </p:pic>
      <p:pic>
        <p:nvPicPr>
          <p:cNvPr id="8" name="Image 7"/>
          <p:cNvPicPr>
            <a:picLocks noChangeAspect="1"/>
          </p:cNvPicPr>
          <p:nvPr/>
        </p:nvPicPr>
        <p:blipFill>
          <a:blip r:embed="rId3"/>
          <a:stretch>
            <a:fillRect/>
          </a:stretch>
        </p:blipFill>
        <p:spPr>
          <a:xfrm>
            <a:off x="5064223" y="4130313"/>
            <a:ext cx="238125" cy="219075"/>
          </a:xfrm>
          <a:prstGeom prst="rect">
            <a:avLst/>
          </a:prstGeom>
        </p:spPr>
      </p:pic>
      <p:grpSp>
        <p:nvGrpSpPr>
          <p:cNvPr id="16" name="Groupe 15"/>
          <p:cNvGrpSpPr/>
          <p:nvPr/>
        </p:nvGrpSpPr>
        <p:grpSpPr>
          <a:xfrm>
            <a:off x="7068973" y="2328050"/>
            <a:ext cx="3705225" cy="2781300"/>
            <a:chOff x="6163627" y="2373490"/>
            <a:chExt cx="3705225" cy="2781300"/>
          </a:xfrm>
        </p:grpSpPr>
        <p:pic>
          <p:nvPicPr>
            <p:cNvPr id="17" name="Image 16"/>
            <p:cNvPicPr>
              <a:picLocks noChangeAspect="1"/>
            </p:cNvPicPr>
            <p:nvPr/>
          </p:nvPicPr>
          <p:blipFill>
            <a:blip r:embed="rId4"/>
            <a:stretch>
              <a:fillRect/>
            </a:stretch>
          </p:blipFill>
          <p:spPr>
            <a:xfrm>
              <a:off x="6163627" y="2373490"/>
              <a:ext cx="3705225" cy="2781300"/>
            </a:xfrm>
            <a:prstGeom prst="rect">
              <a:avLst/>
            </a:prstGeom>
          </p:spPr>
        </p:pic>
        <p:sp>
          <p:nvSpPr>
            <p:cNvPr id="18" name="Rectangle 17"/>
            <p:cNvSpPr/>
            <p:nvPr/>
          </p:nvSpPr>
          <p:spPr>
            <a:xfrm>
              <a:off x="7153275" y="2609849"/>
              <a:ext cx="619125" cy="197085"/>
            </a:xfrm>
            <a:prstGeom prst="rect">
              <a:avLst/>
            </a:prstGeom>
            <a:noFill/>
            <a:ln>
              <a:solidFill>
                <a:srgbClr val="33CCF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p:cNvSpPr/>
            <p:nvPr/>
          </p:nvSpPr>
          <p:spPr>
            <a:xfrm>
              <a:off x="8277700" y="2592269"/>
              <a:ext cx="742475" cy="214665"/>
            </a:xfrm>
            <a:prstGeom prst="rect">
              <a:avLst/>
            </a:prstGeom>
            <a:noFill/>
            <a:ln>
              <a:solidFill>
                <a:srgbClr val="33CCF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Rectangle 19"/>
            <p:cNvSpPr/>
            <p:nvPr/>
          </p:nvSpPr>
          <p:spPr>
            <a:xfrm>
              <a:off x="9134951" y="2609849"/>
              <a:ext cx="666274" cy="197085"/>
            </a:xfrm>
            <a:prstGeom prst="rect">
              <a:avLst/>
            </a:prstGeom>
            <a:noFill/>
            <a:ln>
              <a:solidFill>
                <a:srgbClr val="33CCF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1" name="Rectangle 20"/>
            <p:cNvSpPr/>
            <p:nvPr/>
          </p:nvSpPr>
          <p:spPr>
            <a:xfrm>
              <a:off x="6246017" y="2811344"/>
              <a:ext cx="792482" cy="2343446"/>
            </a:xfrm>
            <a:prstGeom prst="rect">
              <a:avLst/>
            </a:prstGeom>
            <a:noFill/>
            <a:ln>
              <a:solidFill>
                <a:srgbClr val="33CCF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483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err="1">
                <a:solidFill>
                  <a:schemeClr val="accent6"/>
                </a:solidFill>
              </a:rPr>
              <a:t>Exercise</a:t>
            </a:r>
            <a:r>
              <a:rPr lang="fr-FR" dirty="0">
                <a:solidFill>
                  <a:schemeClr val="accent6"/>
                </a:solidFill>
              </a:rPr>
              <a:t> A-</a:t>
            </a:r>
            <a:r>
              <a:rPr lang="fr-FR" dirty="0" smtClean="0">
                <a:solidFill>
                  <a:schemeClr val="accent6"/>
                </a:solidFill>
              </a:rPr>
              <a:t>8</a:t>
            </a:r>
            <a:endParaRPr lang="fr-FR" dirty="0"/>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80</a:t>
            </a:fld>
            <a:endParaRPr lang="fr-FR"/>
          </a:p>
        </p:txBody>
      </p:sp>
      <p:sp>
        <p:nvSpPr>
          <p:cNvPr id="28" name="ZoneTexte 27"/>
          <p:cNvSpPr txBox="1"/>
          <p:nvPr/>
        </p:nvSpPr>
        <p:spPr>
          <a:xfrm>
            <a:off x="71440" y="2813799"/>
            <a:ext cx="1816100" cy="923330"/>
          </a:xfrm>
          <a:prstGeom prst="rect">
            <a:avLst/>
          </a:prstGeom>
          <a:noFill/>
        </p:spPr>
        <p:txBody>
          <a:bodyPr wrap="square" rtlCol="0">
            <a:spAutoFit/>
          </a:bodyPr>
          <a:lstStyle/>
          <a:p>
            <a:r>
              <a:rPr lang="fr-FR" dirty="0" smtClean="0">
                <a:solidFill>
                  <a:schemeClr val="tx1">
                    <a:lumMod val="75000"/>
                    <a:lumOff val="25000"/>
                  </a:schemeClr>
                </a:solidFill>
              </a:rPr>
              <a:t>Ward linkage on </a:t>
            </a:r>
            <a:r>
              <a:rPr lang="fr-FR" dirty="0" err="1" smtClean="0">
                <a:solidFill>
                  <a:schemeClr val="tx1">
                    <a:lumMod val="75000"/>
                    <a:lumOff val="25000"/>
                  </a:schemeClr>
                </a:solidFill>
              </a:rPr>
              <a:t>Unifrac</a:t>
            </a:r>
            <a:r>
              <a:rPr lang="fr-FR" dirty="0" smtClean="0">
                <a:solidFill>
                  <a:schemeClr val="tx1">
                    <a:lumMod val="75000"/>
                    <a:lumOff val="25000"/>
                  </a:schemeClr>
                </a:solidFill>
              </a:rPr>
              <a:t> distance matrix</a:t>
            </a:r>
            <a:endParaRPr lang="fr-FR" dirty="0">
              <a:solidFill>
                <a:schemeClr val="tx1">
                  <a:lumMod val="75000"/>
                  <a:lumOff val="25000"/>
                </a:schemeClr>
              </a:solidFill>
            </a:endParaRP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9545" y="1964075"/>
            <a:ext cx="4495879" cy="3372696"/>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5639" y="1964075"/>
            <a:ext cx="4495879" cy="3372696"/>
          </a:xfrm>
          <a:prstGeom prst="rect">
            <a:avLst/>
          </a:prstGeom>
        </p:spPr>
      </p:pic>
    </p:spTree>
    <p:extLst>
      <p:ext uri="{BB962C8B-B14F-4D97-AF65-F5344CB8AC3E}">
        <p14:creationId xmlns:p14="http://schemas.microsoft.com/office/powerpoint/2010/main" val="232245755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Diversity</a:t>
            </a:r>
            <a:r>
              <a:rPr lang="fr-FR" dirty="0" smtClean="0"/>
              <a:t> </a:t>
            </a:r>
            <a:r>
              <a:rPr lang="fr-FR" dirty="0" err="1" smtClean="0"/>
              <a:t>partitioning</a:t>
            </a:r>
            <a:endParaRPr lang="fr-FR" dirty="0"/>
          </a:p>
        </p:txBody>
      </p:sp>
      <p:sp>
        <p:nvSpPr>
          <p:cNvPr id="3" name="Espace réservé du texte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81</a:t>
            </a:fld>
            <a:endParaRPr lang="fr-F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jj-1313-srvdata\user\mbernard\Documents\FROGS\FROGS_formation\phyloseq\image\part1.png"/>
          <p:cNvPicPr>
            <a:picLocks noChangeAspect="1" noChangeArrowheads="1"/>
          </p:cNvPicPr>
          <p:nvPr/>
        </p:nvPicPr>
        <p:blipFill>
          <a:blip r:embed="rId3" cstate="print"/>
          <a:srcRect/>
          <a:stretch>
            <a:fillRect/>
          </a:stretch>
        </p:blipFill>
        <p:spPr bwMode="auto">
          <a:xfrm>
            <a:off x="2611577" y="3597166"/>
            <a:ext cx="6968847" cy="3227744"/>
          </a:xfrm>
          <a:prstGeom prst="rect">
            <a:avLst/>
          </a:prstGeom>
          <a:noFill/>
        </p:spPr>
      </p:pic>
      <p:sp>
        <p:nvSpPr>
          <p:cNvPr id="5" name="Titre 4"/>
          <p:cNvSpPr>
            <a:spLocks noGrp="1"/>
          </p:cNvSpPr>
          <p:nvPr>
            <p:ph type="title"/>
          </p:nvPr>
        </p:nvSpPr>
        <p:spPr/>
        <p:txBody>
          <a:bodyPr/>
          <a:lstStyle/>
          <a:p>
            <a:r>
              <a:rPr lang="fr-FR" dirty="0" err="1" smtClean="0"/>
              <a:t>Diversity</a:t>
            </a:r>
            <a:r>
              <a:rPr lang="fr-FR" dirty="0" smtClean="0"/>
              <a:t> </a:t>
            </a:r>
            <a:r>
              <a:rPr lang="fr-FR" dirty="0" err="1" smtClean="0"/>
              <a:t>partitioning</a:t>
            </a:r>
            <a:endParaRPr lang="fr-FR" dirty="0"/>
          </a:p>
        </p:txBody>
      </p:sp>
      <p:sp>
        <p:nvSpPr>
          <p:cNvPr id="6" name="Espace réservé du contenu 5"/>
          <p:cNvSpPr>
            <a:spLocks noGrp="1"/>
          </p:cNvSpPr>
          <p:nvPr>
            <p:ph idx="1"/>
          </p:nvPr>
        </p:nvSpPr>
        <p:spPr>
          <a:xfrm>
            <a:off x="1097280" y="1845734"/>
            <a:ext cx="10275570" cy="4023360"/>
          </a:xfrm>
        </p:spPr>
        <p:txBody>
          <a:bodyPr>
            <a:normAutofit/>
          </a:bodyPr>
          <a:lstStyle/>
          <a:p>
            <a:pPr marL="0" indent="0">
              <a:buNone/>
            </a:pPr>
            <a:r>
              <a:rPr lang="en-US" dirty="0"/>
              <a:t>Are the structures seen linked to metadata </a:t>
            </a:r>
            <a:r>
              <a:rPr lang="en-US"/>
              <a:t>? Have the metadata got </a:t>
            </a:r>
            <a:r>
              <a:rPr lang="en-US" smtClean="0"/>
              <a:t>an </a:t>
            </a:r>
            <a:r>
              <a:rPr lang="en-US" dirty="0"/>
              <a:t>effect on our communities composition ? </a:t>
            </a:r>
          </a:p>
          <a:p>
            <a:pPr>
              <a:buNone/>
            </a:pPr>
            <a:r>
              <a:rPr lang="en-US" dirty="0"/>
              <a:t>To answer these questions, </a:t>
            </a:r>
            <a:r>
              <a:rPr lang="en-US" b="1" dirty="0"/>
              <a:t>multivariate analyses </a:t>
            </a:r>
            <a:r>
              <a:rPr lang="en-US" dirty="0"/>
              <a:t>that :</a:t>
            </a:r>
          </a:p>
          <a:p>
            <a:pPr lvl="1">
              <a:spcBef>
                <a:spcPts val="0"/>
              </a:spcBef>
              <a:buFont typeface="Wingdings" pitchFamily="2" charset="2"/>
              <a:buChar char="§"/>
            </a:pPr>
            <a:r>
              <a:rPr lang="en-US" dirty="0"/>
              <a:t> tests </a:t>
            </a:r>
            <a:r>
              <a:rPr lang="en-US" dirty="0">
                <a:solidFill>
                  <a:schemeClr val="accent3">
                    <a:lumMod val="75000"/>
                  </a:schemeClr>
                </a:solidFill>
              </a:rPr>
              <a:t>composition differences </a:t>
            </a:r>
            <a:r>
              <a:rPr lang="en-US" dirty="0"/>
              <a:t>of communities from different groups </a:t>
            </a:r>
            <a:r>
              <a:rPr lang="fr-FR" dirty="0" err="1">
                <a:solidFill>
                  <a:schemeClr val="accent3">
                    <a:lumMod val="75000"/>
                  </a:schemeClr>
                </a:solidFill>
              </a:rPr>
              <a:t>using</a:t>
            </a:r>
            <a:r>
              <a:rPr lang="fr-FR" dirty="0">
                <a:solidFill>
                  <a:schemeClr val="accent3">
                    <a:lumMod val="75000"/>
                  </a:schemeClr>
                </a:solidFill>
              </a:rPr>
              <a:t> a distance </a:t>
            </a:r>
            <a:r>
              <a:rPr lang="fr-FR" dirty="0" err="1">
                <a:solidFill>
                  <a:schemeClr val="accent3">
                    <a:lumMod val="75000"/>
                  </a:schemeClr>
                </a:solidFill>
              </a:rPr>
              <a:t>matrix</a:t>
            </a:r>
            <a:endParaRPr lang="fr-FR" dirty="0">
              <a:solidFill>
                <a:schemeClr val="accent3">
                  <a:lumMod val="75000"/>
                </a:schemeClr>
              </a:solidFill>
            </a:endParaRPr>
          </a:p>
          <a:p>
            <a:pPr lvl="1">
              <a:spcBef>
                <a:spcPts val="0"/>
              </a:spcBef>
              <a:buFont typeface="Wingdings" pitchFamily="2" charset="2"/>
              <a:buChar char="§"/>
            </a:pPr>
            <a:r>
              <a:rPr lang="en-US" sz="2000" dirty="0"/>
              <a:t> </a:t>
            </a:r>
            <a:r>
              <a:rPr lang="en-US" dirty="0"/>
              <a:t>compares </a:t>
            </a:r>
            <a:r>
              <a:rPr lang="en-US" dirty="0">
                <a:solidFill>
                  <a:schemeClr val="accent3">
                    <a:lumMod val="75000"/>
                  </a:schemeClr>
                </a:solidFill>
              </a:rPr>
              <a:t>within</a:t>
            </a:r>
            <a:r>
              <a:rPr lang="en-US" dirty="0"/>
              <a:t> group to </a:t>
            </a:r>
            <a:r>
              <a:rPr lang="en-US" dirty="0">
                <a:solidFill>
                  <a:schemeClr val="accent3">
                    <a:lumMod val="75000"/>
                  </a:schemeClr>
                </a:solidFill>
              </a:rPr>
              <a:t>between </a:t>
            </a:r>
            <a:r>
              <a:rPr lang="en-US" dirty="0"/>
              <a:t>group distances</a:t>
            </a: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82</a:t>
            </a:fld>
            <a:endParaRPr lang="fr-F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86603"/>
            <a:ext cx="10398034" cy="1450757"/>
          </a:xfrm>
        </p:spPr>
        <p:txBody>
          <a:bodyPr/>
          <a:lstStyle/>
          <a:p>
            <a:r>
              <a:rPr lang="fr-FR" dirty="0" err="1" smtClean="0"/>
              <a:t>Diversity</a:t>
            </a:r>
            <a:r>
              <a:rPr lang="fr-FR" dirty="0" smtClean="0"/>
              <a:t> </a:t>
            </a:r>
            <a:r>
              <a:rPr lang="fr-FR" dirty="0" err="1" smtClean="0"/>
              <a:t>partitioning</a:t>
            </a:r>
            <a:r>
              <a:rPr lang="fr-FR" dirty="0" smtClean="0"/>
              <a:t> : </a:t>
            </a:r>
            <a:r>
              <a:rPr lang="fr-FR" dirty="0" err="1" smtClean="0"/>
              <a:t>Multivariate</a:t>
            </a:r>
            <a:r>
              <a:rPr lang="fr-FR" dirty="0" smtClean="0"/>
              <a:t> ANOVA</a:t>
            </a:r>
            <a:endParaRPr lang="fr-FR" dirty="0"/>
          </a:p>
        </p:txBody>
      </p:sp>
      <p:sp>
        <p:nvSpPr>
          <p:cNvPr id="3" name="Espace réservé du contenu 2"/>
          <p:cNvSpPr>
            <a:spLocks noGrp="1"/>
          </p:cNvSpPr>
          <p:nvPr>
            <p:ph idx="1"/>
          </p:nvPr>
        </p:nvSpPr>
        <p:spPr>
          <a:xfrm>
            <a:off x="1097280" y="1845734"/>
            <a:ext cx="10398034" cy="4023360"/>
          </a:xfrm>
        </p:spPr>
        <p:txBody>
          <a:bodyPr/>
          <a:lstStyle/>
          <a:p>
            <a:pPr>
              <a:buNone/>
            </a:pPr>
            <a:r>
              <a:rPr lang="en-US" dirty="0"/>
              <a:t>Idea : Test </a:t>
            </a:r>
            <a:r>
              <a:rPr lang="en-US" dirty="0">
                <a:solidFill>
                  <a:schemeClr val="accent3">
                    <a:lumMod val="75000"/>
                  </a:schemeClr>
                </a:solidFill>
              </a:rPr>
              <a:t>differences</a:t>
            </a:r>
            <a:r>
              <a:rPr lang="en-US" dirty="0"/>
              <a:t> in the community composition </a:t>
            </a:r>
            <a:r>
              <a:rPr lang="en-US" dirty="0">
                <a:solidFill>
                  <a:schemeClr val="accent3">
                    <a:lumMod val="75000"/>
                  </a:schemeClr>
                </a:solidFill>
              </a:rPr>
              <a:t>from </a:t>
            </a:r>
            <a:r>
              <a:rPr lang="fr-FR" dirty="0" err="1">
                <a:solidFill>
                  <a:schemeClr val="accent3">
                    <a:lumMod val="75000"/>
                  </a:schemeClr>
                </a:solidFill>
              </a:rPr>
              <a:t>different</a:t>
            </a:r>
            <a:r>
              <a:rPr lang="fr-FR" dirty="0">
                <a:solidFill>
                  <a:schemeClr val="accent3">
                    <a:lumMod val="75000"/>
                  </a:schemeClr>
                </a:solidFill>
              </a:rPr>
              <a:t> groups </a:t>
            </a:r>
            <a:r>
              <a:rPr lang="fr-FR" dirty="0" err="1"/>
              <a:t>using</a:t>
            </a:r>
            <a:r>
              <a:rPr lang="fr-FR" dirty="0"/>
              <a:t> a </a:t>
            </a:r>
            <a:r>
              <a:rPr lang="fr-FR" dirty="0">
                <a:solidFill>
                  <a:schemeClr val="accent3">
                    <a:lumMod val="75000"/>
                  </a:schemeClr>
                </a:solidFill>
              </a:rPr>
              <a:t>distance </a:t>
            </a:r>
            <a:r>
              <a:rPr lang="fr-FR" dirty="0" err="1">
                <a:solidFill>
                  <a:schemeClr val="accent3">
                    <a:lumMod val="75000"/>
                  </a:schemeClr>
                </a:solidFill>
              </a:rPr>
              <a:t>matrix</a:t>
            </a:r>
            <a:r>
              <a:rPr lang="fr-FR" dirty="0"/>
              <a:t>.</a:t>
            </a:r>
          </a:p>
          <a:p>
            <a:pPr>
              <a:buNone/>
            </a:pPr>
            <a:endParaRPr lang="fr-FR" u="sng" dirty="0"/>
          </a:p>
          <a:p>
            <a:pPr>
              <a:buNone/>
            </a:pPr>
            <a:endParaRPr lang="fr-FR" u="sng" dirty="0"/>
          </a:p>
          <a:p>
            <a:pPr>
              <a:buNone/>
            </a:pPr>
            <a:r>
              <a:rPr lang="fr-FR" u="sng" dirty="0"/>
              <a:t>How </a:t>
            </a:r>
            <a:r>
              <a:rPr lang="fr-FR" u="sng" dirty="0" err="1"/>
              <a:t>it</a:t>
            </a:r>
            <a:r>
              <a:rPr lang="fr-FR" u="sng" dirty="0"/>
              <a:t> </a:t>
            </a:r>
            <a:r>
              <a:rPr lang="fr-FR" u="sng" dirty="0" err="1"/>
              <a:t>works</a:t>
            </a:r>
            <a:r>
              <a:rPr lang="fr-FR" u="sng" dirty="0"/>
              <a:t> ?</a:t>
            </a:r>
          </a:p>
          <a:p>
            <a:pPr>
              <a:spcBef>
                <a:spcPts val="600"/>
              </a:spcBef>
              <a:buFont typeface="Wingdings" pitchFamily="2" charset="2"/>
              <a:buChar char="§"/>
            </a:pPr>
            <a:r>
              <a:rPr lang="fr-FR"/>
              <a:t> </a:t>
            </a:r>
            <a:r>
              <a:rPr lang="fr-FR" err="1"/>
              <a:t>Computes</a:t>
            </a:r>
            <a:r>
              <a:rPr lang="fr-FR"/>
              <a:t> </a:t>
            </a:r>
            <a:r>
              <a:rPr lang="fr-FR" smtClean="0"/>
              <a:t>sum </a:t>
            </a:r>
            <a:r>
              <a:rPr lang="fr-FR" dirty="0"/>
              <a:t>of square distance</a:t>
            </a:r>
          </a:p>
          <a:p>
            <a:pPr>
              <a:spcBef>
                <a:spcPts val="0"/>
              </a:spcBef>
              <a:buFont typeface="Wingdings" pitchFamily="2" charset="2"/>
              <a:buChar char="§"/>
            </a:pPr>
            <a:r>
              <a:rPr lang="fr-FR" dirty="0"/>
              <a:t> Variance </a:t>
            </a:r>
            <a:r>
              <a:rPr lang="fr-FR" dirty="0" err="1"/>
              <a:t>analysis</a:t>
            </a:r>
            <a:endParaRPr lang="fr-FR" dirty="0"/>
          </a:p>
          <a:p>
            <a:pPr>
              <a:buNone/>
            </a:pPr>
            <a:endParaRPr lang="fr-FR" dirty="0"/>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83</a:t>
            </a:fld>
            <a:endParaRPr lang="fr-FR"/>
          </a:p>
        </p:txBody>
      </p:sp>
      <p:pic>
        <p:nvPicPr>
          <p:cNvPr id="268290" name="Picture 2" descr="\\jj-1313-srvdata\user\mbernard\Documents\FROGS\FROGS_formation\phyloseq\image\part2.png"/>
          <p:cNvPicPr>
            <a:picLocks noChangeAspect="1" noChangeArrowheads="1"/>
          </p:cNvPicPr>
          <p:nvPr/>
        </p:nvPicPr>
        <p:blipFill>
          <a:blip r:embed="rId3" cstate="print"/>
          <a:srcRect/>
          <a:stretch>
            <a:fillRect/>
          </a:stretch>
        </p:blipFill>
        <p:spPr bwMode="auto">
          <a:xfrm>
            <a:off x="6510233" y="2328051"/>
            <a:ext cx="4985081" cy="4349794"/>
          </a:xfrm>
          <a:prstGeom prst="rect">
            <a:avLst/>
          </a:prstGeom>
          <a:noFill/>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097279" y="286603"/>
            <a:ext cx="10540539" cy="1450757"/>
          </a:xfrm>
        </p:spPr>
        <p:txBody>
          <a:bodyPr/>
          <a:lstStyle/>
          <a:p>
            <a:r>
              <a:rPr lang="fr-FR" dirty="0" err="1"/>
              <a:t>Diversity</a:t>
            </a:r>
            <a:r>
              <a:rPr lang="fr-FR" dirty="0"/>
              <a:t> </a:t>
            </a:r>
            <a:r>
              <a:rPr lang="fr-FR" dirty="0" err="1"/>
              <a:t>partitioning</a:t>
            </a:r>
            <a:r>
              <a:rPr lang="fr-FR" dirty="0"/>
              <a:t> : </a:t>
            </a:r>
            <a:r>
              <a:rPr lang="fr-FR" dirty="0" err="1"/>
              <a:t>Multivariate</a:t>
            </a:r>
            <a:r>
              <a:rPr lang="fr-FR" dirty="0"/>
              <a:t> ANOVA</a:t>
            </a: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84</a:t>
            </a:fld>
            <a:endParaRPr lang="fr-FR"/>
          </a:p>
        </p:txBody>
      </p:sp>
      <p:pic>
        <p:nvPicPr>
          <p:cNvPr id="8" name="Image 7"/>
          <p:cNvPicPr>
            <a:picLocks noChangeAspect="1"/>
          </p:cNvPicPr>
          <p:nvPr/>
        </p:nvPicPr>
        <p:blipFill>
          <a:blip r:embed="rId3"/>
          <a:stretch>
            <a:fillRect/>
          </a:stretch>
        </p:blipFill>
        <p:spPr>
          <a:xfrm>
            <a:off x="245920" y="2280504"/>
            <a:ext cx="6528953" cy="3189431"/>
          </a:xfrm>
          <a:prstGeom prst="rect">
            <a:avLst/>
          </a:prstGeom>
        </p:spPr>
      </p:pic>
      <p:sp>
        <p:nvSpPr>
          <p:cNvPr id="9" name="Rectangle 8"/>
          <p:cNvSpPr/>
          <p:nvPr/>
        </p:nvSpPr>
        <p:spPr>
          <a:xfrm>
            <a:off x="325086" y="2689860"/>
            <a:ext cx="6372894" cy="72487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7067404" y="2856809"/>
            <a:ext cx="3746357" cy="369332"/>
          </a:xfrm>
          <a:prstGeom prst="rect">
            <a:avLst/>
          </a:prstGeom>
          <a:noFill/>
          <a:ln>
            <a:noFill/>
          </a:ln>
        </p:spPr>
        <p:txBody>
          <a:bodyPr wrap="square" rtlCol="0">
            <a:spAutoFit/>
          </a:bodyPr>
          <a:lstStyle/>
          <a:p>
            <a:r>
              <a:rPr lang="fr-FR" dirty="0">
                <a:solidFill>
                  <a:schemeClr val="tx1">
                    <a:lumMod val="75000"/>
                    <a:lumOff val="25000"/>
                  </a:schemeClr>
                </a:solidFill>
              </a:rPr>
              <a:t>Explore the </a:t>
            </a:r>
            <a:r>
              <a:rPr lang="fr-FR" dirty="0" err="1">
                <a:solidFill>
                  <a:schemeClr val="tx1">
                    <a:lumMod val="75000"/>
                    <a:lumOff val="25000"/>
                  </a:schemeClr>
                </a:solidFill>
              </a:rPr>
              <a:t>sample</a:t>
            </a:r>
            <a:r>
              <a:rPr lang="fr-FR" dirty="0">
                <a:solidFill>
                  <a:schemeClr val="tx1">
                    <a:lumMod val="75000"/>
                    <a:lumOff val="25000"/>
                  </a:schemeClr>
                </a:solidFill>
              </a:rPr>
              <a:t> </a:t>
            </a:r>
            <a:r>
              <a:rPr lang="fr-FR" dirty="0" err="1">
                <a:solidFill>
                  <a:schemeClr val="tx1">
                    <a:lumMod val="75000"/>
                    <a:lumOff val="25000"/>
                  </a:schemeClr>
                </a:solidFill>
              </a:rPr>
              <a:t>normalised</a:t>
            </a:r>
            <a:r>
              <a:rPr lang="fr-FR" dirty="0">
                <a:solidFill>
                  <a:schemeClr val="tx1">
                    <a:lumMod val="75000"/>
                    <a:lumOff val="25000"/>
                  </a:schemeClr>
                </a:solidFill>
              </a:rPr>
              <a:t> </a:t>
            </a:r>
            <a:r>
              <a:rPr lang="fr-FR" dirty="0" smtClean="0">
                <a:solidFill>
                  <a:schemeClr val="tx1">
                    <a:lumMod val="75000"/>
                    <a:lumOff val="25000"/>
                  </a:schemeClr>
                </a:solidFill>
              </a:rPr>
              <a:t>count</a:t>
            </a:r>
            <a:endParaRPr lang="fr-FR" dirty="0">
              <a:solidFill>
                <a:schemeClr val="tx1">
                  <a:lumMod val="75000"/>
                  <a:lumOff val="25000"/>
                </a:schemeClr>
              </a:solidFill>
            </a:endParaRPr>
          </a:p>
        </p:txBody>
      </p:sp>
      <p:sp>
        <p:nvSpPr>
          <p:cNvPr id="11" name="ZoneTexte 10"/>
          <p:cNvSpPr txBox="1"/>
          <p:nvPr/>
        </p:nvSpPr>
        <p:spPr>
          <a:xfrm>
            <a:off x="7067403" y="4173559"/>
            <a:ext cx="3746357" cy="646331"/>
          </a:xfrm>
          <a:prstGeom prst="rect">
            <a:avLst/>
          </a:prstGeom>
          <a:noFill/>
          <a:ln>
            <a:noFill/>
          </a:ln>
        </p:spPr>
        <p:txBody>
          <a:bodyPr wrap="square" rtlCol="0">
            <a:spAutoFit/>
          </a:bodyPr>
          <a:lstStyle/>
          <a:p>
            <a:r>
              <a:rPr lang="fr-FR" dirty="0" err="1">
                <a:solidFill>
                  <a:schemeClr val="tx1">
                    <a:lumMod val="75000"/>
                    <a:lumOff val="25000"/>
                  </a:schemeClr>
                </a:solidFill>
              </a:rPr>
              <a:t>Choose</a:t>
            </a:r>
            <a:r>
              <a:rPr lang="fr-FR" dirty="0">
                <a:solidFill>
                  <a:schemeClr val="tx1">
                    <a:lumMod val="75000"/>
                    <a:lumOff val="25000"/>
                  </a:schemeClr>
                </a:solidFill>
              </a:rPr>
              <a:t> a </a:t>
            </a:r>
            <a:r>
              <a:rPr lang="fr-FR" dirty="0" err="1">
                <a:solidFill>
                  <a:schemeClr val="tx1">
                    <a:lumMod val="75000"/>
                    <a:lumOff val="25000"/>
                  </a:schemeClr>
                </a:solidFill>
              </a:rPr>
              <a:t>sample</a:t>
            </a:r>
            <a:r>
              <a:rPr lang="fr-FR" dirty="0">
                <a:solidFill>
                  <a:schemeClr val="tx1">
                    <a:lumMod val="75000"/>
                    <a:lumOff val="25000"/>
                  </a:schemeClr>
                </a:solidFill>
              </a:rPr>
              <a:t> variable to organise </a:t>
            </a:r>
            <a:r>
              <a:rPr lang="fr-FR" dirty="0" err="1" smtClean="0">
                <a:solidFill>
                  <a:schemeClr val="tx1">
                    <a:lumMod val="75000"/>
                    <a:lumOff val="25000"/>
                  </a:schemeClr>
                </a:solidFill>
              </a:rPr>
              <a:t>graphics</a:t>
            </a:r>
            <a:r>
              <a:rPr lang="fr-FR" dirty="0" smtClean="0">
                <a:solidFill>
                  <a:schemeClr val="tx1">
                    <a:lumMod val="75000"/>
                    <a:lumOff val="25000"/>
                  </a:schemeClr>
                </a:solidFill>
              </a:rPr>
              <a:t>.</a:t>
            </a:r>
            <a:endParaRPr lang="fr-FR" dirty="0">
              <a:solidFill>
                <a:schemeClr val="tx1">
                  <a:lumMod val="75000"/>
                  <a:lumOff val="25000"/>
                </a:schemeClr>
              </a:solidFill>
            </a:endParaRPr>
          </a:p>
        </p:txBody>
      </p:sp>
      <p:sp>
        <p:nvSpPr>
          <p:cNvPr id="12" name="Rectangle 11"/>
          <p:cNvSpPr/>
          <p:nvPr/>
        </p:nvSpPr>
        <p:spPr>
          <a:xfrm>
            <a:off x="325086" y="4235450"/>
            <a:ext cx="6372894" cy="711750"/>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325086" y="3467100"/>
            <a:ext cx="6372894" cy="71598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7067404" y="3594723"/>
            <a:ext cx="4026912" cy="369332"/>
          </a:xfrm>
          <a:prstGeom prst="rect">
            <a:avLst/>
          </a:prstGeom>
          <a:noFill/>
          <a:ln>
            <a:noFill/>
          </a:ln>
        </p:spPr>
        <p:txBody>
          <a:bodyPr wrap="square" rtlCol="0">
            <a:spAutoFit/>
          </a:bodyPr>
          <a:lstStyle/>
          <a:p>
            <a:r>
              <a:rPr lang="fr-FR" dirty="0" err="1" smtClean="0">
                <a:solidFill>
                  <a:schemeClr val="tx1">
                    <a:lumMod val="75000"/>
                    <a:lumOff val="25000"/>
                  </a:schemeClr>
                </a:solidFill>
              </a:rPr>
              <a:t>Choose</a:t>
            </a:r>
            <a:r>
              <a:rPr lang="fr-FR" dirty="0" smtClean="0">
                <a:solidFill>
                  <a:schemeClr val="tx1">
                    <a:lumMod val="75000"/>
                    <a:lumOff val="25000"/>
                  </a:schemeClr>
                </a:solidFill>
              </a:rPr>
              <a:t> the beta </a:t>
            </a:r>
            <a:r>
              <a:rPr lang="fr-FR" dirty="0" err="1" smtClean="0">
                <a:solidFill>
                  <a:schemeClr val="tx1">
                    <a:lumMod val="75000"/>
                    <a:lumOff val="25000"/>
                  </a:schemeClr>
                </a:solidFill>
              </a:rPr>
              <a:t>diversity</a:t>
            </a:r>
            <a:r>
              <a:rPr lang="fr-FR" dirty="0" smtClean="0">
                <a:solidFill>
                  <a:schemeClr val="tx1">
                    <a:lumMod val="75000"/>
                    <a:lumOff val="25000"/>
                  </a:schemeClr>
                </a:solidFill>
              </a:rPr>
              <a:t> distance matrix</a:t>
            </a:r>
            <a:endParaRPr lang="fr-FR" dirty="0">
              <a:solidFill>
                <a:schemeClr val="tx1">
                  <a:lumMod val="75000"/>
                  <a:lumOff val="25000"/>
                </a:schemeClr>
              </a:solidFill>
            </a:endParaRPr>
          </a:p>
        </p:txBody>
      </p:sp>
    </p:spTree>
    <p:extLst>
      <p:ext uri="{BB962C8B-B14F-4D97-AF65-F5344CB8AC3E}">
        <p14:creationId xmlns:p14="http://schemas.microsoft.com/office/powerpoint/2010/main" val="20517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animBg="1"/>
      <p:bldP spid="1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3"/>
          <a:stretch>
            <a:fillRect/>
          </a:stretch>
        </p:blipFill>
        <p:spPr>
          <a:xfrm>
            <a:off x="2425255" y="3884136"/>
            <a:ext cx="4708970" cy="2397686"/>
          </a:xfrm>
          <a:prstGeom prst="rect">
            <a:avLst/>
          </a:prstGeom>
        </p:spPr>
      </p:pic>
      <p:pic>
        <p:nvPicPr>
          <p:cNvPr id="8" name="Image 7"/>
          <p:cNvPicPr>
            <a:picLocks noChangeAspect="1"/>
          </p:cNvPicPr>
          <p:nvPr/>
        </p:nvPicPr>
        <p:blipFill>
          <a:blip r:embed="rId4"/>
          <a:stretch>
            <a:fillRect/>
          </a:stretch>
        </p:blipFill>
        <p:spPr>
          <a:xfrm>
            <a:off x="7408718" y="3908482"/>
            <a:ext cx="4693686" cy="2398234"/>
          </a:xfrm>
          <a:prstGeom prst="rect">
            <a:avLst/>
          </a:prstGeom>
        </p:spPr>
      </p:pic>
      <p:sp>
        <p:nvSpPr>
          <p:cNvPr id="3" name="Titre 2"/>
          <p:cNvSpPr>
            <a:spLocks noGrp="1"/>
          </p:cNvSpPr>
          <p:nvPr>
            <p:ph type="title"/>
          </p:nvPr>
        </p:nvSpPr>
        <p:spPr/>
        <p:txBody>
          <a:bodyPr/>
          <a:lstStyle/>
          <a:p>
            <a:r>
              <a:rPr lang="fr-FR" dirty="0" err="1">
                <a:solidFill>
                  <a:schemeClr val="accent6"/>
                </a:solidFill>
              </a:rPr>
              <a:t>Exercise</a:t>
            </a:r>
            <a:r>
              <a:rPr lang="fr-FR" dirty="0">
                <a:solidFill>
                  <a:schemeClr val="accent6"/>
                </a:solidFill>
              </a:rPr>
              <a:t> A-</a:t>
            </a:r>
            <a:r>
              <a:rPr lang="fr-FR" dirty="0" smtClean="0">
                <a:solidFill>
                  <a:schemeClr val="accent6"/>
                </a:solidFill>
              </a:rPr>
              <a:t>9</a:t>
            </a:r>
            <a:endParaRPr lang="fr-FR" dirty="0"/>
          </a:p>
        </p:txBody>
      </p:sp>
      <p:sp>
        <p:nvSpPr>
          <p:cNvPr id="2" name="Espace réservé du contenu 1"/>
          <p:cNvSpPr>
            <a:spLocks noGrp="1"/>
          </p:cNvSpPr>
          <p:nvPr>
            <p:ph idx="1"/>
          </p:nvPr>
        </p:nvSpPr>
        <p:spPr/>
        <p:txBody>
          <a:bodyPr anchor="t"/>
          <a:lstStyle/>
          <a:p>
            <a:r>
              <a:rPr lang="fr-FR" dirty="0" smtClean="0">
                <a:solidFill>
                  <a:schemeClr val="accent1">
                    <a:lumMod val="50000"/>
                  </a:schemeClr>
                </a:solidFill>
                <a:sym typeface="Wingdings" panose="05000000000000000000" pitchFamily="2" charset="2"/>
              </a:rPr>
              <a:t>Try </a:t>
            </a:r>
            <a:r>
              <a:rPr lang="fr-FR" dirty="0" err="1" smtClean="0">
                <a:solidFill>
                  <a:schemeClr val="accent1">
                    <a:lumMod val="50000"/>
                  </a:schemeClr>
                </a:solidFill>
                <a:sym typeface="Wingdings" panose="05000000000000000000" pitchFamily="2" charset="2"/>
              </a:rPr>
              <a:t>it</a:t>
            </a:r>
            <a:r>
              <a:rPr lang="fr-FR" dirty="0" smtClean="0">
                <a:solidFill>
                  <a:schemeClr val="accent1">
                    <a:lumMod val="50000"/>
                  </a:schemeClr>
                </a:solidFill>
                <a:sym typeface="Wingdings" panose="05000000000000000000" pitchFamily="2" charset="2"/>
              </a:rPr>
              <a:t> </a:t>
            </a:r>
            <a:r>
              <a:rPr lang="fr-FR" dirty="0" err="1" smtClean="0">
                <a:solidFill>
                  <a:schemeClr val="accent1">
                    <a:lumMod val="50000"/>
                  </a:schemeClr>
                </a:solidFill>
                <a:sym typeface="Wingdings" panose="05000000000000000000" pitchFamily="2" charset="2"/>
              </a:rPr>
              <a:t>with</a:t>
            </a:r>
            <a:r>
              <a:rPr lang="fr-FR" dirty="0" smtClean="0">
                <a:solidFill>
                  <a:schemeClr val="accent1">
                    <a:lumMod val="50000"/>
                  </a:schemeClr>
                </a:solidFill>
                <a:sym typeface="Wingdings" panose="05000000000000000000" pitchFamily="2" charset="2"/>
              </a:rPr>
              <a:t> a good beta distance matrix </a:t>
            </a:r>
            <a:r>
              <a:rPr lang="fr-FR" dirty="0" err="1" smtClean="0">
                <a:solidFill>
                  <a:schemeClr val="accent1">
                    <a:lumMod val="50000"/>
                  </a:schemeClr>
                </a:solidFill>
                <a:sym typeface="Wingdings" panose="05000000000000000000" pitchFamily="2" charset="2"/>
              </a:rPr>
              <a:t>with</a:t>
            </a:r>
            <a:r>
              <a:rPr lang="fr-FR" dirty="0" smtClean="0">
                <a:solidFill>
                  <a:schemeClr val="accent1">
                    <a:lumMod val="50000"/>
                  </a:schemeClr>
                </a:solidFill>
                <a:sym typeface="Wingdings" panose="05000000000000000000" pitchFamily="2" charset="2"/>
              </a:rPr>
              <a:t> </a:t>
            </a:r>
            <a:r>
              <a:rPr lang="fr-FR" dirty="0" err="1" smtClean="0">
                <a:solidFill>
                  <a:schemeClr val="accent1">
                    <a:lumMod val="50000"/>
                  </a:schemeClr>
                </a:solidFill>
                <a:sym typeface="Wingdings" panose="05000000000000000000" pitchFamily="2" charset="2"/>
              </a:rPr>
              <a:t>EnvType</a:t>
            </a:r>
            <a:r>
              <a:rPr lang="fr-FR" dirty="0" smtClean="0">
                <a:solidFill>
                  <a:schemeClr val="accent1">
                    <a:lumMod val="50000"/>
                  </a:schemeClr>
                </a:solidFill>
                <a:sym typeface="Wingdings" panose="05000000000000000000" pitchFamily="2" charset="2"/>
              </a:rPr>
              <a:t> and </a:t>
            </a:r>
            <a:r>
              <a:rPr lang="fr-FR" dirty="0" err="1" smtClean="0">
                <a:solidFill>
                  <a:schemeClr val="accent1">
                    <a:lumMod val="50000"/>
                  </a:schemeClr>
                </a:solidFill>
                <a:sym typeface="Wingdings" panose="05000000000000000000" pitchFamily="2" charset="2"/>
              </a:rPr>
              <a:t>FoodType</a:t>
            </a:r>
            <a:endParaRPr lang="fr-FR" dirty="0" smtClean="0">
              <a:solidFill>
                <a:schemeClr val="accent1">
                  <a:lumMod val="50000"/>
                </a:schemeClr>
              </a:solidFill>
              <a:sym typeface="Wingdings" panose="05000000000000000000" pitchFamily="2" charset="2"/>
            </a:endParaRPr>
          </a:p>
          <a:p>
            <a:r>
              <a:rPr lang="fr-FR" dirty="0" smtClean="0">
                <a:solidFill>
                  <a:schemeClr val="accent1"/>
                </a:solidFill>
                <a:sym typeface="Wingdings" panose="05000000000000000000" pitchFamily="2" charset="2"/>
              </a:rPr>
              <a:t></a:t>
            </a:r>
            <a:r>
              <a:rPr lang="fr-FR" dirty="0" smtClean="0">
                <a:sym typeface="Wingdings" panose="05000000000000000000" pitchFamily="2" charset="2"/>
              </a:rPr>
              <a:t> </a:t>
            </a:r>
            <a:r>
              <a:rPr lang="fr-FR" dirty="0" err="1" smtClean="0">
                <a:solidFill>
                  <a:schemeClr val="accent1">
                    <a:lumMod val="50000"/>
                  </a:schemeClr>
                </a:solidFill>
              </a:rPr>
              <a:t>Does</a:t>
            </a:r>
            <a:r>
              <a:rPr lang="fr-FR" dirty="0" smtClean="0">
                <a:solidFill>
                  <a:schemeClr val="accent1">
                    <a:lumMod val="50000"/>
                  </a:schemeClr>
                </a:solidFill>
              </a:rPr>
              <a:t> </a:t>
            </a:r>
            <a:r>
              <a:rPr lang="fr-FR" dirty="0" err="1" smtClean="0">
                <a:solidFill>
                  <a:schemeClr val="accent1">
                    <a:lumMod val="50000"/>
                  </a:schemeClr>
                </a:solidFill>
              </a:rPr>
              <a:t>EnvType</a:t>
            </a:r>
            <a:r>
              <a:rPr lang="fr-FR" dirty="0" smtClean="0">
                <a:solidFill>
                  <a:schemeClr val="accent1">
                    <a:lumMod val="50000"/>
                  </a:schemeClr>
                </a:solidFill>
              </a:rPr>
              <a:t> have an influence on the beta </a:t>
            </a:r>
            <a:r>
              <a:rPr lang="fr-FR" dirty="0" err="1" smtClean="0">
                <a:solidFill>
                  <a:schemeClr val="accent1">
                    <a:lumMod val="50000"/>
                  </a:schemeClr>
                </a:solidFill>
              </a:rPr>
              <a:t>diversity</a:t>
            </a:r>
            <a:r>
              <a:rPr lang="fr-FR" dirty="0" smtClean="0">
                <a:solidFill>
                  <a:schemeClr val="accent1">
                    <a:lumMod val="50000"/>
                  </a:schemeClr>
                </a:solidFill>
              </a:rPr>
              <a:t> variance ?</a:t>
            </a:r>
          </a:p>
          <a:p>
            <a:r>
              <a:rPr lang="fr-FR" dirty="0" smtClean="0">
                <a:solidFill>
                  <a:schemeClr val="accent1"/>
                </a:solidFill>
                <a:sym typeface="Wingdings" panose="05000000000000000000" pitchFamily="2" charset="2"/>
              </a:rPr>
              <a:t> </a:t>
            </a:r>
            <a:r>
              <a:rPr lang="fr-FR" dirty="0" smtClean="0">
                <a:solidFill>
                  <a:schemeClr val="accent1">
                    <a:lumMod val="50000"/>
                  </a:schemeClr>
                </a:solidFill>
              </a:rPr>
              <a:t>What about </a:t>
            </a:r>
            <a:r>
              <a:rPr lang="fr-FR" dirty="0" err="1" smtClean="0">
                <a:solidFill>
                  <a:schemeClr val="accent1">
                    <a:lumMod val="50000"/>
                  </a:schemeClr>
                </a:solidFill>
              </a:rPr>
              <a:t>FoodType</a:t>
            </a:r>
            <a:r>
              <a:rPr lang="fr-FR" dirty="0" smtClean="0">
                <a:solidFill>
                  <a:schemeClr val="accent1">
                    <a:lumMod val="50000"/>
                  </a:schemeClr>
                </a:solidFill>
              </a:rPr>
              <a:t> ?</a:t>
            </a:r>
            <a:endParaRPr lang="fr-FR" dirty="0">
              <a:solidFill>
                <a:schemeClr val="accent1">
                  <a:lumMod val="50000"/>
                </a:schemeClr>
              </a:solidFill>
            </a:endParaRP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85</a:t>
            </a:fld>
            <a:endParaRPr lang="fr-FR"/>
          </a:p>
        </p:txBody>
      </p:sp>
      <p:sp>
        <p:nvSpPr>
          <p:cNvPr id="9" name="Rectangle à coins arrondis 8"/>
          <p:cNvSpPr/>
          <p:nvPr/>
        </p:nvSpPr>
        <p:spPr>
          <a:xfrm>
            <a:off x="5021646" y="5460999"/>
            <a:ext cx="1257234" cy="149225"/>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 name="Groupe 10"/>
          <p:cNvGrpSpPr/>
          <p:nvPr/>
        </p:nvGrpSpPr>
        <p:grpSpPr>
          <a:xfrm>
            <a:off x="2833374" y="3166014"/>
            <a:ext cx="3775046" cy="707886"/>
            <a:chOff x="1853421" y="3221434"/>
            <a:chExt cx="3775046" cy="707886"/>
          </a:xfrm>
        </p:grpSpPr>
        <p:sp>
          <p:nvSpPr>
            <p:cNvPr id="22" name="ZoneTexte 21"/>
            <p:cNvSpPr txBox="1"/>
            <p:nvPr/>
          </p:nvSpPr>
          <p:spPr>
            <a:xfrm>
              <a:off x="1853421" y="3221434"/>
              <a:ext cx="3775046" cy="707886"/>
            </a:xfrm>
            <a:prstGeom prst="rect">
              <a:avLst/>
            </a:prstGeom>
            <a:noFill/>
            <a:ln w="28575">
              <a:noFill/>
            </a:ln>
          </p:spPr>
          <p:txBody>
            <a:bodyPr wrap="square" rtlCol="0">
              <a:spAutoFit/>
            </a:bodyPr>
            <a:lstStyle/>
            <a:p>
              <a:r>
                <a:rPr lang="en-US" sz="2000" dirty="0" smtClean="0">
                  <a:solidFill>
                    <a:schemeClr val="tx1">
                      <a:lumMod val="75000"/>
                      <a:lumOff val="25000"/>
                    </a:schemeClr>
                  </a:solidFill>
                </a:rPr>
                <a:t>Environment type explains roughly </a:t>
              </a:r>
              <a:r>
                <a:rPr lang="en-US" sz="2000" b="1" dirty="0" smtClean="0">
                  <a:solidFill>
                    <a:schemeClr val="tx1">
                      <a:lumMod val="75000"/>
                      <a:lumOff val="25000"/>
                    </a:schemeClr>
                  </a:solidFill>
                </a:rPr>
                <a:t>62% </a:t>
              </a:r>
              <a:r>
                <a:rPr lang="en-US" sz="2000" dirty="0" smtClean="0">
                  <a:solidFill>
                    <a:schemeClr val="tx1">
                      <a:lumMod val="75000"/>
                      <a:lumOff val="25000"/>
                    </a:schemeClr>
                  </a:solidFill>
                </a:rPr>
                <a:t>of the total variation</a:t>
              </a:r>
              <a:endParaRPr lang="fr-FR" sz="2000" dirty="0">
                <a:solidFill>
                  <a:schemeClr val="tx1">
                    <a:lumMod val="75000"/>
                    <a:lumOff val="25000"/>
                  </a:schemeClr>
                </a:solidFill>
              </a:endParaRPr>
            </a:p>
          </p:txBody>
        </p:sp>
        <p:sp>
          <p:nvSpPr>
            <p:cNvPr id="10" name="Rectangle à coins arrondis 9"/>
            <p:cNvSpPr/>
            <p:nvPr/>
          </p:nvSpPr>
          <p:spPr>
            <a:xfrm>
              <a:off x="1853421" y="3221434"/>
              <a:ext cx="3775046" cy="707886"/>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4" name="Groupe 23"/>
          <p:cNvGrpSpPr/>
          <p:nvPr/>
        </p:nvGrpSpPr>
        <p:grpSpPr>
          <a:xfrm>
            <a:off x="7913056" y="3179706"/>
            <a:ext cx="3775046" cy="707886"/>
            <a:chOff x="1853421" y="3221434"/>
            <a:chExt cx="3775046" cy="707886"/>
          </a:xfrm>
        </p:grpSpPr>
        <p:sp>
          <p:nvSpPr>
            <p:cNvPr id="25" name="ZoneTexte 24"/>
            <p:cNvSpPr txBox="1"/>
            <p:nvPr/>
          </p:nvSpPr>
          <p:spPr>
            <a:xfrm>
              <a:off x="1853421" y="3221434"/>
              <a:ext cx="3775046" cy="707886"/>
            </a:xfrm>
            <a:prstGeom prst="rect">
              <a:avLst/>
            </a:prstGeom>
            <a:noFill/>
            <a:ln w="28575">
              <a:noFill/>
            </a:ln>
          </p:spPr>
          <p:txBody>
            <a:bodyPr wrap="square" rtlCol="0">
              <a:spAutoFit/>
            </a:bodyPr>
            <a:lstStyle/>
            <a:p>
              <a:r>
                <a:rPr lang="en-US" sz="2000" dirty="0" smtClean="0">
                  <a:solidFill>
                    <a:schemeClr val="tx1">
                      <a:lumMod val="75000"/>
                      <a:lumOff val="25000"/>
                    </a:schemeClr>
                  </a:solidFill>
                </a:rPr>
                <a:t>Food type explains only </a:t>
              </a:r>
              <a:r>
                <a:rPr lang="en-US" sz="2000" b="1" dirty="0" smtClean="0">
                  <a:solidFill>
                    <a:schemeClr val="tx1">
                      <a:lumMod val="75000"/>
                      <a:lumOff val="25000"/>
                    </a:schemeClr>
                  </a:solidFill>
                </a:rPr>
                <a:t>18 % </a:t>
              </a:r>
              <a:r>
                <a:rPr lang="en-US" sz="2000" dirty="0" smtClean="0">
                  <a:solidFill>
                    <a:schemeClr val="tx1">
                      <a:lumMod val="75000"/>
                      <a:lumOff val="25000"/>
                    </a:schemeClr>
                  </a:solidFill>
                </a:rPr>
                <a:t>of the total variation</a:t>
              </a:r>
              <a:endParaRPr lang="fr-FR" sz="2000" dirty="0">
                <a:solidFill>
                  <a:schemeClr val="tx1">
                    <a:lumMod val="75000"/>
                    <a:lumOff val="25000"/>
                  </a:schemeClr>
                </a:solidFill>
              </a:endParaRPr>
            </a:p>
          </p:txBody>
        </p:sp>
        <p:sp>
          <p:nvSpPr>
            <p:cNvPr id="26" name="Rectangle à coins arrondis 25"/>
            <p:cNvSpPr/>
            <p:nvPr/>
          </p:nvSpPr>
          <p:spPr>
            <a:xfrm>
              <a:off x="1853421" y="3221434"/>
              <a:ext cx="3775046" cy="707886"/>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0" name="Rectangle à coins arrondis 29"/>
          <p:cNvSpPr/>
          <p:nvPr/>
        </p:nvSpPr>
        <p:spPr>
          <a:xfrm>
            <a:off x="9949947" y="5460998"/>
            <a:ext cx="1262536" cy="149226"/>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931" y="4566688"/>
            <a:ext cx="2252546" cy="369332"/>
          </a:xfrm>
          <a:prstGeom prst="rect">
            <a:avLst/>
          </a:prstGeom>
          <a:noFill/>
        </p:spPr>
        <p:txBody>
          <a:bodyPr wrap="square" rtlCol="0">
            <a:spAutoFit/>
          </a:bodyPr>
          <a:lstStyle/>
          <a:p>
            <a:r>
              <a:rPr lang="fr-FR" dirty="0" err="1" smtClean="0">
                <a:solidFill>
                  <a:schemeClr val="tx1">
                    <a:lumMod val="75000"/>
                    <a:lumOff val="25000"/>
                  </a:schemeClr>
                </a:solidFill>
              </a:rPr>
              <a:t>With</a:t>
            </a:r>
            <a:r>
              <a:rPr lang="fr-FR" dirty="0" smtClean="0">
                <a:solidFill>
                  <a:schemeClr val="tx1">
                    <a:lumMod val="75000"/>
                    <a:lumOff val="25000"/>
                  </a:schemeClr>
                </a:solidFill>
              </a:rPr>
              <a:t> </a:t>
            </a:r>
            <a:r>
              <a:rPr lang="fr-FR" dirty="0" err="1" smtClean="0">
                <a:solidFill>
                  <a:schemeClr val="tx1">
                    <a:lumMod val="75000"/>
                    <a:lumOff val="25000"/>
                  </a:schemeClr>
                </a:solidFill>
              </a:rPr>
              <a:t>Unifrac</a:t>
            </a:r>
            <a:r>
              <a:rPr lang="fr-FR" dirty="0" smtClean="0">
                <a:solidFill>
                  <a:schemeClr val="tx1">
                    <a:lumMod val="75000"/>
                    <a:lumOff val="25000"/>
                  </a:schemeClr>
                </a:solidFill>
              </a:rPr>
              <a:t> distance</a:t>
            </a:r>
            <a:endParaRPr lang="fr-FR" dirty="0">
              <a:solidFill>
                <a:schemeClr val="tx1">
                  <a:lumMod val="75000"/>
                  <a:lumOff val="25000"/>
                </a:schemeClr>
              </a:solidFill>
            </a:endParaRPr>
          </a:p>
        </p:txBody>
      </p:sp>
    </p:spTree>
    <p:extLst>
      <p:ext uri="{BB962C8B-B14F-4D97-AF65-F5344CB8AC3E}">
        <p14:creationId xmlns:p14="http://schemas.microsoft.com/office/powerpoint/2010/main" val="414279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0"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err="1" smtClean="0"/>
              <a:t>FROGSStat</a:t>
            </a:r>
            <a:r>
              <a:rPr lang="fr-FR" dirty="0" smtClean="0"/>
              <a:t> </a:t>
            </a:r>
            <a:r>
              <a:rPr lang="fr-FR" dirty="0" err="1" smtClean="0"/>
              <a:t>Summary</a:t>
            </a:r>
            <a:endParaRPr lang="fr-FR" dirty="0"/>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86</a:t>
            </a:fld>
            <a:endParaRPr lang="fr-FR"/>
          </a:p>
        </p:txBody>
      </p:sp>
      <p:pic>
        <p:nvPicPr>
          <p:cNvPr id="7" name="Picture 2" descr="D:\man_hinh_26_04_2017\dang_sua\pptx\presentation_images_1606\workflow_stage_1.pn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32950" r="-2"/>
          <a:stretch/>
        </p:blipFill>
        <p:spPr bwMode="auto">
          <a:xfrm>
            <a:off x="870857" y="1793749"/>
            <a:ext cx="4786500" cy="4978647"/>
          </a:xfrm>
          <a:prstGeom prst="rect">
            <a:avLst/>
          </a:prstGeom>
          <a:noFill/>
          <a:ln w="19050">
            <a:noFill/>
          </a:ln>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6409703" y="4323561"/>
            <a:ext cx="3200561" cy="565283"/>
          </a:xfrm>
          <a:prstGeom prst="rect">
            <a:avLst/>
          </a:prstGeom>
          <a:noFill/>
          <a:ln w="19050">
            <a:solidFill>
              <a:schemeClr val="accent6">
                <a:lumMod val="75000"/>
              </a:schemeClr>
            </a:solidFill>
          </a:ln>
        </p:spPr>
        <p:txBody>
          <a:bodyPr wrap="square" rtlCol="0">
            <a:spAutoFit/>
          </a:bodyPr>
          <a:lstStyle/>
          <a:p>
            <a:pPr>
              <a:lnSpc>
                <a:spcPct val="85000"/>
              </a:lnSpc>
              <a:spcBef>
                <a:spcPct val="0"/>
              </a:spcBef>
            </a:pPr>
            <a:r>
              <a:rPr lang="en-US" spc="-50" dirty="0">
                <a:solidFill>
                  <a:schemeClr val="tx1">
                    <a:lumMod val="75000"/>
                    <a:lumOff val="25000"/>
                  </a:schemeClr>
                </a:solidFill>
                <a:ea typeface="+mj-ea"/>
                <a:cs typeface="+mj-cs"/>
              </a:rPr>
              <a:t>Is there any relation between species or </a:t>
            </a:r>
            <a:r>
              <a:rPr lang="en-US" spc="-50" dirty="0" smtClean="0">
                <a:solidFill>
                  <a:schemeClr val="tx1">
                    <a:lumMod val="75000"/>
                    <a:lumOff val="25000"/>
                  </a:schemeClr>
                </a:solidFill>
                <a:ea typeface="+mj-ea"/>
                <a:cs typeface="+mj-cs"/>
              </a:rPr>
              <a:t>communities?</a:t>
            </a:r>
            <a:endParaRPr lang="en-US" spc="-50" dirty="0">
              <a:solidFill>
                <a:schemeClr val="tx1">
                  <a:lumMod val="75000"/>
                  <a:lumOff val="25000"/>
                </a:schemeClr>
              </a:solidFill>
              <a:ea typeface="+mj-ea"/>
              <a:cs typeface="+mj-cs"/>
            </a:endParaRPr>
          </a:p>
        </p:txBody>
      </p:sp>
      <p:sp>
        <p:nvSpPr>
          <p:cNvPr id="9" name="ZoneTexte 3"/>
          <p:cNvSpPr txBox="1"/>
          <p:nvPr/>
        </p:nvSpPr>
        <p:spPr>
          <a:xfrm>
            <a:off x="6391114" y="2339806"/>
            <a:ext cx="3586011" cy="327782"/>
          </a:xfrm>
          <a:prstGeom prst="rect">
            <a:avLst/>
          </a:prstGeom>
          <a:noFill/>
          <a:ln w="19050">
            <a:solidFill>
              <a:schemeClr val="accent3">
                <a:lumMod val="75000"/>
              </a:schemeClr>
            </a:solidFill>
          </a:ln>
        </p:spPr>
        <p:txBody>
          <a:bodyPr wrap="square" rtlCol="0">
            <a:spAutoFit/>
          </a:bodyPr>
          <a:lstStyle/>
          <a:p>
            <a:pPr>
              <a:lnSpc>
                <a:spcPct val="85000"/>
              </a:lnSpc>
              <a:spcBef>
                <a:spcPct val="0"/>
              </a:spcBef>
            </a:pPr>
            <a:r>
              <a:rPr lang="fr-FR" spc="-50" dirty="0">
                <a:solidFill>
                  <a:schemeClr val="tx1">
                    <a:lumMod val="75000"/>
                    <a:lumOff val="25000"/>
                  </a:schemeClr>
                </a:solidFill>
                <a:ea typeface="+mj-ea"/>
                <a:cs typeface="+mj-cs"/>
              </a:rPr>
              <a:t>What are the </a:t>
            </a:r>
            <a:r>
              <a:rPr lang="fr-FR" spc="-50" dirty="0" err="1">
                <a:solidFill>
                  <a:schemeClr val="tx1">
                    <a:lumMod val="75000"/>
                    <a:lumOff val="25000"/>
                  </a:schemeClr>
                </a:solidFill>
                <a:ea typeface="+mj-ea"/>
                <a:cs typeface="+mj-cs"/>
              </a:rPr>
              <a:t>sample</a:t>
            </a:r>
            <a:r>
              <a:rPr lang="fr-FR" spc="-50" dirty="0">
                <a:solidFill>
                  <a:schemeClr val="tx1">
                    <a:lumMod val="75000"/>
                    <a:lumOff val="25000"/>
                  </a:schemeClr>
                </a:solidFill>
                <a:ea typeface="+mj-ea"/>
                <a:cs typeface="+mj-cs"/>
              </a:rPr>
              <a:t> </a:t>
            </a:r>
            <a:r>
              <a:rPr lang="fr-FR" spc="-50" dirty="0" err="1" smtClean="0">
                <a:solidFill>
                  <a:schemeClr val="tx1">
                    <a:lumMod val="75000"/>
                    <a:lumOff val="25000"/>
                  </a:schemeClr>
                </a:solidFill>
                <a:ea typeface="+mj-ea"/>
                <a:cs typeface="+mj-cs"/>
              </a:rPr>
              <a:t>diversities</a:t>
            </a:r>
            <a:r>
              <a:rPr lang="fr-FR" spc="-50" dirty="0" smtClean="0">
                <a:solidFill>
                  <a:schemeClr val="tx1">
                    <a:lumMod val="75000"/>
                    <a:lumOff val="25000"/>
                  </a:schemeClr>
                </a:solidFill>
                <a:ea typeface="+mj-ea"/>
                <a:cs typeface="+mj-cs"/>
              </a:rPr>
              <a:t> </a:t>
            </a:r>
            <a:r>
              <a:rPr lang="fr-FR" spc="-50" dirty="0">
                <a:solidFill>
                  <a:schemeClr val="tx1">
                    <a:lumMod val="75000"/>
                    <a:lumOff val="25000"/>
                  </a:schemeClr>
                </a:solidFill>
                <a:ea typeface="+mj-ea"/>
                <a:cs typeface="+mj-cs"/>
              </a:rPr>
              <a:t>?</a:t>
            </a:r>
          </a:p>
        </p:txBody>
      </p:sp>
      <p:sp>
        <p:nvSpPr>
          <p:cNvPr id="10" name="ZoneTexte 3"/>
          <p:cNvSpPr txBox="1"/>
          <p:nvPr/>
        </p:nvSpPr>
        <p:spPr>
          <a:xfrm>
            <a:off x="6391113" y="3593257"/>
            <a:ext cx="3200561" cy="327782"/>
          </a:xfrm>
          <a:prstGeom prst="rect">
            <a:avLst/>
          </a:prstGeom>
          <a:noFill/>
          <a:ln w="19050">
            <a:solidFill>
              <a:schemeClr val="accent6">
                <a:lumMod val="75000"/>
              </a:schemeClr>
            </a:solidFill>
          </a:ln>
        </p:spPr>
        <p:txBody>
          <a:bodyPr wrap="square" rtlCol="0">
            <a:spAutoFit/>
          </a:bodyPr>
          <a:lstStyle/>
          <a:p>
            <a:pPr>
              <a:lnSpc>
                <a:spcPct val="85000"/>
              </a:lnSpc>
              <a:spcBef>
                <a:spcPct val="0"/>
              </a:spcBef>
            </a:pPr>
            <a:r>
              <a:rPr lang="fr-FR" spc="-50" dirty="0" err="1">
                <a:solidFill>
                  <a:schemeClr val="tx1">
                    <a:lumMod val="75000"/>
                    <a:lumOff val="25000"/>
                  </a:schemeClr>
                </a:solidFill>
                <a:ea typeface="+mj-ea"/>
                <a:cs typeface="+mj-cs"/>
              </a:rPr>
              <a:t>What</a:t>
            </a:r>
            <a:r>
              <a:rPr lang="fr-FR" spc="-50" dirty="0">
                <a:solidFill>
                  <a:schemeClr val="tx1">
                    <a:lumMod val="75000"/>
                    <a:lumOff val="25000"/>
                  </a:schemeClr>
                </a:solidFill>
                <a:ea typeface="+mj-ea"/>
                <a:cs typeface="+mj-cs"/>
              </a:rPr>
              <a:t> </a:t>
            </a:r>
            <a:r>
              <a:rPr lang="fr-FR" spc="-50" dirty="0" err="1">
                <a:solidFill>
                  <a:schemeClr val="tx1">
                    <a:lumMod val="75000"/>
                    <a:lumOff val="25000"/>
                  </a:schemeClr>
                </a:solidFill>
                <a:ea typeface="+mj-ea"/>
                <a:cs typeface="+mj-cs"/>
              </a:rPr>
              <a:t>is</a:t>
            </a:r>
            <a:r>
              <a:rPr lang="fr-FR" spc="-50" dirty="0">
                <a:solidFill>
                  <a:schemeClr val="tx1">
                    <a:lumMod val="75000"/>
                    <a:lumOff val="25000"/>
                  </a:schemeClr>
                </a:solidFill>
                <a:ea typeface="+mj-ea"/>
                <a:cs typeface="+mj-cs"/>
              </a:rPr>
              <a:t> </a:t>
            </a:r>
            <a:r>
              <a:rPr lang="fr-FR" spc="-50" dirty="0" smtClean="0">
                <a:solidFill>
                  <a:schemeClr val="tx1">
                    <a:lumMod val="75000"/>
                    <a:lumOff val="25000"/>
                  </a:schemeClr>
                </a:solidFill>
                <a:ea typeface="+mj-ea"/>
                <a:cs typeface="+mj-cs"/>
              </a:rPr>
              <a:t>the </a:t>
            </a:r>
            <a:r>
              <a:rPr lang="fr-FR" spc="-50" dirty="0" err="1">
                <a:solidFill>
                  <a:schemeClr val="tx1">
                    <a:lumMod val="75000"/>
                    <a:lumOff val="25000"/>
                  </a:schemeClr>
                </a:solidFill>
                <a:ea typeface="+mj-ea"/>
                <a:cs typeface="+mj-cs"/>
              </a:rPr>
              <a:t>samples</a:t>
            </a:r>
            <a:r>
              <a:rPr lang="fr-FR" spc="-50" dirty="0">
                <a:solidFill>
                  <a:schemeClr val="tx1">
                    <a:lumMod val="75000"/>
                    <a:lumOff val="25000"/>
                  </a:schemeClr>
                </a:solidFill>
                <a:ea typeface="+mj-ea"/>
                <a:cs typeface="+mj-cs"/>
              </a:rPr>
              <a:t> </a:t>
            </a:r>
            <a:r>
              <a:rPr lang="fr-FR" spc="-50" dirty="0" err="1">
                <a:solidFill>
                  <a:schemeClr val="tx1">
                    <a:lumMod val="75000"/>
                    <a:lumOff val="25000"/>
                  </a:schemeClr>
                </a:solidFill>
                <a:ea typeface="+mj-ea"/>
                <a:cs typeface="+mj-cs"/>
              </a:rPr>
              <a:t>dissimilarity</a:t>
            </a:r>
            <a:r>
              <a:rPr lang="fr-FR" spc="-50" dirty="0">
                <a:solidFill>
                  <a:schemeClr val="tx1">
                    <a:lumMod val="75000"/>
                    <a:lumOff val="25000"/>
                  </a:schemeClr>
                </a:solidFill>
                <a:ea typeface="+mj-ea"/>
                <a:cs typeface="+mj-cs"/>
              </a:rPr>
              <a:t> ?</a:t>
            </a:r>
          </a:p>
        </p:txBody>
      </p:sp>
      <p:sp>
        <p:nvSpPr>
          <p:cNvPr id="11" name="ZoneTexte 3"/>
          <p:cNvSpPr txBox="1"/>
          <p:nvPr/>
        </p:nvSpPr>
        <p:spPr>
          <a:xfrm>
            <a:off x="6391113" y="1793749"/>
            <a:ext cx="3586013" cy="329834"/>
          </a:xfrm>
          <a:prstGeom prst="rect">
            <a:avLst/>
          </a:prstGeom>
          <a:noFill/>
          <a:ln w="19050">
            <a:solidFill>
              <a:schemeClr val="accent3">
                <a:lumMod val="75000"/>
              </a:schemeClr>
            </a:solidFill>
          </a:ln>
        </p:spPr>
        <p:txBody>
          <a:bodyPr wrap="square" rtlCol="0">
            <a:spAutoFit/>
          </a:bodyPr>
          <a:lstStyle>
            <a:defPPr>
              <a:defRPr lang="fr-FR"/>
            </a:defPPr>
            <a:lvl1pPr>
              <a:lnSpc>
                <a:spcPct val="85000"/>
              </a:lnSpc>
              <a:spcBef>
                <a:spcPct val="0"/>
              </a:spcBef>
              <a:defRPr sz="2000" spc="-50">
                <a:solidFill>
                  <a:schemeClr val="tx1">
                    <a:lumMod val="75000"/>
                    <a:lumOff val="25000"/>
                  </a:schemeClr>
                </a:solidFill>
                <a:latin typeface="+mj-lt"/>
                <a:ea typeface="+mj-ea"/>
                <a:cs typeface="+mj-cs"/>
              </a:defRPr>
            </a:lvl1pPr>
          </a:lstStyle>
          <a:p>
            <a:r>
              <a:rPr lang="fr-FR" sz="1800" dirty="0">
                <a:latin typeface="+mn-lt"/>
              </a:rPr>
              <a:t>What </a:t>
            </a:r>
            <a:r>
              <a:rPr lang="fr-FR" sz="1800" dirty="0" err="1">
                <a:latin typeface="+mn-lt"/>
              </a:rPr>
              <a:t>is</a:t>
            </a:r>
            <a:r>
              <a:rPr lang="fr-FR" sz="1800" dirty="0">
                <a:latin typeface="+mn-lt"/>
              </a:rPr>
              <a:t> the </a:t>
            </a:r>
            <a:r>
              <a:rPr lang="fr-FR" sz="1800" dirty="0" err="1">
                <a:latin typeface="+mn-lt"/>
              </a:rPr>
              <a:t>sample</a:t>
            </a:r>
            <a:r>
              <a:rPr lang="fr-FR" sz="1800" dirty="0">
                <a:latin typeface="+mn-lt"/>
              </a:rPr>
              <a:t> </a:t>
            </a:r>
            <a:r>
              <a:rPr lang="fr-FR" sz="1800" dirty="0" smtClean="0">
                <a:latin typeface="+mn-lt"/>
              </a:rPr>
              <a:t>composition </a:t>
            </a:r>
            <a:r>
              <a:rPr lang="fr-FR" sz="1800" dirty="0">
                <a:latin typeface="+mn-lt"/>
              </a:rPr>
              <a:t>?</a:t>
            </a:r>
          </a:p>
        </p:txBody>
      </p:sp>
      <p:sp>
        <p:nvSpPr>
          <p:cNvPr id="12" name="ZoneTexte 3"/>
          <p:cNvSpPr txBox="1"/>
          <p:nvPr/>
        </p:nvSpPr>
        <p:spPr>
          <a:xfrm>
            <a:off x="6409704" y="5273395"/>
            <a:ext cx="3200560" cy="327782"/>
          </a:xfrm>
          <a:prstGeom prst="rect">
            <a:avLst/>
          </a:prstGeom>
          <a:noFill/>
          <a:ln w="19050">
            <a:solidFill>
              <a:schemeClr val="accent6">
                <a:lumMod val="75000"/>
              </a:schemeClr>
            </a:solidFill>
          </a:ln>
        </p:spPr>
        <p:txBody>
          <a:bodyPr wrap="square" rtlCol="0">
            <a:spAutoFit/>
          </a:bodyPr>
          <a:lstStyle/>
          <a:p>
            <a:pPr>
              <a:lnSpc>
                <a:spcPct val="85000"/>
              </a:lnSpc>
              <a:spcBef>
                <a:spcPct val="0"/>
              </a:spcBef>
            </a:pPr>
            <a:r>
              <a:rPr lang="en-US" spc="-50" dirty="0">
                <a:solidFill>
                  <a:schemeClr val="tx1">
                    <a:lumMod val="75000"/>
                    <a:lumOff val="25000"/>
                  </a:schemeClr>
                </a:solidFill>
                <a:ea typeface="+mj-ea"/>
                <a:cs typeface="+mj-cs"/>
              </a:rPr>
              <a:t>how do the communities cluster</a:t>
            </a:r>
            <a:r>
              <a:rPr lang="fr-FR" spc="-50" dirty="0">
                <a:solidFill>
                  <a:schemeClr val="tx1">
                    <a:lumMod val="75000"/>
                    <a:lumOff val="25000"/>
                  </a:schemeClr>
                </a:solidFill>
                <a:ea typeface="+mj-ea"/>
                <a:cs typeface="+mj-cs"/>
              </a:rPr>
              <a:t>?</a:t>
            </a:r>
          </a:p>
        </p:txBody>
      </p:sp>
      <p:sp>
        <p:nvSpPr>
          <p:cNvPr id="13" name="ZoneTexte 3"/>
          <p:cNvSpPr txBox="1"/>
          <p:nvPr/>
        </p:nvSpPr>
        <p:spPr>
          <a:xfrm>
            <a:off x="6409703" y="6021671"/>
            <a:ext cx="3639171" cy="327782"/>
          </a:xfrm>
          <a:prstGeom prst="rect">
            <a:avLst/>
          </a:prstGeom>
          <a:noFill/>
          <a:ln w="19050">
            <a:solidFill>
              <a:schemeClr val="accent6">
                <a:lumMod val="75000"/>
              </a:schemeClr>
            </a:solidFill>
          </a:ln>
        </p:spPr>
        <p:txBody>
          <a:bodyPr wrap="square" rtlCol="0">
            <a:spAutoFit/>
          </a:bodyPr>
          <a:lstStyle/>
          <a:p>
            <a:pPr>
              <a:lnSpc>
                <a:spcPct val="85000"/>
              </a:lnSpc>
              <a:spcBef>
                <a:spcPct val="0"/>
              </a:spcBef>
            </a:pPr>
            <a:r>
              <a:rPr lang="en-US" spc="-50" dirty="0" smtClean="0">
                <a:solidFill>
                  <a:schemeClr val="tx1">
                    <a:lumMod val="75000"/>
                    <a:lumOff val="25000"/>
                  </a:schemeClr>
                </a:solidFill>
                <a:ea typeface="+mj-ea"/>
                <a:cs typeface="+mj-cs"/>
              </a:rPr>
              <a:t>Which variable </a:t>
            </a:r>
            <a:r>
              <a:rPr lang="en-US" spc="-50" dirty="0">
                <a:solidFill>
                  <a:schemeClr val="tx1">
                    <a:lumMod val="75000"/>
                    <a:lumOff val="25000"/>
                  </a:schemeClr>
                </a:solidFill>
                <a:ea typeface="+mj-ea"/>
                <a:cs typeface="+mj-cs"/>
              </a:rPr>
              <a:t>influence the diversity ?</a:t>
            </a:r>
          </a:p>
        </p:txBody>
      </p:sp>
      <p:sp>
        <p:nvSpPr>
          <p:cNvPr id="18" name="Rectangle à coins arrondis 17"/>
          <p:cNvSpPr/>
          <p:nvPr/>
        </p:nvSpPr>
        <p:spPr>
          <a:xfrm>
            <a:off x="3771903" y="1858836"/>
            <a:ext cx="1621630" cy="654050"/>
          </a:xfrm>
          <a:prstGeom prst="roundRect">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à coins arrondis 18"/>
          <p:cNvSpPr/>
          <p:nvPr/>
        </p:nvSpPr>
        <p:spPr>
          <a:xfrm>
            <a:off x="3841753" y="2577972"/>
            <a:ext cx="1551780" cy="703263"/>
          </a:xfrm>
          <a:prstGeom prst="roundRect">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à coins arrondis 19"/>
          <p:cNvSpPr/>
          <p:nvPr/>
        </p:nvSpPr>
        <p:spPr>
          <a:xfrm>
            <a:off x="3886203" y="3357436"/>
            <a:ext cx="1507331" cy="723900"/>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à coins arrondis 20"/>
          <p:cNvSpPr/>
          <p:nvPr/>
        </p:nvSpPr>
        <p:spPr>
          <a:xfrm>
            <a:off x="3771903" y="4157536"/>
            <a:ext cx="1621631" cy="844549"/>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à coins arrondis 21"/>
          <p:cNvSpPr/>
          <p:nvPr/>
        </p:nvSpPr>
        <p:spPr>
          <a:xfrm>
            <a:off x="3771903" y="5088909"/>
            <a:ext cx="1621631" cy="700578"/>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à coins arrondis 22"/>
          <p:cNvSpPr/>
          <p:nvPr/>
        </p:nvSpPr>
        <p:spPr>
          <a:xfrm>
            <a:off x="3771902" y="5898390"/>
            <a:ext cx="1621631" cy="811846"/>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Accolade fermante 23"/>
          <p:cNvSpPr/>
          <p:nvPr/>
        </p:nvSpPr>
        <p:spPr>
          <a:xfrm>
            <a:off x="10272796" y="1768303"/>
            <a:ext cx="129963" cy="946168"/>
          </a:xfrm>
          <a:prstGeom prst="rightBrac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5" name="ZoneTexte 24"/>
          <p:cNvSpPr txBox="1"/>
          <p:nvPr/>
        </p:nvSpPr>
        <p:spPr>
          <a:xfrm>
            <a:off x="10450240" y="1918221"/>
            <a:ext cx="1410879" cy="646331"/>
          </a:xfrm>
          <a:prstGeom prst="rect">
            <a:avLst/>
          </a:prstGeom>
          <a:noFill/>
        </p:spPr>
        <p:txBody>
          <a:bodyPr wrap="square" rtlCol="0">
            <a:spAutoFit/>
          </a:bodyPr>
          <a:lstStyle/>
          <a:p>
            <a:r>
              <a:rPr lang="fr-FR" dirty="0" smtClean="0">
                <a:solidFill>
                  <a:schemeClr val="tx1">
                    <a:lumMod val="75000"/>
                    <a:lumOff val="25000"/>
                  </a:schemeClr>
                </a:solidFill>
              </a:rPr>
              <a:t>Composition </a:t>
            </a:r>
            <a:r>
              <a:rPr lang="fr-FR" dirty="0" err="1" smtClean="0">
                <a:solidFill>
                  <a:schemeClr val="tx1">
                    <a:lumMod val="75000"/>
                    <a:lumOff val="25000"/>
                  </a:schemeClr>
                </a:solidFill>
              </a:rPr>
              <a:t>analysis</a:t>
            </a:r>
            <a:endParaRPr lang="fr-FR" dirty="0">
              <a:solidFill>
                <a:schemeClr val="tx1">
                  <a:lumMod val="75000"/>
                  <a:lumOff val="25000"/>
                </a:schemeClr>
              </a:solidFill>
            </a:endParaRPr>
          </a:p>
        </p:txBody>
      </p:sp>
      <p:sp>
        <p:nvSpPr>
          <p:cNvPr id="26" name="Accolade fermante 25"/>
          <p:cNvSpPr/>
          <p:nvPr/>
        </p:nvSpPr>
        <p:spPr>
          <a:xfrm>
            <a:off x="10134600" y="3357435"/>
            <a:ext cx="138196" cy="3186240"/>
          </a:xfrm>
          <a:prstGeom prst="rightBrac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ZoneTexte 26"/>
          <p:cNvSpPr txBox="1"/>
          <p:nvPr/>
        </p:nvSpPr>
        <p:spPr>
          <a:xfrm>
            <a:off x="10402759" y="4579810"/>
            <a:ext cx="1410879" cy="646331"/>
          </a:xfrm>
          <a:prstGeom prst="rect">
            <a:avLst/>
          </a:prstGeom>
          <a:noFill/>
        </p:spPr>
        <p:txBody>
          <a:bodyPr wrap="square" rtlCol="0">
            <a:spAutoFit/>
          </a:bodyPr>
          <a:lstStyle/>
          <a:p>
            <a:r>
              <a:rPr lang="fr-FR" dirty="0" smtClean="0">
                <a:solidFill>
                  <a:schemeClr val="tx1">
                    <a:lumMod val="75000"/>
                    <a:lumOff val="25000"/>
                  </a:schemeClr>
                </a:solidFill>
              </a:rPr>
              <a:t>Structure </a:t>
            </a:r>
            <a:r>
              <a:rPr lang="fr-FR" dirty="0" err="1" smtClean="0">
                <a:solidFill>
                  <a:schemeClr val="tx1">
                    <a:lumMod val="75000"/>
                    <a:lumOff val="25000"/>
                  </a:schemeClr>
                </a:solidFill>
              </a:rPr>
              <a:t>analysis</a:t>
            </a:r>
            <a:endParaRPr lang="fr-FR" dirty="0">
              <a:solidFill>
                <a:schemeClr val="tx1">
                  <a:lumMod val="75000"/>
                  <a:lumOff val="25000"/>
                </a:schemeClr>
              </a:solidFill>
            </a:endParaRPr>
          </a:p>
        </p:txBody>
      </p:sp>
      <p:sp>
        <p:nvSpPr>
          <p:cNvPr id="31" name="Rectangle à coins arrondis 30"/>
          <p:cNvSpPr/>
          <p:nvPr/>
        </p:nvSpPr>
        <p:spPr>
          <a:xfrm>
            <a:off x="1610408" y="3250405"/>
            <a:ext cx="1357312" cy="542926"/>
          </a:xfrm>
          <a:prstGeom prst="round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à coins arrondis 31"/>
          <p:cNvSpPr/>
          <p:nvPr/>
        </p:nvSpPr>
        <p:spPr>
          <a:xfrm>
            <a:off x="1586595" y="3965586"/>
            <a:ext cx="1399877" cy="715951"/>
          </a:xfrm>
          <a:prstGeom prst="round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9" name="Image 38"/>
          <p:cNvPicPr>
            <a:picLocks noChangeAspect="1"/>
          </p:cNvPicPr>
          <p:nvPr/>
        </p:nvPicPr>
        <p:blipFill rotWithShape="1">
          <a:blip r:embed="rId4">
            <a:extLst>
              <a:ext uri="{28A0092B-C50C-407E-A947-70E740481C1C}">
                <a14:useLocalDpi xmlns:a14="http://schemas.microsoft.com/office/drawing/2010/main" val="0"/>
              </a:ext>
            </a:extLst>
          </a:blip>
          <a:srcRect r="43093"/>
          <a:stretch/>
        </p:blipFill>
        <p:spPr>
          <a:xfrm>
            <a:off x="350181" y="4735205"/>
            <a:ext cx="1186520" cy="2036240"/>
          </a:xfrm>
          <a:prstGeom prst="rect">
            <a:avLst/>
          </a:prstGeom>
        </p:spPr>
      </p:pic>
      <p:pic>
        <p:nvPicPr>
          <p:cNvPr id="40" name="Image 39"/>
          <p:cNvPicPr>
            <a:picLocks noChangeAspect="1"/>
          </p:cNvPicPr>
          <p:nvPr/>
        </p:nvPicPr>
        <p:blipFill rotWithShape="1">
          <a:blip r:embed="rId4">
            <a:extLst>
              <a:ext uri="{28A0092B-C50C-407E-A947-70E740481C1C}">
                <a14:useLocalDpi xmlns:a14="http://schemas.microsoft.com/office/drawing/2010/main" val="0"/>
              </a:ext>
            </a:extLst>
          </a:blip>
          <a:srcRect r="43093"/>
          <a:stretch/>
        </p:blipFill>
        <p:spPr>
          <a:xfrm>
            <a:off x="350181" y="2975370"/>
            <a:ext cx="1186520" cy="2036240"/>
          </a:xfrm>
          <a:prstGeom prst="rect">
            <a:avLst/>
          </a:prstGeom>
        </p:spPr>
      </p:pic>
      <p:pic>
        <p:nvPicPr>
          <p:cNvPr id="41" name="Image 40"/>
          <p:cNvPicPr>
            <a:picLocks noChangeAspect="1"/>
          </p:cNvPicPr>
          <p:nvPr/>
        </p:nvPicPr>
        <p:blipFill rotWithShape="1">
          <a:blip r:embed="rId4">
            <a:extLst>
              <a:ext uri="{28A0092B-C50C-407E-A947-70E740481C1C}">
                <a14:useLocalDpi xmlns:a14="http://schemas.microsoft.com/office/drawing/2010/main" val="0"/>
              </a:ext>
            </a:extLst>
          </a:blip>
          <a:srcRect t="35096" r="43093"/>
          <a:stretch/>
        </p:blipFill>
        <p:spPr>
          <a:xfrm>
            <a:off x="344787" y="1793876"/>
            <a:ext cx="1186520" cy="1321590"/>
          </a:xfrm>
          <a:prstGeom prst="rect">
            <a:avLst/>
          </a:prstGeom>
        </p:spPr>
      </p:pic>
      <p:sp>
        <p:nvSpPr>
          <p:cNvPr id="33" name="ZoneTexte 32"/>
          <p:cNvSpPr txBox="1"/>
          <p:nvPr/>
        </p:nvSpPr>
        <p:spPr>
          <a:xfrm>
            <a:off x="1021274" y="4883306"/>
            <a:ext cx="2530517" cy="923330"/>
          </a:xfrm>
          <a:prstGeom prst="rect">
            <a:avLst/>
          </a:prstGeom>
          <a:noFill/>
          <a:ln w="19050">
            <a:solidFill>
              <a:schemeClr val="accent2">
                <a:lumMod val="75000"/>
              </a:schemeClr>
            </a:solidFill>
          </a:ln>
        </p:spPr>
        <p:txBody>
          <a:bodyPr wrap="square" rtlCol="0">
            <a:spAutoFit/>
          </a:bodyPr>
          <a:lstStyle/>
          <a:p>
            <a:r>
              <a:rPr lang="en-US" spc="-50">
                <a:solidFill>
                  <a:schemeClr val="tx1">
                    <a:lumMod val="75000"/>
                    <a:lumOff val="25000"/>
                  </a:schemeClr>
                </a:solidFill>
                <a:ea typeface="+mj-ea"/>
                <a:cs typeface="+mj-cs"/>
              </a:rPr>
              <a:t>Which OTUs are differentially </a:t>
            </a:r>
            <a:r>
              <a:rPr lang="en-US" spc="-50" smtClean="0">
                <a:solidFill>
                  <a:schemeClr val="tx1">
                    <a:lumMod val="75000"/>
                    <a:lumOff val="25000"/>
                  </a:schemeClr>
                </a:solidFill>
                <a:ea typeface="+mj-ea"/>
                <a:cs typeface="+mj-cs"/>
              </a:rPr>
              <a:t>abundant?</a:t>
            </a:r>
            <a:endParaRPr lang="en-US" spc="-50">
              <a:solidFill>
                <a:schemeClr val="tx1">
                  <a:lumMod val="75000"/>
                  <a:lumOff val="25000"/>
                </a:schemeClr>
              </a:solidFill>
              <a:ea typeface="+mj-ea"/>
              <a:cs typeface="+mj-cs"/>
            </a:endParaRPr>
          </a:p>
          <a:p>
            <a:r>
              <a:rPr lang="en-US" spc="-50">
                <a:solidFill>
                  <a:schemeClr val="tx1">
                    <a:lumMod val="75000"/>
                    <a:lumOff val="25000"/>
                  </a:schemeClr>
                </a:solidFill>
                <a:ea typeface="+mj-ea"/>
                <a:cs typeface="+mj-cs"/>
              </a:rPr>
              <a:t>(very very soon)</a:t>
            </a:r>
            <a:endParaRPr lang="en-US" spc="-50" dirty="0">
              <a:solidFill>
                <a:schemeClr val="tx1">
                  <a:lumMod val="75000"/>
                  <a:lumOff val="25000"/>
                </a:schemeClr>
              </a:solidFill>
              <a:ea typeface="+mj-ea"/>
              <a:cs typeface="+mj-cs"/>
            </a:endParaRPr>
          </a:p>
        </p:txBody>
      </p:sp>
    </p:spTree>
    <p:extLst>
      <p:ext uri="{BB962C8B-B14F-4D97-AF65-F5344CB8AC3E}">
        <p14:creationId xmlns:p14="http://schemas.microsoft.com/office/powerpoint/2010/main" val="273358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8" grpId="0" animBg="1"/>
      <p:bldP spid="19" grpId="0" animBg="1"/>
      <p:bldP spid="20" grpId="0" animBg="1"/>
      <p:bldP spid="21" grpId="0" animBg="1"/>
      <p:bldP spid="22" grpId="0" animBg="1"/>
      <p:bldP spid="23" grpId="0" animBg="1"/>
      <p:bldP spid="24" grpId="0" animBg="1"/>
      <p:bldP spid="25" grpId="0"/>
      <p:bldP spid="26" grpId="0" animBg="1"/>
      <p:bldP spid="27" grpId="0"/>
      <p:bldP spid="31" grpId="0" animBg="1"/>
      <p:bldP spid="32" grpId="0" animBg="1"/>
      <p:bldP spid="33"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Conclusion and </a:t>
            </a:r>
            <a:r>
              <a:rPr lang="fr-FR" dirty="0" err="1" smtClean="0"/>
              <a:t>advices</a:t>
            </a:r>
            <a:r>
              <a:rPr lang="fr-FR" dirty="0" smtClean="0"/>
              <a:t> </a:t>
            </a:r>
            <a:r>
              <a:rPr lang="fr-FR" dirty="0" err="1" smtClean="0"/>
              <a:t>reminder</a:t>
            </a:r>
            <a:endParaRPr lang="fr-FR" dirty="0"/>
          </a:p>
        </p:txBody>
      </p:sp>
      <p:sp>
        <p:nvSpPr>
          <p:cNvPr id="6" name="Espace réservé du texte 5"/>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87</a:t>
            </a:fld>
            <a:endParaRPr lang="fr-FR"/>
          </a:p>
        </p:txBody>
      </p:sp>
    </p:spTree>
    <p:extLst>
      <p:ext uri="{BB962C8B-B14F-4D97-AF65-F5344CB8AC3E}">
        <p14:creationId xmlns:p14="http://schemas.microsoft.com/office/powerpoint/2010/main" val="360038895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FROGSTAT </a:t>
            </a:r>
            <a:r>
              <a:rPr lang="fr-FR" dirty="0" err="1" smtClean="0"/>
              <a:t>advices</a:t>
            </a:r>
            <a:endParaRPr lang="fr-FR" dirty="0"/>
          </a:p>
        </p:txBody>
      </p:sp>
      <p:sp>
        <p:nvSpPr>
          <p:cNvPr id="3" name="Espace réservé du contenu 2"/>
          <p:cNvSpPr>
            <a:spLocks noGrp="1"/>
          </p:cNvSpPr>
          <p:nvPr>
            <p:ph idx="1"/>
          </p:nvPr>
        </p:nvSpPr>
        <p:spPr>
          <a:xfrm>
            <a:off x="1097279" y="1845734"/>
            <a:ext cx="10208895" cy="4023360"/>
          </a:xfrm>
        </p:spPr>
        <p:txBody>
          <a:bodyPr anchor="ctr">
            <a:normAutofit/>
          </a:bodyPr>
          <a:lstStyle/>
          <a:p>
            <a:pPr marL="180975" indent="-180975">
              <a:buFont typeface="Wingdings" panose="05000000000000000000" pitchFamily="2" charset="2"/>
              <a:buChar char="§"/>
            </a:pPr>
            <a:r>
              <a:rPr lang="en-US" dirty="0" smtClean="0"/>
              <a:t>Before </a:t>
            </a:r>
            <a:r>
              <a:rPr lang="en-US" dirty="0"/>
              <a:t>starting, check </a:t>
            </a:r>
            <a:r>
              <a:rPr lang="en-US" dirty="0" smtClean="0"/>
              <a:t>taxonomy </a:t>
            </a:r>
            <a:r>
              <a:rPr lang="en-US" dirty="0"/>
              <a:t>format : how many </a:t>
            </a:r>
            <a:r>
              <a:rPr lang="en-US" dirty="0" smtClean="0"/>
              <a:t>levels? Possibly level name </a:t>
            </a:r>
            <a:r>
              <a:rPr lang="en-US" dirty="0"/>
              <a:t>?</a:t>
            </a:r>
          </a:p>
          <a:p>
            <a:pPr marL="180975" indent="-180975">
              <a:buFont typeface="Wingdings" panose="05000000000000000000" pitchFamily="2" charset="2"/>
              <a:buChar char="§"/>
            </a:pPr>
            <a:r>
              <a:rPr lang="en-US" dirty="0" smtClean="0"/>
              <a:t>Well </a:t>
            </a:r>
            <a:r>
              <a:rPr lang="en-US" dirty="0"/>
              <a:t>construct your </a:t>
            </a:r>
            <a:r>
              <a:rPr lang="en-US" dirty="0" err="1"/>
              <a:t>sample_metadata</a:t>
            </a:r>
            <a:r>
              <a:rPr lang="en-US" dirty="0"/>
              <a:t> </a:t>
            </a:r>
            <a:r>
              <a:rPr lang="en-US" dirty="0" smtClean="0"/>
              <a:t>TSV file</a:t>
            </a:r>
            <a:r>
              <a:rPr lang="en-US" dirty="0"/>
              <a:t>, after import check that variable order is meaning full</a:t>
            </a:r>
          </a:p>
          <a:p>
            <a:pPr marL="180975" indent="-180975">
              <a:buFont typeface="Wingdings" panose="05000000000000000000" pitchFamily="2" charset="2"/>
              <a:buChar char="§"/>
            </a:pPr>
            <a:r>
              <a:rPr lang="en-US" dirty="0"/>
              <a:t>Keep in mind that :</a:t>
            </a:r>
          </a:p>
          <a:p>
            <a:pPr lvl="1">
              <a:buFont typeface="Wingdings" panose="05000000000000000000" pitchFamily="2" charset="2"/>
              <a:buChar char="§"/>
            </a:pPr>
            <a:r>
              <a:rPr lang="en-US" sz="2000" dirty="0" err="1"/>
              <a:t>Phyloseq</a:t>
            </a:r>
            <a:r>
              <a:rPr lang="en-US" sz="2000" dirty="0"/>
              <a:t> composition and structure analysis need to be perform </a:t>
            </a:r>
            <a:r>
              <a:rPr lang="en-US" sz="2000" dirty="0" smtClean="0"/>
              <a:t>on </a:t>
            </a:r>
            <a:r>
              <a:rPr lang="en-US" sz="2000" dirty="0" err="1" smtClean="0"/>
              <a:t>normalised</a:t>
            </a:r>
            <a:r>
              <a:rPr lang="en-US" sz="2000" dirty="0" smtClean="0"/>
              <a:t>/rarefied counts</a:t>
            </a:r>
            <a:endParaRPr lang="en-US" sz="2000" dirty="0"/>
          </a:p>
          <a:p>
            <a:pPr lvl="1">
              <a:buFont typeface="Wingdings" panose="05000000000000000000" pitchFamily="2" charset="2"/>
              <a:buChar char="§"/>
            </a:pPr>
            <a:r>
              <a:rPr lang="en-US" sz="2000" dirty="0"/>
              <a:t>Different </a:t>
            </a:r>
            <a:r>
              <a:rPr lang="en-US" sz="2000" dirty="0" smtClean="0"/>
              <a:t>indices </a:t>
            </a:r>
            <a:r>
              <a:rPr lang="en-US" sz="2000" dirty="0"/>
              <a:t>or </a:t>
            </a:r>
            <a:r>
              <a:rPr lang="en-US" sz="2000" dirty="0" smtClean="0"/>
              <a:t>distance methods will </a:t>
            </a:r>
            <a:r>
              <a:rPr lang="en-US" sz="2000" dirty="0"/>
              <a:t>give different information</a:t>
            </a:r>
          </a:p>
          <a:p>
            <a:pPr lvl="1">
              <a:buFont typeface="Wingdings" panose="05000000000000000000" pitchFamily="2" charset="2"/>
              <a:buChar char="§"/>
            </a:pPr>
            <a:r>
              <a:rPr lang="en-US" sz="2000" dirty="0"/>
              <a:t>Test </a:t>
            </a:r>
            <a:r>
              <a:rPr lang="en-US" sz="2000" dirty="0" smtClean="0"/>
              <a:t>different distances or </a:t>
            </a:r>
            <a:r>
              <a:rPr lang="en-US" sz="2000" dirty="0"/>
              <a:t>choose which </a:t>
            </a:r>
            <a:r>
              <a:rPr lang="en-US" sz="2000" dirty="0" smtClean="0"/>
              <a:t>one fits </a:t>
            </a:r>
            <a:r>
              <a:rPr lang="en-US" sz="2000" dirty="0"/>
              <a:t>better our data</a:t>
            </a:r>
          </a:p>
          <a:p>
            <a:pPr lvl="1">
              <a:buFont typeface="Wingdings" panose="05000000000000000000" pitchFamily="2" charset="2"/>
              <a:buChar char="§"/>
            </a:pPr>
            <a:r>
              <a:rPr lang="en-US" sz="2000" dirty="0"/>
              <a:t>Richness </a:t>
            </a:r>
            <a:r>
              <a:rPr lang="en-US" sz="2000" dirty="0" smtClean="0"/>
              <a:t>indices depend lot </a:t>
            </a:r>
            <a:r>
              <a:rPr lang="en-US" sz="2000" dirty="0"/>
              <a:t>on rare OTUs</a:t>
            </a: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88</a:t>
            </a:fld>
            <a:endParaRPr lang="fr-FR"/>
          </a:p>
        </p:txBody>
      </p:sp>
    </p:spTree>
    <p:extLst>
      <p:ext uri="{BB962C8B-B14F-4D97-AF65-F5344CB8AC3E}">
        <p14:creationId xmlns:p14="http://schemas.microsoft.com/office/powerpoint/2010/main" val="45928307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a:t>PART</a:t>
            </a:r>
            <a:r>
              <a:rPr lang="fr-FR"/>
              <a:t> B.  Your </a:t>
            </a:r>
            <a:r>
              <a:rPr lang="fr-FR" dirty="0" err="1"/>
              <a:t>turn</a:t>
            </a:r>
            <a:r>
              <a:rPr lang="fr-FR" dirty="0"/>
              <a:t> !</a:t>
            </a:r>
          </a:p>
        </p:txBody>
      </p:sp>
      <p:sp>
        <p:nvSpPr>
          <p:cNvPr id="6" name="Espace réservé du texte 5"/>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89</a:t>
            </a:fld>
            <a:endParaRPr lang="fr-FR"/>
          </a:p>
        </p:txBody>
      </p:sp>
    </p:spTree>
    <p:extLst>
      <p:ext uri="{BB962C8B-B14F-4D97-AF65-F5344CB8AC3E}">
        <p14:creationId xmlns:p14="http://schemas.microsoft.com/office/powerpoint/2010/main" val="3442880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solidFill>
                  <a:schemeClr val="accent6"/>
                </a:solidFill>
              </a:rPr>
              <a:t>Exercise</a:t>
            </a:r>
            <a:r>
              <a:rPr lang="fr-FR" dirty="0">
                <a:solidFill>
                  <a:schemeClr val="accent6"/>
                </a:solidFill>
              </a:rPr>
              <a:t> A-1</a:t>
            </a:r>
          </a:p>
        </p:txBody>
      </p:sp>
      <p:sp>
        <p:nvSpPr>
          <p:cNvPr id="3" name="Espace réservé du contenu 2"/>
          <p:cNvSpPr>
            <a:spLocks noGrp="1"/>
          </p:cNvSpPr>
          <p:nvPr>
            <p:ph sz="half" idx="1"/>
          </p:nvPr>
        </p:nvSpPr>
        <p:spPr>
          <a:xfrm>
            <a:off x="1127760" y="1887297"/>
            <a:ext cx="4937760" cy="4023360"/>
          </a:xfrm>
        </p:spPr>
        <p:txBody>
          <a:bodyPr>
            <a:normAutofit/>
          </a:bodyPr>
          <a:lstStyle/>
          <a:p>
            <a:pPr algn="just">
              <a:buClrTx/>
              <a:buFont typeface="Wingdings" panose="05000000000000000000" pitchFamily="2" charset="2"/>
              <a:buChar char="è"/>
            </a:pPr>
            <a:r>
              <a:rPr lang="fr-FR" dirty="0" smtClean="0">
                <a:solidFill>
                  <a:schemeClr val="accent1">
                    <a:lumMod val="50000"/>
                  </a:schemeClr>
                </a:solidFill>
              </a:rPr>
              <a:t> How </a:t>
            </a:r>
            <a:r>
              <a:rPr lang="fr-FR" dirty="0" err="1" smtClean="0">
                <a:solidFill>
                  <a:schemeClr val="accent1">
                    <a:lumMod val="50000"/>
                  </a:schemeClr>
                </a:solidFill>
              </a:rPr>
              <a:t>many</a:t>
            </a:r>
            <a:r>
              <a:rPr lang="fr-FR" dirty="0" smtClean="0">
                <a:solidFill>
                  <a:schemeClr val="accent1">
                    <a:lumMod val="50000"/>
                  </a:schemeClr>
                </a:solidFill>
              </a:rPr>
              <a:t> </a:t>
            </a:r>
            <a:r>
              <a:rPr lang="fr-FR" dirty="0" err="1" smtClean="0">
                <a:solidFill>
                  <a:schemeClr val="accent1">
                    <a:lumMod val="50000"/>
                  </a:schemeClr>
                </a:solidFill>
              </a:rPr>
              <a:t>OTUs</a:t>
            </a:r>
            <a:r>
              <a:rPr lang="fr-FR" dirty="0" smtClean="0">
                <a:solidFill>
                  <a:schemeClr val="accent1">
                    <a:lumMod val="50000"/>
                  </a:schemeClr>
                </a:solidFill>
              </a:rPr>
              <a:t> do </a:t>
            </a:r>
            <a:r>
              <a:rPr lang="fr-FR" dirty="0" err="1" smtClean="0">
                <a:solidFill>
                  <a:schemeClr val="accent1">
                    <a:lumMod val="50000"/>
                  </a:schemeClr>
                </a:solidFill>
              </a:rPr>
              <a:t>we</a:t>
            </a:r>
            <a:r>
              <a:rPr lang="fr-FR" dirty="0" smtClean="0">
                <a:solidFill>
                  <a:schemeClr val="accent1">
                    <a:lumMod val="50000"/>
                  </a:schemeClr>
                </a:solidFill>
              </a:rPr>
              <a:t> have </a:t>
            </a:r>
            <a:r>
              <a:rPr lang="fr-FR" dirty="0" err="1" smtClean="0">
                <a:solidFill>
                  <a:schemeClr val="accent1">
                    <a:lumMod val="50000"/>
                  </a:schemeClr>
                </a:solidFill>
              </a:rPr>
              <a:t>here</a:t>
            </a:r>
            <a:r>
              <a:rPr lang="fr-FR" dirty="0" smtClean="0">
                <a:solidFill>
                  <a:schemeClr val="accent1">
                    <a:lumMod val="50000"/>
                  </a:schemeClr>
                </a:solidFill>
              </a:rPr>
              <a:t> ?</a:t>
            </a:r>
            <a:endParaRPr lang="fr-FR" dirty="0">
              <a:solidFill>
                <a:schemeClr val="tx1"/>
              </a:solidFill>
            </a:endParaRPr>
          </a:p>
        </p:txBody>
      </p:sp>
      <p:sp>
        <p:nvSpPr>
          <p:cNvPr id="6" name="Espace réservé du contenu 5"/>
          <p:cNvSpPr>
            <a:spLocks noGrp="1"/>
          </p:cNvSpPr>
          <p:nvPr>
            <p:ph sz="half" idx="2"/>
          </p:nvPr>
        </p:nvSpPr>
        <p:spPr>
          <a:xfrm>
            <a:off x="6168046" y="1887298"/>
            <a:ext cx="5018116" cy="4023360"/>
          </a:xfrm>
        </p:spPr>
        <p:txBody>
          <a:bodyPr/>
          <a:lstStyle/>
          <a:p>
            <a:pPr marL="0" indent="0">
              <a:buNone/>
            </a:pPr>
            <a:r>
              <a:rPr lang="fr-FR" dirty="0">
                <a:solidFill>
                  <a:schemeClr val="accent1">
                    <a:lumMod val="50000"/>
                  </a:schemeClr>
                </a:solidFill>
                <a:sym typeface="Wingdings" panose="05000000000000000000" pitchFamily="2" charset="2"/>
              </a:rPr>
              <a:t> </a:t>
            </a:r>
            <a:r>
              <a:rPr lang="fr-FR" dirty="0" smtClean="0">
                <a:solidFill>
                  <a:schemeClr val="accent1">
                    <a:lumMod val="50000"/>
                  </a:schemeClr>
                </a:solidFill>
                <a:sym typeface="Wingdings" panose="05000000000000000000" pitchFamily="2" charset="2"/>
              </a:rPr>
              <a:t> How </a:t>
            </a:r>
            <a:r>
              <a:rPr lang="fr-FR" dirty="0" err="1" smtClean="0">
                <a:solidFill>
                  <a:schemeClr val="accent1">
                    <a:lumMod val="50000"/>
                  </a:schemeClr>
                </a:solidFill>
                <a:sym typeface="Wingdings" panose="05000000000000000000" pitchFamily="2" charset="2"/>
              </a:rPr>
              <a:t>many</a:t>
            </a:r>
            <a:r>
              <a:rPr lang="fr-FR" dirty="0" smtClean="0">
                <a:solidFill>
                  <a:schemeClr val="accent1">
                    <a:lumMod val="50000"/>
                  </a:schemeClr>
                </a:solidFill>
                <a:sym typeface="Wingdings" panose="05000000000000000000" pitchFamily="2" charset="2"/>
              </a:rPr>
              <a:t> </a:t>
            </a:r>
            <a:r>
              <a:rPr lang="fr-FR" dirty="0" err="1" smtClean="0">
                <a:solidFill>
                  <a:schemeClr val="accent1">
                    <a:lumMod val="50000"/>
                  </a:schemeClr>
                </a:solidFill>
                <a:sym typeface="Wingdings" panose="05000000000000000000" pitchFamily="2" charset="2"/>
              </a:rPr>
              <a:t>taxonomic</a:t>
            </a:r>
            <a:r>
              <a:rPr lang="fr-FR" dirty="0" smtClean="0">
                <a:solidFill>
                  <a:schemeClr val="accent1">
                    <a:lumMod val="50000"/>
                  </a:schemeClr>
                </a:solidFill>
                <a:sym typeface="Wingdings" panose="05000000000000000000" pitchFamily="2" charset="2"/>
              </a:rPr>
              <a:t> </a:t>
            </a:r>
            <a:r>
              <a:rPr lang="fr-FR" dirty="0" err="1" smtClean="0">
                <a:solidFill>
                  <a:schemeClr val="accent1">
                    <a:lumMod val="50000"/>
                  </a:schemeClr>
                </a:solidFill>
                <a:sym typeface="Wingdings" panose="05000000000000000000" pitchFamily="2" charset="2"/>
              </a:rPr>
              <a:t>levels</a:t>
            </a:r>
            <a:r>
              <a:rPr lang="fr-FR" dirty="0" smtClean="0">
                <a:solidFill>
                  <a:schemeClr val="accent1">
                    <a:lumMod val="50000"/>
                  </a:schemeClr>
                </a:solidFill>
                <a:sym typeface="Wingdings" panose="05000000000000000000" pitchFamily="2" charset="2"/>
              </a:rPr>
              <a:t> do </a:t>
            </a:r>
            <a:r>
              <a:rPr lang="fr-FR" dirty="0" err="1" smtClean="0">
                <a:solidFill>
                  <a:schemeClr val="accent1">
                    <a:lumMod val="50000"/>
                  </a:schemeClr>
                </a:solidFill>
                <a:sym typeface="Wingdings" panose="05000000000000000000" pitchFamily="2" charset="2"/>
              </a:rPr>
              <a:t>we</a:t>
            </a:r>
            <a:r>
              <a:rPr lang="fr-FR" dirty="0" smtClean="0">
                <a:solidFill>
                  <a:schemeClr val="accent1">
                    <a:lumMod val="50000"/>
                  </a:schemeClr>
                </a:solidFill>
                <a:sym typeface="Wingdings" panose="05000000000000000000" pitchFamily="2" charset="2"/>
              </a:rPr>
              <a:t> have </a:t>
            </a:r>
            <a:r>
              <a:rPr lang="fr-FR" dirty="0" err="1" smtClean="0">
                <a:solidFill>
                  <a:schemeClr val="accent1">
                    <a:lumMod val="50000"/>
                  </a:schemeClr>
                </a:solidFill>
                <a:sym typeface="Wingdings" panose="05000000000000000000" pitchFamily="2" charset="2"/>
              </a:rPr>
              <a:t>here</a:t>
            </a:r>
            <a:r>
              <a:rPr lang="fr-FR" dirty="0" smtClean="0">
                <a:solidFill>
                  <a:schemeClr val="accent1">
                    <a:lumMod val="50000"/>
                  </a:schemeClr>
                </a:solidFill>
                <a:sym typeface="Wingdings" panose="05000000000000000000" pitchFamily="2" charset="2"/>
              </a:rPr>
              <a:t>?</a:t>
            </a:r>
            <a:endParaRPr lang="fr-FR" dirty="0">
              <a:solidFill>
                <a:schemeClr val="tx1"/>
              </a:solidFill>
            </a:endParaRPr>
          </a:p>
          <a:p>
            <a:endParaRPr lang="fr-FR" dirty="0"/>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9</a:t>
            </a:fld>
            <a:endParaRPr lang="fr-FR"/>
          </a:p>
        </p:txBody>
      </p:sp>
    </p:spTree>
    <p:extLst>
      <p:ext uri="{BB962C8B-B14F-4D97-AF65-F5344CB8AC3E}">
        <p14:creationId xmlns:p14="http://schemas.microsoft.com/office/powerpoint/2010/main" val="19959543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Training Data2</a:t>
            </a:r>
            <a:endParaRPr lang="fr-FR" dirty="0"/>
          </a:p>
        </p:txBody>
      </p:sp>
      <p:sp>
        <p:nvSpPr>
          <p:cNvPr id="3" name="Espace réservé du contenu 2"/>
          <p:cNvSpPr>
            <a:spLocks noGrp="1"/>
          </p:cNvSpPr>
          <p:nvPr>
            <p:ph idx="1"/>
          </p:nvPr>
        </p:nvSpPr>
        <p:spPr>
          <a:xfrm>
            <a:off x="1097280" y="1845734"/>
            <a:ext cx="10058400" cy="4326466"/>
          </a:xfrm>
        </p:spPr>
        <p:txBody>
          <a:bodyPr>
            <a:noAutofit/>
          </a:bodyPr>
          <a:lstStyle/>
          <a:p>
            <a:pPr marL="0" indent="0">
              <a:lnSpc>
                <a:spcPct val="110000"/>
              </a:lnSpc>
              <a:buNone/>
            </a:pPr>
            <a:r>
              <a:rPr lang="en-US" dirty="0"/>
              <a:t>A real analysis provided by </a:t>
            </a:r>
            <a:r>
              <a:rPr lang="en-US" dirty="0" err="1"/>
              <a:t>Núria</a:t>
            </a:r>
            <a:r>
              <a:rPr lang="en-US" dirty="0"/>
              <a:t> Mach </a:t>
            </a:r>
            <a:r>
              <a:rPr lang="en-US" i="1" dirty="0"/>
              <a:t>et al.  </a:t>
            </a:r>
          </a:p>
          <a:p>
            <a:pPr marL="0" indent="0">
              <a:lnSpc>
                <a:spcPct val="110000"/>
              </a:lnSpc>
              <a:buNone/>
            </a:pPr>
            <a:r>
              <a:rPr lang="en-US" dirty="0"/>
              <a:t>16S survey of gut microbiomes from early life </a:t>
            </a:r>
            <a:r>
              <a:rPr lang="en-US" dirty="0" err="1"/>
              <a:t>swines</a:t>
            </a:r>
            <a:r>
              <a:rPr lang="en-US" dirty="0"/>
              <a:t>. Used (among others) to study the </a:t>
            </a:r>
            <a:r>
              <a:rPr lang="en-US" dirty="0">
                <a:solidFill>
                  <a:schemeClr val="accent2"/>
                </a:solidFill>
              </a:rPr>
              <a:t>impact of weaning (Time and Weaned)</a:t>
            </a:r>
            <a:r>
              <a:rPr lang="en-US" dirty="0"/>
              <a:t> on bacterial communities.</a:t>
            </a:r>
          </a:p>
          <a:p>
            <a:pPr marL="0" indent="0">
              <a:lnSpc>
                <a:spcPct val="110000"/>
              </a:lnSpc>
              <a:buNone/>
            </a:pPr>
            <a:r>
              <a:rPr lang="en-US" sz="2000" dirty="0" smtClean="0">
                <a:sym typeface="Wingdings" pitchFamily="2" charset="2"/>
              </a:rPr>
              <a:t>Along </a:t>
            </a:r>
            <a:r>
              <a:rPr lang="en-US" sz="2000" dirty="0">
                <a:sym typeface="Wingdings" pitchFamily="2" charset="2"/>
              </a:rPr>
              <a:t>a kinetic of time 31 samples are </a:t>
            </a:r>
            <a:r>
              <a:rPr lang="en-US" sz="2000" dirty="0" err="1">
                <a:sym typeface="Wingdings" pitchFamily="2" charset="2"/>
              </a:rPr>
              <a:t>analysed</a:t>
            </a:r>
            <a:r>
              <a:rPr lang="en-US" sz="2000" dirty="0">
                <a:sym typeface="Wingdings" pitchFamily="2" charset="2"/>
              </a:rPr>
              <a:t>:</a:t>
            </a:r>
          </a:p>
          <a:p>
            <a:pPr>
              <a:lnSpc>
                <a:spcPct val="110000"/>
              </a:lnSpc>
              <a:buFont typeface="Wingdings" panose="05000000000000000000" pitchFamily="2" charset="2"/>
              <a:buChar char="§"/>
            </a:pPr>
            <a:r>
              <a:rPr lang="en-US" dirty="0">
                <a:sym typeface="Wingdings" pitchFamily="2" charset="2"/>
              </a:rPr>
              <a:t> Time : D14 (before weaning), D36, D48, D60, D70</a:t>
            </a:r>
            <a:endParaRPr lang="en-US" dirty="0">
              <a:solidFill>
                <a:srgbClr val="FF0000"/>
              </a:solidFill>
              <a:sym typeface="Wingdings" pitchFamily="2" charset="2"/>
            </a:endParaRPr>
          </a:p>
          <a:p>
            <a:pPr>
              <a:lnSpc>
                <a:spcPct val="110000"/>
              </a:lnSpc>
              <a:spcAft>
                <a:spcPts val="0"/>
              </a:spcAft>
              <a:buFont typeface="Wingdings" panose="05000000000000000000" pitchFamily="2" charset="2"/>
              <a:buChar char="§"/>
            </a:pPr>
            <a:r>
              <a:rPr lang="en-US" dirty="0">
                <a:sym typeface="Wingdings" pitchFamily="2" charset="2"/>
              </a:rPr>
              <a:t> Weaned : </a:t>
            </a:r>
            <a:r>
              <a:rPr lang="en-US" dirty="0" smtClean="0">
                <a:sym typeface="Wingdings" pitchFamily="2" charset="2"/>
              </a:rPr>
              <a:t>TRUE, </a:t>
            </a:r>
            <a:r>
              <a:rPr lang="en-US" dirty="0">
                <a:sym typeface="Wingdings" pitchFamily="2" charset="2"/>
              </a:rPr>
              <a:t>FALSE (Weaned is TRUE for TIME D14, else FALSE )</a:t>
            </a:r>
          </a:p>
          <a:p>
            <a:pPr>
              <a:lnSpc>
                <a:spcPct val="110000"/>
              </a:lnSpc>
              <a:spcAft>
                <a:spcPts val="1200"/>
              </a:spcAft>
              <a:buFont typeface="Wingdings" panose="05000000000000000000" pitchFamily="2" charset="2"/>
              <a:buChar char="§"/>
            </a:pPr>
            <a:r>
              <a:rPr lang="en-US" dirty="0" smtClean="0">
                <a:sym typeface="Wingdings" pitchFamily="2" charset="2"/>
              </a:rPr>
              <a:t> sex </a:t>
            </a:r>
            <a:r>
              <a:rPr lang="en-US" dirty="0">
                <a:sym typeface="Wingdings" pitchFamily="2" charset="2"/>
              </a:rPr>
              <a:t>: 1 (</a:t>
            </a:r>
            <a:r>
              <a:rPr lang="en-US" dirty="0" smtClean="0">
                <a:sym typeface="Wingdings" pitchFamily="2" charset="2"/>
              </a:rPr>
              <a:t>male), </a:t>
            </a:r>
            <a:r>
              <a:rPr lang="en-US" dirty="0">
                <a:sym typeface="Wingdings" pitchFamily="2" charset="2"/>
              </a:rPr>
              <a:t>2 (female)</a:t>
            </a:r>
            <a:endParaRPr lang="en-US" dirty="0"/>
          </a:p>
          <a:p>
            <a:pPr marL="0" indent="0">
              <a:lnSpc>
                <a:spcPct val="110000"/>
              </a:lnSpc>
              <a:spcAft>
                <a:spcPts val="0"/>
              </a:spcAft>
              <a:buNone/>
            </a:pPr>
            <a:r>
              <a:rPr lang="en-US" sz="2000" dirty="0"/>
              <a:t>155 samples of 16S V3-V4, and </a:t>
            </a:r>
            <a:r>
              <a:rPr lang="en-US" sz="2000" dirty="0">
                <a:sym typeface="Wingdings" pitchFamily="2" charset="2"/>
              </a:rPr>
              <a:t>taxonomic affiliations was made with the </a:t>
            </a:r>
            <a:r>
              <a:rPr lang="en-US" sz="2000" dirty="0" err="1">
                <a:sym typeface="Wingdings" pitchFamily="2" charset="2"/>
              </a:rPr>
              <a:t>Greengenes</a:t>
            </a:r>
            <a:r>
              <a:rPr lang="en-US" sz="2000" dirty="0">
                <a:sym typeface="Wingdings" pitchFamily="2" charset="2"/>
              </a:rPr>
              <a:t> database</a:t>
            </a:r>
            <a:endParaRPr lang="en-US" dirty="0">
              <a:sym typeface="Wingdings" pitchFamily="2" charset="2"/>
            </a:endParaRPr>
          </a:p>
          <a:p>
            <a:pPr marL="90000" lvl="2" indent="0">
              <a:spcBef>
                <a:spcPts val="0"/>
              </a:spcBef>
              <a:spcAft>
                <a:spcPts val="1200"/>
              </a:spcAft>
              <a:buNone/>
            </a:pPr>
            <a:endParaRPr lang="en-US" sz="2000" dirty="0">
              <a:sym typeface="Wingdings" pitchFamily="2" charset="2"/>
            </a:endParaRP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90</a:t>
            </a:fld>
            <a:endParaRPr lang="fr-FR"/>
          </a:p>
        </p:txBody>
      </p:sp>
      <p:sp>
        <p:nvSpPr>
          <p:cNvPr id="5" name="ZoneTexte 4"/>
          <p:cNvSpPr txBox="1"/>
          <p:nvPr/>
        </p:nvSpPr>
        <p:spPr>
          <a:xfrm>
            <a:off x="0" y="6400800"/>
            <a:ext cx="5724525" cy="400110"/>
          </a:xfrm>
          <a:prstGeom prst="rect">
            <a:avLst/>
          </a:prstGeom>
          <a:noFill/>
        </p:spPr>
        <p:txBody>
          <a:bodyPr wrap="square" rtlCol="0">
            <a:spAutoFit/>
          </a:bodyPr>
          <a:lstStyle/>
          <a:p>
            <a:r>
              <a:rPr lang="en-US" sz="1000" dirty="0" smtClean="0"/>
              <a:t>Mach N. et al (2015). </a:t>
            </a:r>
            <a:r>
              <a:rPr lang="en-US" sz="1000" dirty="0"/>
              <a:t>Early-life establishment of the swine gut </a:t>
            </a:r>
            <a:r>
              <a:rPr lang="en-US" sz="1000" dirty="0" smtClean="0"/>
              <a:t>microbiome and </a:t>
            </a:r>
            <a:r>
              <a:rPr lang="en-US" sz="1000" dirty="0"/>
              <a:t>impact on host phenotypes</a:t>
            </a:r>
            <a:r>
              <a:rPr lang="en-US" sz="1000" dirty="0" smtClean="0"/>
              <a:t>. </a:t>
            </a:r>
            <a:r>
              <a:rPr lang="fr-FR" sz="1000" dirty="0" err="1"/>
              <a:t>Environmental</a:t>
            </a:r>
            <a:r>
              <a:rPr lang="fr-FR" sz="1000" dirty="0"/>
              <a:t> </a:t>
            </a:r>
            <a:r>
              <a:rPr lang="fr-FR" sz="1000" dirty="0" err="1"/>
              <a:t>Microbiology</a:t>
            </a:r>
            <a:r>
              <a:rPr lang="fr-FR" sz="1000" dirty="0"/>
              <a:t> Reports (2015) 7(3), 554–569.</a:t>
            </a:r>
          </a:p>
        </p:txBody>
      </p:sp>
    </p:spTree>
    <p:extLst>
      <p:ext uri="{BB962C8B-B14F-4D97-AF65-F5344CB8AC3E}">
        <p14:creationId xmlns:p14="http://schemas.microsoft.com/office/powerpoint/2010/main" val="375927331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err="1">
                <a:solidFill>
                  <a:schemeClr val="accent6"/>
                </a:solidFill>
              </a:rPr>
              <a:t>Exercise</a:t>
            </a:r>
            <a:r>
              <a:rPr lang="fr-FR" dirty="0">
                <a:solidFill>
                  <a:schemeClr val="accent6"/>
                </a:solidFill>
              </a:rPr>
              <a:t> </a:t>
            </a:r>
            <a:r>
              <a:rPr lang="fr-FR" dirty="0" smtClean="0">
                <a:solidFill>
                  <a:schemeClr val="accent6"/>
                </a:solidFill>
              </a:rPr>
              <a:t>B-1</a:t>
            </a:r>
            <a:endParaRPr lang="fr-FR" dirty="0"/>
          </a:p>
        </p:txBody>
      </p:sp>
      <p:sp>
        <p:nvSpPr>
          <p:cNvPr id="2" name="Espace réservé du contenu 1"/>
          <p:cNvSpPr>
            <a:spLocks noGrp="1"/>
          </p:cNvSpPr>
          <p:nvPr>
            <p:ph idx="1"/>
          </p:nvPr>
        </p:nvSpPr>
        <p:spPr/>
        <p:txBody>
          <a:bodyPr anchor="t">
            <a:normAutofit/>
          </a:bodyPr>
          <a:lstStyle/>
          <a:p>
            <a:pPr marL="0" indent="0">
              <a:buNone/>
            </a:pPr>
            <a:r>
              <a:rPr lang="fr-FR" dirty="0" err="1">
                <a:sym typeface="Wingdings" panose="05000000000000000000" pitchFamily="2" charset="2"/>
              </a:rPr>
              <a:t>Upload</a:t>
            </a:r>
            <a:r>
              <a:rPr lang="fr-FR" dirty="0">
                <a:sym typeface="Wingdings" panose="05000000000000000000" pitchFamily="2" charset="2"/>
              </a:rPr>
              <a:t> </a:t>
            </a:r>
            <a:r>
              <a:rPr lang="fr-FR" dirty="0" err="1">
                <a:sym typeface="Wingdings" panose="05000000000000000000" pitchFamily="2" charset="2"/>
              </a:rPr>
              <a:t>this</a:t>
            </a:r>
            <a:r>
              <a:rPr lang="fr-FR" dirty="0">
                <a:sym typeface="Wingdings" panose="05000000000000000000" pitchFamily="2" charset="2"/>
              </a:rPr>
              <a:t> new </a:t>
            </a:r>
            <a:r>
              <a:rPr lang="fr-FR" dirty="0" err="1">
                <a:sym typeface="Wingdings" panose="05000000000000000000" pitchFamily="2" charset="2"/>
              </a:rPr>
              <a:t>dataset</a:t>
            </a:r>
            <a:r>
              <a:rPr lang="fr-FR" dirty="0">
                <a:sym typeface="Wingdings" panose="05000000000000000000" pitchFamily="2" charset="2"/>
              </a:rPr>
              <a:t>:</a:t>
            </a:r>
          </a:p>
          <a:p>
            <a:pPr lvl="1">
              <a:buFont typeface="Wingdings" panose="05000000000000000000" pitchFamily="2" charset="2"/>
              <a:buChar char="§"/>
            </a:pPr>
            <a:r>
              <a:rPr lang="fr-FR" sz="2000" dirty="0" err="1">
                <a:sym typeface="Wingdings" panose="05000000000000000000" pitchFamily="2" charset="2"/>
              </a:rPr>
              <a:t>kinetic.biom</a:t>
            </a:r>
            <a:endParaRPr lang="fr-FR" sz="2000" dirty="0">
              <a:sym typeface="Wingdings" panose="05000000000000000000" pitchFamily="2" charset="2"/>
            </a:endParaRPr>
          </a:p>
          <a:p>
            <a:pPr lvl="1">
              <a:buFont typeface="Wingdings" panose="05000000000000000000" pitchFamily="2" charset="2"/>
              <a:buChar char="§"/>
            </a:pPr>
            <a:r>
              <a:rPr lang="fr-FR" sz="2000" dirty="0" err="1">
                <a:sym typeface="Wingdings" panose="05000000000000000000" pitchFamily="2" charset="2"/>
              </a:rPr>
              <a:t>kinetic_sample_metadata.tsv</a:t>
            </a:r>
            <a:endParaRPr lang="fr-FR" sz="2000" dirty="0">
              <a:sym typeface="Wingdings" panose="05000000000000000000" pitchFamily="2" charset="2"/>
            </a:endParaRPr>
          </a:p>
          <a:p>
            <a:pPr lvl="1">
              <a:buFont typeface="Wingdings" panose="05000000000000000000" pitchFamily="2" charset="2"/>
              <a:buChar char="§"/>
            </a:pPr>
            <a:r>
              <a:rPr lang="fr-FR" sz="2000" dirty="0" err="1">
                <a:sym typeface="Wingdings" panose="05000000000000000000" pitchFamily="2" charset="2"/>
              </a:rPr>
              <a:t>tree.nwk</a:t>
            </a:r>
            <a:endParaRPr lang="fr-FR" sz="2000" dirty="0">
              <a:sym typeface="Wingdings" panose="05000000000000000000" pitchFamily="2" charset="2"/>
            </a:endParaRPr>
          </a:p>
          <a:p>
            <a:pPr lvl="1">
              <a:buFont typeface="Wingdings" panose="05000000000000000000" pitchFamily="2" charset="2"/>
              <a:buChar char="§"/>
            </a:pPr>
            <a:endParaRPr lang="fr-FR" sz="2000" dirty="0">
              <a:sym typeface="Wingdings" panose="05000000000000000000" pitchFamily="2" charset="2"/>
            </a:endParaRPr>
          </a:p>
          <a:p>
            <a:pPr>
              <a:buFont typeface="Wingdings" panose="05000000000000000000" pitchFamily="2" charset="2"/>
              <a:buChar char="è"/>
            </a:pPr>
            <a:r>
              <a:rPr lang="fr-FR" dirty="0">
                <a:solidFill>
                  <a:schemeClr val="accent1">
                    <a:lumMod val="50000"/>
                  </a:schemeClr>
                </a:solidFill>
                <a:sym typeface="Wingdings" panose="05000000000000000000" pitchFamily="2" charset="2"/>
              </a:rPr>
              <a:t>How </a:t>
            </a:r>
            <a:r>
              <a:rPr lang="fr-FR" dirty="0" err="1">
                <a:solidFill>
                  <a:schemeClr val="accent1">
                    <a:lumMod val="50000"/>
                  </a:schemeClr>
                </a:solidFill>
                <a:sym typeface="Wingdings" panose="05000000000000000000" pitchFamily="2" charset="2"/>
              </a:rPr>
              <a:t>can</a:t>
            </a:r>
            <a:r>
              <a:rPr lang="fr-FR" dirty="0">
                <a:solidFill>
                  <a:schemeClr val="accent1">
                    <a:lumMod val="50000"/>
                  </a:schemeClr>
                </a:solidFill>
                <a:sym typeface="Wingdings" panose="05000000000000000000" pitchFamily="2" charset="2"/>
              </a:rPr>
              <a:t> </a:t>
            </a:r>
            <a:r>
              <a:rPr lang="fr-FR" dirty="0" err="1">
                <a:solidFill>
                  <a:schemeClr val="accent1">
                    <a:lumMod val="50000"/>
                  </a:schemeClr>
                </a:solidFill>
                <a:sym typeface="Wingdings" panose="05000000000000000000" pitchFamily="2" charset="2"/>
              </a:rPr>
              <a:t>you</a:t>
            </a:r>
            <a:r>
              <a:rPr lang="fr-FR" dirty="0">
                <a:solidFill>
                  <a:schemeClr val="accent1">
                    <a:lumMod val="50000"/>
                  </a:schemeClr>
                </a:solidFill>
                <a:sym typeface="Wingdings" panose="05000000000000000000" pitchFamily="2" charset="2"/>
              </a:rPr>
              <a:t> </a:t>
            </a:r>
            <a:r>
              <a:rPr lang="fr-FR" dirty="0" err="1">
                <a:solidFill>
                  <a:schemeClr val="accent1">
                    <a:lumMod val="50000"/>
                  </a:schemeClr>
                </a:solidFill>
                <a:sym typeface="Wingdings" panose="05000000000000000000" pitchFamily="2" charset="2"/>
              </a:rPr>
              <a:t>simply</a:t>
            </a:r>
            <a:r>
              <a:rPr lang="fr-FR" dirty="0">
                <a:solidFill>
                  <a:schemeClr val="accent1">
                    <a:lumMod val="50000"/>
                  </a:schemeClr>
                </a:solidFill>
                <a:sym typeface="Wingdings" panose="05000000000000000000" pitchFamily="2" charset="2"/>
              </a:rPr>
              <a:t> </a:t>
            </a:r>
            <a:r>
              <a:rPr lang="fr-FR" dirty="0" err="1">
                <a:solidFill>
                  <a:schemeClr val="accent1">
                    <a:lumMod val="50000"/>
                  </a:schemeClr>
                </a:solidFill>
                <a:sym typeface="Wingdings" panose="05000000000000000000" pitchFamily="2" charset="2"/>
              </a:rPr>
              <a:t>caracterise</a:t>
            </a:r>
            <a:r>
              <a:rPr lang="fr-FR" dirty="0">
                <a:solidFill>
                  <a:schemeClr val="accent1">
                    <a:lumMod val="50000"/>
                  </a:schemeClr>
                </a:solidFill>
                <a:sym typeface="Wingdings" panose="05000000000000000000" pitchFamily="2" charset="2"/>
              </a:rPr>
              <a:t> </a:t>
            </a:r>
            <a:r>
              <a:rPr lang="fr-FR" dirty="0" err="1" smtClean="0">
                <a:solidFill>
                  <a:schemeClr val="accent1">
                    <a:lumMod val="50000"/>
                  </a:schemeClr>
                </a:solidFill>
                <a:sym typeface="Wingdings" panose="05000000000000000000" pitchFamily="2" charset="2"/>
              </a:rPr>
              <a:t>this</a:t>
            </a:r>
            <a:r>
              <a:rPr lang="fr-FR" dirty="0" smtClean="0">
                <a:solidFill>
                  <a:schemeClr val="accent1">
                    <a:lumMod val="50000"/>
                  </a:schemeClr>
                </a:solidFill>
                <a:sym typeface="Wingdings" panose="05000000000000000000" pitchFamily="2" charset="2"/>
              </a:rPr>
              <a:t> </a:t>
            </a:r>
            <a:r>
              <a:rPr lang="fr-FR" dirty="0" err="1">
                <a:solidFill>
                  <a:schemeClr val="accent1">
                    <a:lumMod val="50000"/>
                  </a:schemeClr>
                </a:solidFill>
                <a:sym typeface="Wingdings" panose="05000000000000000000" pitchFamily="2" charset="2"/>
              </a:rPr>
              <a:t>dataset</a:t>
            </a:r>
            <a:r>
              <a:rPr lang="fr-FR" dirty="0">
                <a:solidFill>
                  <a:schemeClr val="accent1">
                    <a:lumMod val="50000"/>
                  </a:schemeClr>
                </a:solidFill>
                <a:sym typeface="Wingdings" panose="05000000000000000000" pitchFamily="2" charset="2"/>
              </a:rPr>
              <a:t> ?</a:t>
            </a:r>
          </a:p>
          <a:p>
            <a:pPr marL="0" indent="0">
              <a:buNone/>
            </a:pPr>
            <a:endParaRPr lang="fr-FR" dirty="0">
              <a:solidFill>
                <a:schemeClr val="accent1">
                  <a:lumMod val="50000"/>
                </a:schemeClr>
              </a:solidFill>
              <a:sym typeface="Wingdings" panose="05000000000000000000" pitchFamily="2" charset="2"/>
            </a:endParaRPr>
          </a:p>
          <a:p>
            <a:pPr>
              <a:buFont typeface="Wingdings" panose="05000000000000000000" pitchFamily="2" charset="2"/>
              <a:buChar char="è"/>
            </a:pPr>
            <a:r>
              <a:rPr lang="fr-FR" dirty="0">
                <a:solidFill>
                  <a:schemeClr val="accent1">
                    <a:lumMod val="50000"/>
                  </a:schemeClr>
                </a:solidFill>
                <a:sym typeface="Wingdings" panose="05000000000000000000" pitchFamily="2" charset="2"/>
              </a:rPr>
              <a:t>What </a:t>
            </a:r>
            <a:r>
              <a:rPr lang="fr-FR" dirty="0" err="1">
                <a:solidFill>
                  <a:schemeClr val="accent1">
                    <a:lumMod val="50000"/>
                  </a:schemeClr>
                </a:solidFill>
                <a:sym typeface="Wingdings" panose="05000000000000000000" pitchFamily="2" charset="2"/>
              </a:rPr>
              <a:t>is</a:t>
            </a:r>
            <a:r>
              <a:rPr lang="fr-FR" dirty="0">
                <a:solidFill>
                  <a:schemeClr val="accent1">
                    <a:lumMod val="50000"/>
                  </a:schemeClr>
                </a:solidFill>
                <a:sym typeface="Wingdings" panose="05000000000000000000" pitchFamily="2" charset="2"/>
              </a:rPr>
              <a:t> </a:t>
            </a:r>
            <a:r>
              <a:rPr lang="fr-FR" dirty="0" smtClean="0">
                <a:solidFill>
                  <a:schemeClr val="accent1">
                    <a:lumMod val="50000"/>
                  </a:schemeClr>
                </a:solidFill>
                <a:sym typeface="Wingdings" panose="05000000000000000000" pitchFamily="2" charset="2"/>
              </a:rPr>
              <a:t>happening </a:t>
            </a:r>
            <a:r>
              <a:rPr lang="fr-FR" dirty="0" err="1" smtClean="0">
                <a:solidFill>
                  <a:schemeClr val="accent1">
                    <a:lumMod val="50000"/>
                  </a:schemeClr>
                </a:solidFill>
                <a:sym typeface="Wingdings" panose="05000000000000000000" pitchFamily="2" charset="2"/>
              </a:rPr>
              <a:t>when</a:t>
            </a:r>
            <a:r>
              <a:rPr lang="fr-FR" dirty="0" smtClean="0">
                <a:solidFill>
                  <a:schemeClr val="accent1">
                    <a:lumMod val="50000"/>
                  </a:schemeClr>
                </a:solidFill>
                <a:sym typeface="Wingdings" panose="05000000000000000000" pitchFamily="2" charset="2"/>
              </a:rPr>
              <a:t> </a:t>
            </a:r>
            <a:r>
              <a:rPr lang="fr-FR" dirty="0" err="1">
                <a:solidFill>
                  <a:schemeClr val="accent1">
                    <a:lumMod val="50000"/>
                  </a:schemeClr>
                </a:solidFill>
                <a:sym typeface="Wingdings" panose="05000000000000000000" pitchFamily="2" charset="2"/>
              </a:rPr>
              <a:t>you</a:t>
            </a:r>
            <a:r>
              <a:rPr lang="fr-FR" dirty="0">
                <a:solidFill>
                  <a:schemeClr val="accent1">
                    <a:lumMod val="50000"/>
                  </a:schemeClr>
                </a:solidFill>
                <a:sym typeface="Wingdings" panose="05000000000000000000" pitchFamily="2" charset="2"/>
              </a:rPr>
              <a:t> </a:t>
            </a:r>
            <a:r>
              <a:rPr lang="fr-FR" dirty="0" err="1">
                <a:solidFill>
                  <a:schemeClr val="accent1">
                    <a:lumMod val="50000"/>
                  </a:schemeClr>
                </a:solidFill>
                <a:sym typeface="Wingdings" panose="05000000000000000000" pitchFamily="2" charset="2"/>
              </a:rPr>
              <a:t>rarefy</a:t>
            </a:r>
            <a:r>
              <a:rPr lang="fr-FR" dirty="0">
                <a:solidFill>
                  <a:schemeClr val="accent1">
                    <a:lumMod val="50000"/>
                  </a:schemeClr>
                </a:solidFill>
                <a:sym typeface="Wingdings" panose="05000000000000000000" pitchFamily="2" charset="2"/>
              </a:rPr>
              <a:t> the </a:t>
            </a:r>
            <a:r>
              <a:rPr lang="fr-FR" dirty="0" err="1">
                <a:solidFill>
                  <a:schemeClr val="accent1">
                    <a:lumMod val="50000"/>
                  </a:schemeClr>
                </a:solidFill>
                <a:sym typeface="Wingdings" panose="05000000000000000000" pitchFamily="2" charset="2"/>
              </a:rPr>
              <a:t>counts</a:t>
            </a:r>
            <a:r>
              <a:rPr lang="fr-FR" dirty="0">
                <a:solidFill>
                  <a:schemeClr val="accent1">
                    <a:lumMod val="50000"/>
                  </a:schemeClr>
                </a:solidFill>
                <a:sym typeface="Wingdings" panose="05000000000000000000" pitchFamily="2" charset="2"/>
              </a:rPr>
              <a:t> ?</a:t>
            </a:r>
          </a:p>
          <a:p>
            <a:pPr marL="0" indent="0">
              <a:buNone/>
            </a:pPr>
            <a:endParaRPr lang="fr-FR" dirty="0">
              <a:sym typeface="Wingdings" panose="05000000000000000000" pitchFamily="2" charset="2"/>
            </a:endParaRPr>
          </a:p>
          <a:p>
            <a:pPr marL="0" indent="0">
              <a:buNone/>
            </a:pPr>
            <a:endParaRPr lang="fr-FR" dirty="0">
              <a:solidFill>
                <a:schemeClr val="accent1">
                  <a:lumMod val="50000"/>
                </a:schemeClr>
              </a:solidFill>
            </a:endParaRP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91</a:t>
            </a:fld>
            <a:endParaRPr lang="fr-FR"/>
          </a:p>
        </p:txBody>
      </p:sp>
    </p:spTree>
    <p:extLst>
      <p:ext uri="{BB962C8B-B14F-4D97-AF65-F5344CB8AC3E}">
        <p14:creationId xmlns:p14="http://schemas.microsoft.com/office/powerpoint/2010/main" val="281777710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err="1">
                <a:solidFill>
                  <a:schemeClr val="accent6"/>
                </a:solidFill>
              </a:rPr>
              <a:t>Exercise</a:t>
            </a:r>
            <a:r>
              <a:rPr lang="fr-FR" dirty="0">
                <a:solidFill>
                  <a:schemeClr val="accent6"/>
                </a:solidFill>
              </a:rPr>
              <a:t> </a:t>
            </a:r>
            <a:r>
              <a:rPr lang="fr-FR" dirty="0" smtClean="0">
                <a:solidFill>
                  <a:schemeClr val="accent6"/>
                </a:solidFill>
              </a:rPr>
              <a:t>B-1</a:t>
            </a:r>
            <a:endParaRPr lang="fr-FR" dirty="0"/>
          </a:p>
        </p:txBody>
      </p:sp>
      <p:sp>
        <p:nvSpPr>
          <p:cNvPr id="2" name="Espace réservé du contenu 1"/>
          <p:cNvSpPr>
            <a:spLocks noGrp="1"/>
          </p:cNvSpPr>
          <p:nvPr>
            <p:ph sz="half" idx="1"/>
          </p:nvPr>
        </p:nvSpPr>
        <p:spPr>
          <a:xfrm>
            <a:off x="1097277" y="1845734"/>
            <a:ext cx="5017195" cy="4458084"/>
          </a:xfrm>
        </p:spPr>
        <p:txBody>
          <a:bodyPr anchor="t">
            <a:normAutofit/>
          </a:bodyPr>
          <a:lstStyle/>
          <a:p>
            <a:pPr>
              <a:buFont typeface="Wingdings" panose="05000000000000000000" pitchFamily="2" charset="2"/>
              <a:buChar char="è"/>
            </a:pPr>
            <a:r>
              <a:rPr lang="fr-FR" dirty="0">
                <a:solidFill>
                  <a:schemeClr val="accent1">
                    <a:lumMod val="50000"/>
                  </a:schemeClr>
                </a:solidFill>
                <a:sym typeface="Wingdings" panose="05000000000000000000" pitchFamily="2" charset="2"/>
              </a:rPr>
              <a:t>How </a:t>
            </a:r>
            <a:r>
              <a:rPr lang="fr-FR" dirty="0" err="1">
                <a:solidFill>
                  <a:schemeClr val="accent1">
                    <a:lumMod val="50000"/>
                  </a:schemeClr>
                </a:solidFill>
                <a:sym typeface="Wingdings" panose="05000000000000000000" pitchFamily="2" charset="2"/>
              </a:rPr>
              <a:t>can</a:t>
            </a:r>
            <a:r>
              <a:rPr lang="fr-FR" dirty="0">
                <a:solidFill>
                  <a:schemeClr val="accent1">
                    <a:lumMod val="50000"/>
                  </a:schemeClr>
                </a:solidFill>
                <a:sym typeface="Wingdings" panose="05000000000000000000" pitchFamily="2" charset="2"/>
              </a:rPr>
              <a:t> </a:t>
            </a:r>
            <a:r>
              <a:rPr lang="fr-FR" dirty="0" err="1">
                <a:solidFill>
                  <a:schemeClr val="accent1">
                    <a:lumMod val="50000"/>
                  </a:schemeClr>
                </a:solidFill>
                <a:sym typeface="Wingdings" panose="05000000000000000000" pitchFamily="2" charset="2"/>
              </a:rPr>
              <a:t>you</a:t>
            </a:r>
            <a:r>
              <a:rPr lang="fr-FR" dirty="0">
                <a:solidFill>
                  <a:schemeClr val="accent1">
                    <a:lumMod val="50000"/>
                  </a:schemeClr>
                </a:solidFill>
                <a:sym typeface="Wingdings" panose="05000000000000000000" pitchFamily="2" charset="2"/>
              </a:rPr>
              <a:t> </a:t>
            </a:r>
            <a:r>
              <a:rPr lang="fr-FR" dirty="0" err="1">
                <a:solidFill>
                  <a:schemeClr val="accent1">
                    <a:lumMod val="50000"/>
                  </a:schemeClr>
                </a:solidFill>
                <a:sym typeface="Wingdings" panose="05000000000000000000" pitchFamily="2" charset="2"/>
              </a:rPr>
              <a:t>simply</a:t>
            </a:r>
            <a:r>
              <a:rPr lang="fr-FR" dirty="0">
                <a:solidFill>
                  <a:schemeClr val="accent1">
                    <a:lumMod val="50000"/>
                  </a:schemeClr>
                </a:solidFill>
                <a:sym typeface="Wingdings" panose="05000000000000000000" pitchFamily="2" charset="2"/>
              </a:rPr>
              <a:t> </a:t>
            </a:r>
            <a:r>
              <a:rPr lang="fr-FR" dirty="0" err="1">
                <a:solidFill>
                  <a:schemeClr val="accent1">
                    <a:lumMod val="50000"/>
                  </a:schemeClr>
                </a:solidFill>
                <a:sym typeface="Wingdings" panose="05000000000000000000" pitchFamily="2" charset="2"/>
              </a:rPr>
              <a:t>caracterise</a:t>
            </a:r>
            <a:r>
              <a:rPr lang="fr-FR" dirty="0" smtClean="0">
                <a:solidFill>
                  <a:schemeClr val="accent1">
                    <a:lumMod val="50000"/>
                  </a:schemeClr>
                </a:solidFill>
                <a:sym typeface="Wingdings" panose="05000000000000000000" pitchFamily="2" charset="2"/>
              </a:rPr>
              <a:t> </a:t>
            </a:r>
            <a:r>
              <a:rPr lang="fr-FR" dirty="0" err="1" smtClean="0">
                <a:solidFill>
                  <a:schemeClr val="accent1">
                    <a:lumMod val="50000"/>
                  </a:schemeClr>
                </a:solidFill>
                <a:sym typeface="Wingdings" panose="05000000000000000000" pitchFamily="2" charset="2"/>
              </a:rPr>
              <a:t>this</a:t>
            </a:r>
            <a:r>
              <a:rPr lang="fr-FR" dirty="0" smtClean="0">
                <a:solidFill>
                  <a:schemeClr val="accent1">
                    <a:lumMod val="50000"/>
                  </a:schemeClr>
                </a:solidFill>
                <a:sym typeface="Wingdings" panose="05000000000000000000" pitchFamily="2" charset="2"/>
              </a:rPr>
              <a:t> </a:t>
            </a:r>
            <a:r>
              <a:rPr lang="fr-FR" dirty="0" err="1">
                <a:solidFill>
                  <a:schemeClr val="accent1">
                    <a:lumMod val="50000"/>
                  </a:schemeClr>
                </a:solidFill>
                <a:sym typeface="Wingdings" panose="05000000000000000000" pitchFamily="2" charset="2"/>
              </a:rPr>
              <a:t>dataset</a:t>
            </a:r>
            <a:r>
              <a:rPr lang="fr-FR" dirty="0">
                <a:solidFill>
                  <a:schemeClr val="accent1">
                    <a:lumMod val="50000"/>
                  </a:schemeClr>
                </a:solidFill>
                <a:sym typeface="Wingdings" panose="05000000000000000000" pitchFamily="2" charset="2"/>
              </a:rPr>
              <a:t> ?</a:t>
            </a:r>
          </a:p>
          <a:p>
            <a:pPr lvl="1">
              <a:buFont typeface="Wingdings" panose="05000000000000000000" pitchFamily="2" charset="2"/>
              <a:buChar char="§"/>
            </a:pPr>
            <a:r>
              <a:rPr lang="fr-FR" sz="2000" dirty="0" err="1">
                <a:solidFill>
                  <a:schemeClr val="accent1">
                    <a:lumMod val="50000"/>
                  </a:schemeClr>
                </a:solidFill>
                <a:sym typeface="Wingdings" panose="05000000000000000000" pitchFamily="2" charset="2"/>
              </a:rPr>
              <a:t>Number</a:t>
            </a:r>
            <a:r>
              <a:rPr lang="fr-FR" sz="2000" dirty="0">
                <a:solidFill>
                  <a:schemeClr val="accent1">
                    <a:lumMod val="50000"/>
                  </a:schemeClr>
                </a:solidFill>
                <a:sym typeface="Wingdings" panose="05000000000000000000" pitchFamily="2" charset="2"/>
              </a:rPr>
              <a:t> of </a:t>
            </a:r>
            <a:r>
              <a:rPr lang="fr-FR" sz="2000" dirty="0" err="1">
                <a:solidFill>
                  <a:schemeClr val="accent1">
                    <a:lumMod val="50000"/>
                  </a:schemeClr>
                </a:solidFill>
                <a:sym typeface="Wingdings" panose="05000000000000000000" pitchFamily="2" charset="2"/>
              </a:rPr>
              <a:t>OTUs</a:t>
            </a:r>
            <a:r>
              <a:rPr lang="fr-FR" sz="2000" dirty="0">
                <a:solidFill>
                  <a:schemeClr val="accent1">
                    <a:lumMod val="50000"/>
                  </a:schemeClr>
                </a:solidFill>
                <a:sym typeface="Wingdings" panose="05000000000000000000" pitchFamily="2" charset="2"/>
              </a:rPr>
              <a:t> and size / </a:t>
            </a:r>
            <a:r>
              <a:rPr lang="fr-FR" sz="2000" dirty="0" err="1">
                <a:solidFill>
                  <a:schemeClr val="accent1">
                    <a:lumMod val="50000"/>
                  </a:schemeClr>
                </a:solidFill>
                <a:sym typeface="Wingdings" panose="05000000000000000000" pitchFamily="2" charset="2"/>
              </a:rPr>
              <a:t>sample</a:t>
            </a:r>
            <a:r>
              <a:rPr lang="fr-FR" sz="2000" dirty="0">
                <a:solidFill>
                  <a:schemeClr val="accent1">
                    <a:lumMod val="50000"/>
                  </a:schemeClr>
                </a:solidFill>
                <a:sym typeface="Wingdings" panose="05000000000000000000" pitchFamily="2" charset="2"/>
              </a:rPr>
              <a:t> distribution </a:t>
            </a:r>
            <a:r>
              <a:rPr lang="fr-FR" sz="2000" dirty="0" err="1">
                <a:solidFill>
                  <a:schemeClr val="accent1">
                    <a:lumMod val="50000"/>
                  </a:schemeClr>
                </a:solidFill>
                <a:sym typeface="Wingdings" panose="05000000000000000000" pitchFamily="2" charset="2"/>
              </a:rPr>
              <a:t>with</a:t>
            </a:r>
            <a:r>
              <a:rPr lang="fr-FR" sz="2000" dirty="0">
                <a:solidFill>
                  <a:schemeClr val="accent1">
                    <a:lumMod val="50000"/>
                  </a:schemeClr>
                </a:solidFill>
                <a:sym typeface="Wingdings" panose="05000000000000000000" pitchFamily="2" charset="2"/>
              </a:rPr>
              <a:t> FROGS Clusters Stat</a:t>
            </a:r>
          </a:p>
          <a:p>
            <a:pPr marL="194310" indent="-285750">
              <a:buClr>
                <a:schemeClr val="accent2">
                  <a:lumMod val="75000"/>
                </a:schemeClr>
              </a:buClr>
              <a:buFont typeface="Wingdings" panose="05000000000000000000" pitchFamily="2" charset="2"/>
              <a:buChar char="è"/>
            </a:pPr>
            <a:r>
              <a:rPr lang="fr-FR" sz="1800" dirty="0" smtClean="0">
                <a:solidFill>
                  <a:schemeClr val="accent2">
                    <a:lumMod val="50000"/>
                  </a:schemeClr>
                </a:solidFill>
                <a:sym typeface="Wingdings" panose="05000000000000000000" pitchFamily="2" charset="2"/>
              </a:rPr>
              <a:t>More </a:t>
            </a:r>
            <a:r>
              <a:rPr lang="fr-FR" sz="1800" dirty="0" err="1" smtClean="0">
                <a:solidFill>
                  <a:schemeClr val="accent2">
                    <a:lumMod val="50000"/>
                  </a:schemeClr>
                </a:solidFill>
                <a:sym typeface="Wingdings" panose="05000000000000000000" pitchFamily="2" charset="2"/>
              </a:rPr>
              <a:t>than</a:t>
            </a:r>
            <a:r>
              <a:rPr lang="fr-FR" sz="1800" dirty="0" smtClean="0">
                <a:solidFill>
                  <a:schemeClr val="accent2">
                    <a:lumMod val="50000"/>
                  </a:schemeClr>
                </a:solidFill>
                <a:sym typeface="Wingdings" panose="05000000000000000000" pitchFamily="2" charset="2"/>
              </a:rPr>
              <a:t> 30% </a:t>
            </a:r>
            <a:r>
              <a:rPr lang="fr-FR" sz="1800" dirty="0">
                <a:solidFill>
                  <a:schemeClr val="accent2">
                    <a:lumMod val="50000"/>
                  </a:schemeClr>
                </a:solidFill>
                <a:sym typeface="Wingdings" panose="05000000000000000000" pitchFamily="2" charset="2"/>
              </a:rPr>
              <a:t>of </a:t>
            </a:r>
            <a:r>
              <a:rPr lang="fr-FR" sz="1800" dirty="0" err="1">
                <a:solidFill>
                  <a:schemeClr val="accent2">
                    <a:lumMod val="50000"/>
                  </a:schemeClr>
                </a:solidFill>
                <a:sym typeface="Wingdings" panose="05000000000000000000" pitchFamily="2" charset="2"/>
              </a:rPr>
              <a:t>OTUs</a:t>
            </a:r>
            <a:r>
              <a:rPr lang="fr-FR" sz="1800" dirty="0">
                <a:solidFill>
                  <a:schemeClr val="accent2">
                    <a:lumMod val="50000"/>
                  </a:schemeClr>
                </a:solidFill>
                <a:sym typeface="Wingdings" panose="05000000000000000000" pitchFamily="2" charset="2"/>
              </a:rPr>
              <a:t> are </a:t>
            </a:r>
            <a:r>
              <a:rPr lang="fr-FR" sz="1800" dirty="0" err="1">
                <a:solidFill>
                  <a:schemeClr val="accent2">
                    <a:lumMod val="50000"/>
                  </a:schemeClr>
                </a:solidFill>
                <a:sym typeface="Wingdings" panose="05000000000000000000" pitchFamily="2" charset="2"/>
              </a:rPr>
              <a:t>composed</a:t>
            </a:r>
            <a:r>
              <a:rPr lang="fr-FR" sz="1800" dirty="0">
                <a:solidFill>
                  <a:schemeClr val="accent2">
                    <a:lumMod val="50000"/>
                  </a:schemeClr>
                </a:solidFill>
                <a:sym typeface="Wingdings" panose="05000000000000000000" pitchFamily="2" charset="2"/>
              </a:rPr>
              <a:t> of </a:t>
            </a:r>
            <a:r>
              <a:rPr lang="fr-FR" sz="1800" dirty="0" err="1" smtClean="0">
                <a:solidFill>
                  <a:schemeClr val="accent2">
                    <a:lumMod val="50000"/>
                  </a:schemeClr>
                </a:solidFill>
                <a:sym typeface="Wingdings" panose="05000000000000000000" pitchFamily="2" charset="2"/>
              </a:rPr>
              <a:t>just</a:t>
            </a:r>
            <a:r>
              <a:rPr lang="fr-FR" sz="1800" dirty="0" smtClean="0">
                <a:solidFill>
                  <a:schemeClr val="accent2">
                    <a:lumMod val="50000"/>
                  </a:schemeClr>
                </a:solidFill>
                <a:sym typeface="Wingdings" panose="05000000000000000000" pitchFamily="2" charset="2"/>
              </a:rPr>
              <a:t> </a:t>
            </a:r>
            <a:r>
              <a:rPr lang="fr-FR" sz="1800" dirty="0">
                <a:solidFill>
                  <a:schemeClr val="accent2">
                    <a:lumMod val="50000"/>
                  </a:schemeClr>
                </a:solidFill>
                <a:sym typeface="Wingdings" panose="05000000000000000000" pitchFamily="2" charset="2"/>
              </a:rPr>
              <a:t>1 </a:t>
            </a:r>
            <a:r>
              <a:rPr lang="fr-FR" sz="1800" dirty="0" err="1">
                <a:solidFill>
                  <a:schemeClr val="accent2">
                    <a:lumMod val="50000"/>
                  </a:schemeClr>
                </a:solidFill>
                <a:sym typeface="Wingdings" panose="05000000000000000000" pitchFamily="2" charset="2"/>
              </a:rPr>
              <a:t>sequence</a:t>
            </a:r>
            <a:r>
              <a:rPr lang="fr-FR" sz="1800" dirty="0">
                <a:solidFill>
                  <a:schemeClr val="accent2">
                    <a:lumMod val="50000"/>
                  </a:schemeClr>
                </a:solidFill>
                <a:sym typeface="Wingdings" panose="05000000000000000000" pitchFamily="2" charset="2"/>
              </a:rPr>
              <a:t>.</a:t>
            </a:r>
          </a:p>
          <a:p>
            <a:pPr marL="194310" indent="-285750">
              <a:buClr>
                <a:schemeClr val="accent2">
                  <a:lumMod val="75000"/>
                </a:schemeClr>
              </a:buClr>
              <a:buFont typeface="Wingdings" panose="05000000000000000000" pitchFamily="2" charset="2"/>
              <a:buChar char="è"/>
            </a:pPr>
            <a:r>
              <a:rPr lang="fr-FR" sz="1800" dirty="0">
                <a:solidFill>
                  <a:schemeClr val="accent2">
                    <a:lumMod val="50000"/>
                  </a:schemeClr>
                </a:solidFill>
                <a:sym typeface="Wingdings" panose="05000000000000000000" pitchFamily="2" charset="2"/>
              </a:rPr>
              <a:t>But a </a:t>
            </a:r>
            <a:r>
              <a:rPr lang="fr-FR" sz="1800" dirty="0" err="1">
                <a:solidFill>
                  <a:schemeClr val="accent2">
                    <a:lumMod val="50000"/>
                  </a:schemeClr>
                </a:solidFill>
                <a:sym typeface="Wingdings" panose="05000000000000000000" pitchFamily="2" charset="2"/>
              </a:rPr>
              <a:t>small</a:t>
            </a:r>
            <a:r>
              <a:rPr lang="fr-FR" sz="1800" dirty="0">
                <a:solidFill>
                  <a:schemeClr val="accent2">
                    <a:lumMod val="50000"/>
                  </a:schemeClr>
                </a:solidFill>
                <a:sym typeface="Wingdings" panose="05000000000000000000" pitchFamily="2" charset="2"/>
              </a:rPr>
              <a:t> </a:t>
            </a:r>
            <a:r>
              <a:rPr lang="fr-FR" sz="1800" dirty="0" err="1">
                <a:solidFill>
                  <a:schemeClr val="accent2">
                    <a:lumMod val="50000"/>
                  </a:schemeClr>
                </a:solidFill>
                <a:sym typeface="Wingdings" panose="05000000000000000000" pitchFamily="2" charset="2"/>
              </a:rPr>
              <a:t>number</a:t>
            </a:r>
            <a:r>
              <a:rPr lang="fr-FR" sz="1800" dirty="0">
                <a:solidFill>
                  <a:schemeClr val="accent2">
                    <a:lumMod val="50000"/>
                  </a:schemeClr>
                </a:solidFill>
                <a:sym typeface="Wingdings" panose="05000000000000000000" pitchFamily="2" charset="2"/>
              </a:rPr>
              <a:t> of </a:t>
            </a:r>
            <a:r>
              <a:rPr lang="fr-FR" sz="1800" dirty="0" err="1">
                <a:solidFill>
                  <a:schemeClr val="accent2">
                    <a:lumMod val="50000"/>
                  </a:schemeClr>
                </a:solidFill>
                <a:sym typeface="Wingdings" panose="05000000000000000000" pitchFamily="2" charset="2"/>
              </a:rPr>
              <a:t>OTUs</a:t>
            </a:r>
            <a:r>
              <a:rPr lang="fr-FR" sz="1800" dirty="0" smtClean="0">
                <a:solidFill>
                  <a:schemeClr val="accent2">
                    <a:lumMod val="50000"/>
                  </a:schemeClr>
                </a:solidFill>
                <a:sym typeface="Wingdings" panose="05000000000000000000" pitchFamily="2" charset="2"/>
              </a:rPr>
              <a:t> </a:t>
            </a:r>
            <a:r>
              <a:rPr lang="fr-FR" sz="1800" dirty="0" err="1" smtClean="0">
                <a:solidFill>
                  <a:schemeClr val="accent2">
                    <a:lumMod val="50000"/>
                  </a:schemeClr>
                </a:solidFill>
                <a:sym typeface="Wingdings" panose="05000000000000000000" pitchFamily="2" charset="2"/>
              </a:rPr>
              <a:t>is</a:t>
            </a:r>
            <a:r>
              <a:rPr lang="fr-FR" sz="1800" dirty="0" smtClean="0">
                <a:solidFill>
                  <a:schemeClr val="accent2">
                    <a:lumMod val="50000"/>
                  </a:schemeClr>
                </a:solidFill>
                <a:sym typeface="Wingdings" panose="05000000000000000000" pitchFamily="2" charset="2"/>
              </a:rPr>
              <a:t> </a:t>
            </a:r>
            <a:r>
              <a:rPr lang="fr-FR" sz="1800" dirty="0" err="1">
                <a:solidFill>
                  <a:schemeClr val="accent2">
                    <a:lumMod val="50000"/>
                  </a:schemeClr>
                </a:solidFill>
                <a:sym typeface="Wingdings" panose="05000000000000000000" pitchFamily="2" charset="2"/>
              </a:rPr>
              <a:t>specific</a:t>
            </a:r>
            <a:r>
              <a:rPr lang="fr-FR" sz="1800" dirty="0">
                <a:solidFill>
                  <a:schemeClr val="accent2">
                    <a:lumMod val="50000"/>
                  </a:schemeClr>
                </a:solidFill>
                <a:sym typeface="Wingdings" panose="05000000000000000000" pitchFamily="2" charset="2"/>
              </a:rPr>
              <a:t> </a:t>
            </a:r>
            <a:r>
              <a:rPr lang="fr-FR" sz="1800" dirty="0" smtClean="0">
                <a:solidFill>
                  <a:schemeClr val="accent2">
                    <a:lumMod val="50000"/>
                  </a:schemeClr>
                </a:solidFill>
                <a:sym typeface="Wingdings" panose="05000000000000000000" pitchFamily="2" charset="2"/>
              </a:rPr>
              <a:t>to </a:t>
            </a:r>
            <a:r>
              <a:rPr lang="fr-FR" sz="1800" dirty="0" err="1" smtClean="0">
                <a:solidFill>
                  <a:schemeClr val="accent2">
                    <a:lumMod val="50000"/>
                  </a:schemeClr>
                </a:solidFill>
                <a:sym typeface="Wingdings" panose="05000000000000000000" pitchFamily="2" charset="2"/>
              </a:rPr>
              <a:t>each</a:t>
            </a:r>
            <a:r>
              <a:rPr lang="fr-FR" sz="1800" dirty="0" smtClean="0">
                <a:solidFill>
                  <a:schemeClr val="accent2">
                    <a:lumMod val="50000"/>
                  </a:schemeClr>
                </a:solidFill>
                <a:sym typeface="Wingdings" panose="05000000000000000000" pitchFamily="2" charset="2"/>
              </a:rPr>
              <a:t> </a:t>
            </a:r>
            <a:r>
              <a:rPr lang="fr-FR" sz="1800" dirty="0" err="1">
                <a:solidFill>
                  <a:schemeClr val="accent2">
                    <a:lumMod val="50000"/>
                  </a:schemeClr>
                </a:solidFill>
                <a:sym typeface="Wingdings" panose="05000000000000000000" pitchFamily="2" charset="2"/>
              </a:rPr>
              <a:t>sample</a:t>
            </a:r>
            <a:r>
              <a:rPr lang="fr-FR" sz="1800" dirty="0">
                <a:solidFill>
                  <a:schemeClr val="accent2">
                    <a:lumMod val="50000"/>
                  </a:schemeClr>
                </a:solidFill>
                <a:sym typeface="Wingdings" panose="05000000000000000000" pitchFamily="2" charset="2"/>
              </a:rPr>
              <a:t>.</a:t>
            </a:r>
          </a:p>
          <a:p>
            <a:pPr marL="0" indent="0">
              <a:buClr>
                <a:schemeClr val="accent2">
                  <a:lumMod val="75000"/>
                </a:schemeClr>
              </a:buClr>
              <a:buNone/>
            </a:pPr>
            <a:endParaRPr lang="fr-FR" sz="1800" dirty="0">
              <a:solidFill>
                <a:schemeClr val="accent2">
                  <a:lumMod val="50000"/>
                </a:schemeClr>
              </a:solidFill>
              <a:sym typeface="Wingdings" panose="05000000000000000000" pitchFamily="2" charset="2"/>
            </a:endParaRPr>
          </a:p>
          <a:p>
            <a:pPr lvl="1">
              <a:buFont typeface="Wingdings" panose="05000000000000000000" pitchFamily="2" charset="2"/>
              <a:buChar char="§"/>
            </a:pPr>
            <a:r>
              <a:rPr lang="fr-FR" sz="2000" dirty="0" err="1">
                <a:solidFill>
                  <a:schemeClr val="accent1">
                    <a:lumMod val="50000"/>
                  </a:schemeClr>
                </a:solidFill>
                <a:sym typeface="Wingdings" panose="05000000000000000000" pitchFamily="2" charset="2"/>
              </a:rPr>
              <a:t>Number</a:t>
            </a:r>
            <a:r>
              <a:rPr lang="fr-FR" sz="2000" dirty="0">
                <a:solidFill>
                  <a:schemeClr val="accent1">
                    <a:lumMod val="50000"/>
                  </a:schemeClr>
                </a:solidFill>
                <a:sym typeface="Wingdings" panose="05000000000000000000" pitchFamily="2" charset="2"/>
              </a:rPr>
              <a:t> of </a:t>
            </a:r>
            <a:r>
              <a:rPr lang="fr-FR" sz="2000" dirty="0" err="1">
                <a:solidFill>
                  <a:schemeClr val="accent1">
                    <a:lumMod val="50000"/>
                  </a:schemeClr>
                </a:solidFill>
                <a:sym typeface="Wingdings" panose="05000000000000000000" pitchFamily="2" charset="2"/>
              </a:rPr>
              <a:t>taxonomic</a:t>
            </a:r>
            <a:r>
              <a:rPr lang="fr-FR" sz="2000" dirty="0">
                <a:solidFill>
                  <a:schemeClr val="accent1">
                    <a:lumMod val="50000"/>
                  </a:schemeClr>
                </a:solidFill>
                <a:sym typeface="Wingdings" panose="05000000000000000000" pitchFamily="2" charset="2"/>
              </a:rPr>
              <a:t> </a:t>
            </a:r>
            <a:r>
              <a:rPr lang="fr-FR" sz="2000" dirty="0" err="1">
                <a:solidFill>
                  <a:schemeClr val="accent1">
                    <a:lumMod val="50000"/>
                  </a:schemeClr>
                </a:solidFill>
                <a:sym typeface="Wingdings" panose="05000000000000000000" pitchFamily="2" charset="2"/>
              </a:rPr>
              <a:t>level</a:t>
            </a:r>
            <a:r>
              <a:rPr lang="fr-FR" sz="2000" dirty="0">
                <a:solidFill>
                  <a:schemeClr val="accent1">
                    <a:lumMod val="50000"/>
                  </a:schemeClr>
                </a:solidFill>
                <a:sym typeface="Wingdings" panose="05000000000000000000" pitchFamily="2" charset="2"/>
              </a:rPr>
              <a:t>, by </a:t>
            </a:r>
            <a:r>
              <a:rPr lang="fr-FR" sz="2000" dirty="0" err="1">
                <a:solidFill>
                  <a:schemeClr val="accent1">
                    <a:lumMod val="50000"/>
                  </a:schemeClr>
                </a:solidFill>
                <a:sym typeface="Wingdings" panose="05000000000000000000" pitchFamily="2" charset="2"/>
              </a:rPr>
              <a:t>converting</a:t>
            </a:r>
            <a:r>
              <a:rPr lang="fr-FR" sz="2000" dirty="0">
                <a:solidFill>
                  <a:schemeClr val="accent1">
                    <a:lumMod val="50000"/>
                  </a:schemeClr>
                </a:solidFill>
                <a:sym typeface="Wingdings" panose="05000000000000000000" pitchFamily="2" charset="2"/>
              </a:rPr>
              <a:t> </a:t>
            </a:r>
            <a:r>
              <a:rPr lang="fr-FR" sz="2000" dirty="0" err="1">
                <a:solidFill>
                  <a:schemeClr val="accent1">
                    <a:lumMod val="50000"/>
                  </a:schemeClr>
                </a:solidFill>
                <a:sym typeface="Wingdings" panose="05000000000000000000" pitchFamily="2" charset="2"/>
              </a:rPr>
              <a:t>biom</a:t>
            </a:r>
            <a:r>
              <a:rPr lang="fr-FR" sz="2000" dirty="0">
                <a:solidFill>
                  <a:schemeClr val="accent1">
                    <a:lumMod val="50000"/>
                  </a:schemeClr>
                </a:solidFill>
                <a:sym typeface="Wingdings" panose="05000000000000000000" pitchFamily="2" charset="2"/>
              </a:rPr>
              <a:t> to a </a:t>
            </a:r>
            <a:r>
              <a:rPr lang="fr-FR" sz="2000" dirty="0" err="1">
                <a:solidFill>
                  <a:schemeClr val="accent1">
                    <a:lumMod val="50000"/>
                  </a:schemeClr>
                </a:solidFill>
                <a:sym typeface="Wingdings" panose="05000000000000000000" pitchFamily="2" charset="2"/>
              </a:rPr>
              <a:t>tsv</a:t>
            </a:r>
            <a:r>
              <a:rPr lang="fr-FR" sz="2000" dirty="0">
                <a:solidFill>
                  <a:schemeClr val="accent1">
                    <a:lumMod val="50000"/>
                  </a:schemeClr>
                </a:solidFill>
                <a:sym typeface="Wingdings" panose="05000000000000000000" pitchFamily="2" charset="2"/>
              </a:rPr>
              <a:t> file </a:t>
            </a:r>
            <a:r>
              <a:rPr lang="fr-FR" sz="2000" dirty="0" err="1">
                <a:solidFill>
                  <a:schemeClr val="accent1">
                    <a:lumMod val="50000"/>
                  </a:schemeClr>
                </a:solidFill>
                <a:sym typeface="Wingdings" panose="05000000000000000000" pitchFamily="2" charset="2"/>
              </a:rPr>
              <a:t>with</a:t>
            </a:r>
            <a:r>
              <a:rPr lang="fr-FR" sz="2000" dirty="0">
                <a:solidFill>
                  <a:schemeClr val="accent1">
                    <a:lumMod val="50000"/>
                  </a:schemeClr>
                </a:solidFill>
                <a:sym typeface="Wingdings" panose="05000000000000000000" pitchFamily="2" charset="2"/>
              </a:rPr>
              <a:t> FROGS </a:t>
            </a:r>
            <a:r>
              <a:rPr lang="fr-FR" sz="2000" dirty="0" err="1">
                <a:solidFill>
                  <a:schemeClr val="accent1">
                    <a:lumMod val="50000"/>
                  </a:schemeClr>
                </a:solidFill>
                <a:sym typeface="Wingdings" panose="05000000000000000000" pitchFamily="2" charset="2"/>
              </a:rPr>
              <a:t>Biom</a:t>
            </a:r>
            <a:r>
              <a:rPr lang="fr-FR" sz="2000" dirty="0">
                <a:solidFill>
                  <a:schemeClr val="accent1">
                    <a:lumMod val="50000"/>
                  </a:schemeClr>
                </a:solidFill>
                <a:sym typeface="Wingdings" panose="05000000000000000000" pitchFamily="2" charset="2"/>
              </a:rPr>
              <a:t> to TSV</a:t>
            </a:r>
          </a:p>
          <a:p>
            <a:pPr marL="0" indent="0">
              <a:buNone/>
            </a:pPr>
            <a:r>
              <a:rPr lang="fr-FR" dirty="0">
                <a:solidFill>
                  <a:schemeClr val="accent2">
                    <a:lumMod val="75000"/>
                  </a:schemeClr>
                </a:solidFill>
                <a:sym typeface="Wingdings" panose="05000000000000000000" pitchFamily="2" charset="2"/>
              </a:rPr>
              <a:t> </a:t>
            </a:r>
            <a:r>
              <a:rPr lang="fr-FR" dirty="0" err="1">
                <a:solidFill>
                  <a:schemeClr val="accent2">
                    <a:lumMod val="50000"/>
                  </a:schemeClr>
                </a:solidFill>
                <a:sym typeface="Wingdings" panose="05000000000000000000" pitchFamily="2" charset="2"/>
              </a:rPr>
              <a:t>Taxonomy</a:t>
            </a:r>
            <a:r>
              <a:rPr lang="fr-FR" dirty="0">
                <a:solidFill>
                  <a:schemeClr val="accent2">
                    <a:lumMod val="50000"/>
                  </a:schemeClr>
                </a:solidFill>
                <a:sym typeface="Wingdings" panose="05000000000000000000" pitchFamily="2" charset="2"/>
              </a:rPr>
              <a:t> are </a:t>
            </a:r>
            <a:r>
              <a:rPr lang="fr-FR" dirty="0" err="1">
                <a:solidFill>
                  <a:schemeClr val="accent2">
                    <a:lumMod val="50000"/>
                  </a:schemeClr>
                </a:solidFill>
                <a:sym typeface="Wingdings" panose="05000000000000000000" pitchFamily="2" charset="2"/>
              </a:rPr>
              <a:t>composed</a:t>
            </a:r>
            <a:r>
              <a:rPr lang="fr-FR" dirty="0">
                <a:solidFill>
                  <a:schemeClr val="accent2">
                    <a:lumMod val="50000"/>
                  </a:schemeClr>
                </a:solidFill>
                <a:sym typeface="Wingdings" panose="05000000000000000000" pitchFamily="2" charset="2"/>
              </a:rPr>
              <a:t> of 6 </a:t>
            </a:r>
            <a:r>
              <a:rPr lang="fr-FR" dirty="0" err="1" smtClean="0">
                <a:solidFill>
                  <a:schemeClr val="accent2">
                    <a:lumMod val="50000"/>
                  </a:schemeClr>
                </a:solidFill>
                <a:sym typeface="Wingdings" panose="05000000000000000000" pitchFamily="2" charset="2"/>
              </a:rPr>
              <a:t>levels</a:t>
            </a:r>
            <a:r>
              <a:rPr lang="fr-FR" dirty="0" smtClean="0">
                <a:solidFill>
                  <a:schemeClr val="accent2">
                    <a:lumMod val="50000"/>
                  </a:schemeClr>
                </a:solidFill>
                <a:sym typeface="Wingdings" panose="05000000000000000000" pitchFamily="2" charset="2"/>
              </a:rPr>
              <a:t>, </a:t>
            </a:r>
            <a:r>
              <a:rPr lang="fr-FR" dirty="0" err="1">
                <a:solidFill>
                  <a:schemeClr val="accent2">
                    <a:lumMod val="50000"/>
                  </a:schemeClr>
                </a:solidFill>
                <a:sym typeface="Wingdings" panose="05000000000000000000" pitchFamily="2" charset="2"/>
              </a:rPr>
              <a:t>from</a:t>
            </a:r>
            <a:r>
              <a:rPr lang="fr-FR" dirty="0">
                <a:solidFill>
                  <a:schemeClr val="accent2">
                    <a:lumMod val="50000"/>
                  </a:schemeClr>
                </a:solidFill>
                <a:sym typeface="Wingdings" panose="05000000000000000000" pitchFamily="2" charset="2"/>
              </a:rPr>
              <a:t> </a:t>
            </a:r>
            <a:r>
              <a:rPr lang="fr-FR" dirty="0" err="1">
                <a:solidFill>
                  <a:schemeClr val="accent2">
                    <a:lumMod val="50000"/>
                  </a:schemeClr>
                </a:solidFill>
                <a:sym typeface="Wingdings" panose="05000000000000000000" pitchFamily="2" charset="2"/>
              </a:rPr>
              <a:t>Kingdom</a:t>
            </a:r>
            <a:r>
              <a:rPr lang="fr-FR" dirty="0">
                <a:solidFill>
                  <a:schemeClr val="accent2">
                    <a:lumMod val="50000"/>
                  </a:schemeClr>
                </a:solidFill>
                <a:sym typeface="Wingdings" panose="05000000000000000000" pitchFamily="2" charset="2"/>
              </a:rPr>
              <a:t> to </a:t>
            </a:r>
            <a:r>
              <a:rPr lang="fr-FR" dirty="0" err="1">
                <a:solidFill>
                  <a:schemeClr val="accent2">
                    <a:lumMod val="50000"/>
                  </a:schemeClr>
                </a:solidFill>
                <a:sym typeface="Wingdings" panose="05000000000000000000" pitchFamily="2" charset="2"/>
              </a:rPr>
              <a:t>Genus</a:t>
            </a:r>
            <a:endParaRPr lang="fr-FR" dirty="0">
              <a:solidFill>
                <a:schemeClr val="accent2">
                  <a:lumMod val="50000"/>
                </a:schemeClr>
              </a:solidFill>
              <a:sym typeface="Wingdings" panose="05000000000000000000" pitchFamily="2" charset="2"/>
            </a:endParaRPr>
          </a:p>
          <a:p>
            <a:pPr marL="0" indent="0">
              <a:buNone/>
            </a:pPr>
            <a:endParaRPr lang="fr-FR" dirty="0">
              <a:solidFill>
                <a:schemeClr val="accent1">
                  <a:lumMod val="50000"/>
                </a:schemeClr>
              </a:solidFill>
            </a:endParaRP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92</a:t>
            </a:fld>
            <a:endParaRPr lang="fr-FR"/>
          </a:p>
        </p:txBody>
      </p:sp>
      <p:pic>
        <p:nvPicPr>
          <p:cNvPr id="7" name="Espace réservé du contenu 6"/>
          <p:cNvPicPr>
            <a:picLocks noGrp="1" noChangeAspect="1"/>
          </p:cNvPicPr>
          <p:nvPr>
            <p:ph sz="half" idx="2"/>
          </p:nvPr>
        </p:nvPicPr>
        <p:blipFill>
          <a:blip r:embed="rId3"/>
          <a:stretch>
            <a:fillRect/>
          </a:stretch>
        </p:blipFill>
        <p:spPr>
          <a:xfrm>
            <a:off x="6218238" y="2317799"/>
            <a:ext cx="4937125" cy="3079652"/>
          </a:xfrm>
          <a:prstGeom prst="rect">
            <a:avLst/>
          </a:prstGeom>
        </p:spPr>
      </p:pic>
      <p:pic>
        <p:nvPicPr>
          <p:cNvPr id="8" name="Image 7"/>
          <p:cNvPicPr>
            <a:picLocks noChangeAspect="1"/>
          </p:cNvPicPr>
          <p:nvPr/>
        </p:nvPicPr>
        <p:blipFill>
          <a:blip r:embed="rId4"/>
          <a:stretch>
            <a:fillRect/>
          </a:stretch>
        </p:blipFill>
        <p:spPr>
          <a:xfrm>
            <a:off x="1643063" y="6006986"/>
            <a:ext cx="8905875" cy="314325"/>
          </a:xfrm>
          <a:prstGeom prst="rect">
            <a:avLst/>
          </a:prstGeom>
        </p:spPr>
      </p:pic>
    </p:spTree>
    <p:extLst>
      <p:ext uri="{BB962C8B-B14F-4D97-AF65-F5344CB8AC3E}">
        <p14:creationId xmlns:p14="http://schemas.microsoft.com/office/powerpoint/2010/main" val="218217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097278" y="1845734"/>
            <a:ext cx="10058402" cy="3447098"/>
          </a:xfrm>
          <a:prstGeom prst="rect">
            <a:avLst/>
          </a:prstGeom>
          <a:noFill/>
        </p:spPr>
        <p:txBody>
          <a:bodyPr wrap="square" rtlCol="0">
            <a:spAutoFit/>
          </a:bodyPr>
          <a:lstStyle/>
          <a:p>
            <a:pPr>
              <a:buClr>
                <a:schemeClr val="accent1"/>
              </a:buClr>
              <a:buFont typeface="Wingdings" panose="05000000000000000000" pitchFamily="2" charset="2"/>
              <a:buChar char="è"/>
            </a:pPr>
            <a:r>
              <a:rPr lang="fr-FR" sz="2000" dirty="0" smtClean="0">
                <a:solidFill>
                  <a:schemeClr val="accent1">
                    <a:lumMod val="50000"/>
                  </a:schemeClr>
                </a:solidFill>
                <a:sym typeface="Wingdings" panose="05000000000000000000" pitchFamily="2" charset="2"/>
              </a:rPr>
              <a:t> What </a:t>
            </a:r>
            <a:r>
              <a:rPr lang="fr-FR" sz="2000" dirty="0" err="1">
                <a:solidFill>
                  <a:schemeClr val="accent1">
                    <a:lumMod val="50000"/>
                  </a:schemeClr>
                </a:solidFill>
                <a:sym typeface="Wingdings" panose="05000000000000000000" pitchFamily="2" charset="2"/>
              </a:rPr>
              <a:t>is</a:t>
            </a:r>
            <a:r>
              <a:rPr lang="fr-FR" sz="2000" dirty="0">
                <a:solidFill>
                  <a:schemeClr val="accent1">
                    <a:lumMod val="50000"/>
                  </a:schemeClr>
                </a:solidFill>
                <a:sym typeface="Wingdings" panose="05000000000000000000" pitchFamily="2" charset="2"/>
              </a:rPr>
              <a:t> happening </a:t>
            </a:r>
            <a:r>
              <a:rPr lang="fr-FR" sz="2000" dirty="0" err="1">
                <a:solidFill>
                  <a:schemeClr val="accent1">
                    <a:lumMod val="50000"/>
                  </a:schemeClr>
                </a:solidFill>
                <a:sym typeface="Wingdings" panose="05000000000000000000" pitchFamily="2" charset="2"/>
              </a:rPr>
              <a:t>when</a:t>
            </a:r>
            <a:r>
              <a:rPr lang="fr-FR" sz="2000" dirty="0">
                <a:solidFill>
                  <a:schemeClr val="accent1">
                    <a:lumMod val="50000"/>
                  </a:schemeClr>
                </a:solidFill>
                <a:sym typeface="Wingdings" panose="05000000000000000000" pitchFamily="2" charset="2"/>
              </a:rPr>
              <a:t> </a:t>
            </a:r>
            <a:r>
              <a:rPr lang="fr-FR" sz="2000" dirty="0" err="1">
                <a:solidFill>
                  <a:schemeClr val="accent1">
                    <a:lumMod val="50000"/>
                  </a:schemeClr>
                </a:solidFill>
                <a:sym typeface="Wingdings" panose="05000000000000000000" pitchFamily="2" charset="2"/>
              </a:rPr>
              <a:t>you</a:t>
            </a:r>
            <a:r>
              <a:rPr lang="fr-FR" sz="2000" dirty="0">
                <a:solidFill>
                  <a:schemeClr val="accent1">
                    <a:lumMod val="50000"/>
                  </a:schemeClr>
                </a:solidFill>
                <a:sym typeface="Wingdings" panose="05000000000000000000" pitchFamily="2" charset="2"/>
              </a:rPr>
              <a:t> </a:t>
            </a:r>
            <a:r>
              <a:rPr lang="fr-FR" sz="2000" dirty="0" err="1">
                <a:solidFill>
                  <a:schemeClr val="accent1">
                    <a:lumMod val="50000"/>
                  </a:schemeClr>
                </a:solidFill>
                <a:sym typeface="Wingdings" panose="05000000000000000000" pitchFamily="2" charset="2"/>
              </a:rPr>
              <a:t>rarefy</a:t>
            </a:r>
            <a:r>
              <a:rPr lang="fr-FR" sz="2000" dirty="0">
                <a:solidFill>
                  <a:schemeClr val="accent1">
                    <a:lumMod val="50000"/>
                  </a:schemeClr>
                </a:solidFill>
                <a:sym typeface="Wingdings" panose="05000000000000000000" pitchFamily="2" charset="2"/>
              </a:rPr>
              <a:t> the </a:t>
            </a:r>
            <a:r>
              <a:rPr lang="fr-FR" sz="2000" dirty="0" err="1">
                <a:solidFill>
                  <a:schemeClr val="accent1">
                    <a:lumMod val="50000"/>
                  </a:schemeClr>
                </a:solidFill>
                <a:sym typeface="Wingdings" panose="05000000000000000000" pitchFamily="2" charset="2"/>
              </a:rPr>
              <a:t>counts</a:t>
            </a:r>
            <a:r>
              <a:rPr lang="fr-FR" sz="2000" dirty="0">
                <a:solidFill>
                  <a:schemeClr val="accent1">
                    <a:lumMod val="50000"/>
                  </a:schemeClr>
                </a:solidFill>
                <a:sym typeface="Wingdings" panose="05000000000000000000" pitchFamily="2" charset="2"/>
              </a:rPr>
              <a:t> </a:t>
            </a:r>
            <a:r>
              <a:rPr lang="fr-FR" sz="2000" dirty="0" smtClean="0">
                <a:solidFill>
                  <a:schemeClr val="accent1">
                    <a:lumMod val="50000"/>
                  </a:schemeClr>
                </a:solidFill>
                <a:sym typeface="Wingdings" panose="05000000000000000000" pitchFamily="2" charset="2"/>
              </a:rPr>
              <a:t>?</a:t>
            </a:r>
          </a:p>
          <a:p>
            <a:pPr>
              <a:buClr>
                <a:schemeClr val="accent1"/>
              </a:buClr>
              <a:buFont typeface="Wingdings" panose="05000000000000000000" pitchFamily="2" charset="2"/>
              <a:buChar char="è"/>
            </a:pPr>
            <a:endParaRPr lang="fr-FR" sz="2000" dirty="0" smtClean="0">
              <a:solidFill>
                <a:schemeClr val="accent1">
                  <a:lumMod val="50000"/>
                </a:schemeClr>
              </a:solidFill>
              <a:sym typeface="Wingdings" panose="05000000000000000000" pitchFamily="2" charset="2"/>
            </a:endParaRPr>
          </a:p>
          <a:p>
            <a:pPr>
              <a:buClr>
                <a:schemeClr val="accent1"/>
              </a:buClr>
              <a:buFont typeface="Wingdings" panose="05000000000000000000" pitchFamily="2" charset="2"/>
              <a:buChar char="è"/>
            </a:pPr>
            <a:endParaRPr lang="fr-FR" sz="2000" dirty="0" smtClean="0">
              <a:solidFill>
                <a:schemeClr val="accent1">
                  <a:lumMod val="50000"/>
                </a:schemeClr>
              </a:solidFill>
              <a:sym typeface="Wingdings" panose="05000000000000000000" pitchFamily="2" charset="2"/>
            </a:endParaRPr>
          </a:p>
          <a:p>
            <a:pPr>
              <a:buClr>
                <a:schemeClr val="accent1">
                  <a:lumMod val="75000"/>
                </a:schemeClr>
              </a:buClr>
            </a:pPr>
            <a:endParaRPr lang="fr-FR" sz="2000" dirty="0">
              <a:solidFill>
                <a:schemeClr val="accent1">
                  <a:lumMod val="50000"/>
                </a:schemeClr>
              </a:solidFill>
              <a:sym typeface="Wingdings" panose="05000000000000000000" pitchFamily="2" charset="2"/>
            </a:endParaRPr>
          </a:p>
          <a:p>
            <a:pPr>
              <a:buClr>
                <a:schemeClr val="accent1">
                  <a:lumMod val="75000"/>
                </a:schemeClr>
              </a:buClr>
            </a:pPr>
            <a:endParaRPr lang="fr-FR" sz="2000" dirty="0">
              <a:solidFill>
                <a:schemeClr val="accent1">
                  <a:lumMod val="50000"/>
                </a:schemeClr>
              </a:solidFill>
              <a:sym typeface="Wingdings" panose="05000000000000000000" pitchFamily="2" charset="2"/>
            </a:endParaRPr>
          </a:p>
          <a:p>
            <a:pPr>
              <a:buClr>
                <a:schemeClr val="accent1">
                  <a:lumMod val="75000"/>
                </a:schemeClr>
              </a:buClr>
            </a:pPr>
            <a:endParaRPr lang="fr-FR" sz="2000" dirty="0">
              <a:solidFill>
                <a:schemeClr val="accent1">
                  <a:lumMod val="50000"/>
                </a:schemeClr>
              </a:solidFill>
              <a:sym typeface="Wingdings" panose="05000000000000000000" pitchFamily="2" charset="2"/>
            </a:endParaRPr>
          </a:p>
          <a:p>
            <a:pPr>
              <a:buClr>
                <a:schemeClr val="accent1">
                  <a:lumMod val="75000"/>
                </a:schemeClr>
              </a:buClr>
            </a:pPr>
            <a:endParaRPr lang="fr-FR" sz="2000" dirty="0">
              <a:solidFill>
                <a:schemeClr val="accent1">
                  <a:lumMod val="50000"/>
                </a:schemeClr>
              </a:solidFill>
              <a:sym typeface="Wingdings" panose="05000000000000000000" pitchFamily="2" charset="2"/>
            </a:endParaRPr>
          </a:p>
          <a:p>
            <a:pPr>
              <a:buClr>
                <a:schemeClr val="accent1">
                  <a:lumMod val="75000"/>
                </a:schemeClr>
              </a:buClr>
            </a:pPr>
            <a:endParaRPr lang="fr-FR" sz="2000" dirty="0">
              <a:solidFill>
                <a:schemeClr val="accent1">
                  <a:lumMod val="50000"/>
                </a:schemeClr>
              </a:solidFill>
              <a:sym typeface="Wingdings" panose="05000000000000000000" pitchFamily="2" charset="2"/>
            </a:endParaRPr>
          </a:p>
          <a:p>
            <a:pPr>
              <a:buClr>
                <a:schemeClr val="accent1">
                  <a:lumMod val="75000"/>
                </a:schemeClr>
              </a:buClr>
            </a:pPr>
            <a:endParaRPr lang="fr-FR" sz="2000" dirty="0">
              <a:solidFill>
                <a:schemeClr val="accent1">
                  <a:lumMod val="50000"/>
                </a:schemeClr>
              </a:solidFill>
              <a:sym typeface="Wingdings" panose="05000000000000000000" pitchFamily="2" charset="2"/>
            </a:endParaRPr>
          </a:p>
          <a:p>
            <a:pPr>
              <a:buClr>
                <a:schemeClr val="accent1">
                  <a:lumMod val="75000"/>
                </a:schemeClr>
              </a:buClr>
            </a:pPr>
            <a:endParaRPr lang="fr-FR" sz="2000" dirty="0">
              <a:solidFill>
                <a:schemeClr val="accent1">
                  <a:lumMod val="50000"/>
                </a:schemeClr>
              </a:solidFill>
              <a:sym typeface="Wingdings" panose="05000000000000000000" pitchFamily="2" charset="2"/>
            </a:endParaRPr>
          </a:p>
          <a:p>
            <a:pPr algn="ctr">
              <a:buClr>
                <a:schemeClr val="accent1">
                  <a:lumMod val="75000"/>
                </a:schemeClr>
              </a:buClr>
            </a:pPr>
            <a:r>
              <a:rPr lang="fr-FR" sz="2000" dirty="0">
                <a:solidFill>
                  <a:schemeClr val="accent2">
                    <a:lumMod val="75000"/>
                  </a:schemeClr>
                </a:solidFill>
                <a:sym typeface="Wingdings" panose="05000000000000000000" pitchFamily="2" charset="2"/>
              </a:rPr>
              <a:t></a:t>
            </a:r>
            <a:r>
              <a:rPr lang="fr-FR" sz="2000" dirty="0">
                <a:solidFill>
                  <a:schemeClr val="accent2">
                    <a:lumMod val="50000"/>
                  </a:schemeClr>
                </a:solidFill>
                <a:sym typeface="Wingdings" panose="05000000000000000000" pitchFamily="2" charset="2"/>
              </a:rPr>
              <a:t> 4031 – 3002 = 1029 </a:t>
            </a:r>
            <a:r>
              <a:rPr lang="fr-FR" sz="2000" dirty="0" err="1">
                <a:solidFill>
                  <a:schemeClr val="accent2">
                    <a:lumMod val="50000"/>
                  </a:schemeClr>
                </a:solidFill>
                <a:sym typeface="Wingdings" panose="05000000000000000000" pitchFamily="2" charset="2"/>
              </a:rPr>
              <a:t>OTUs</a:t>
            </a:r>
            <a:r>
              <a:rPr lang="fr-FR" sz="2000" dirty="0">
                <a:solidFill>
                  <a:schemeClr val="accent2">
                    <a:lumMod val="50000"/>
                  </a:schemeClr>
                </a:solidFill>
                <a:sym typeface="Wingdings" panose="05000000000000000000" pitchFamily="2" charset="2"/>
              </a:rPr>
              <a:t> have been </a:t>
            </a:r>
            <a:r>
              <a:rPr lang="fr-FR" sz="2000" dirty="0" err="1" smtClean="0">
                <a:solidFill>
                  <a:schemeClr val="accent2">
                    <a:lumMod val="50000"/>
                  </a:schemeClr>
                </a:solidFill>
                <a:sym typeface="Wingdings" panose="05000000000000000000" pitchFamily="2" charset="2"/>
              </a:rPr>
              <a:t>deleted</a:t>
            </a:r>
            <a:r>
              <a:rPr lang="fr-FR" sz="2000" dirty="0" smtClean="0">
                <a:solidFill>
                  <a:schemeClr val="accent2">
                    <a:lumMod val="50000"/>
                  </a:schemeClr>
                </a:solidFill>
                <a:sym typeface="Wingdings" panose="05000000000000000000" pitchFamily="2" charset="2"/>
              </a:rPr>
              <a:t>, </a:t>
            </a:r>
            <a:r>
              <a:rPr lang="fr-FR" sz="2000" dirty="0" err="1" smtClean="0">
                <a:solidFill>
                  <a:schemeClr val="accent2">
                    <a:lumMod val="50000"/>
                  </a:schemeClr>
                </a:solidFill>
                <a:sym typeface="Wingdings" panose="05000000000000000000" pitchFamily="2" charset="2"/>
              </a:rPr>
              <a:t>probably</a:t>
            </a:r>
            <a:r>
              <a:rPr lang="fr-FR" sz="2000" dirty="0" smtClean="0">
                <a:solidFill>
                  <a:schemeClr val="accent2">
                    <a:lumMod val="50000"/>
                  </a:schemeClr>
                </a:solidFill>
                <a:sym typeface="Wingdings" panose="05000000000000000000" pitchFamily="2" charset="2"/>
              </a:rPr>
              <a:t> </a:t>
            </a:r>
            <a:r>
              <a:rPr lang="fr-FR" sz="2000" dirty="0" err="1">
                <a:solidFill>
                  <a:schemeClr val="accent2">
                    <a:lumMod val="50000"/>
                  </a:schemeClr>
                </a:solidFill>
                <a:sym typeface="Wingdings" panose="05000000000000000000" pitchFamily="2" charset="2"/>
              </a:rPr>
              <a:t>most</a:t>
            </a:r>
            <a:r>
              <a:rPr lang="fr-FR" sz="2000" dirty="0">
                <a:solidFill>
                  <a:schemeClr val="accent2">
                    <a:lumMod val="50000"/>
                  </a:schemeClr>
                </a:solidFill>
                <a:sym typeface="Wingdings" panose="05000000000000000000" pitchFamily="2" charset="2"/>
              </a:rPr>
              <a:t> of the singleton </a:t>
            </a:r>
            <a:r>
              <a:rPr lang="fr-FR" sz="2000" dirty="0" smtClean="0">
                <a:solidFill>
                  <a:schemeClr val="accent2">
                    <a:lumMod val="50000"/>
                  </a:schemeClr>
                </a:solidFill>
                <a:sym typeface="Wingdings" panose="05000000000000000000" pitchFamily="2" charset="2"/>
              </a:rPr>
              <a:t>OTU</a:t>
            </a:r>
            <a:endParaRPr lang="fr-FR" sz="2000" dirty="0">
              <a:solidFill>
                <a:schemeClr val="accent2">
                  <a:lumMod val="50000"/>
                </a:schemeClr>
              </a:solidFill>
              <a:sym typeface="Wingdings" panose="05000000000000000000" pitchFamily="2" charset="2"/>
            </a:endParaRPr>
          </a:p>
        </p:txBody>
      </p:sp>
      <p:sp>
        <p:nvSpPr>
          <p:cNvPr id="3" name="Titre 2"/>
          <p:cNvSpPr>
            <a:spLocks noGrp="1"/>
          </p:cNvSpPr>
          <p:nvPr>
            <p:ph type="title"/>
          </p:nvPr>
        </p:nvSpPr>
        <p:spPr/>
        <p:txBody>
          <a:bodyPr/>
          <a:lstStyle/>
          <a:p>
            <a:r>
              <a:rPr lang="fr-FR" dirty="0" err="1">
                <a:solidFill>
                  <a:schemeClr val="accent6"/>
                </a:solidFill>
              </a:rPr>
              <a:t>Exercise</a:t>
            </a:r>
            <a:r>
              <a:rPr lang="fr-FR" dirty="0">
                <a:solidFill>
                  <a:schemeClr val="accent6"/>
                </a:solidFill>
              </a:rPr>
              <a:t> </a:t>
            </a:r>
            <a:r>
              <a:rPr lang="fr-FR" dirty="0" smtClean="0">
                <a:solidFill>
                  <a:schemeClr val="accent6"/>
                </a:solidFill>
              </a:rPr>
              <a:t>B-1</a:t>
            </a:r>
            <a:endParaRPr lang="fr-FR" dirty="0"/>
          </a:p>
        </p:txBody>
      </p:sp>
      <p:sp>
        <p:nvSpPr>
          <p:cNvPr id="2" name="Espace réservé du contenu 1"/>
          <p:cNvSpPr>
            <a:spLocks noGrp="1"/>
          </p:cNvSpPr>
          <p:nvPr>
            <p:ph sz="half" idx="1"/>
          </p:nvPr>
        </p:nvSpPr>
        <p:spPr/>
        <p:txBody>
          <a:bodyPr anchor="t">
            <a:normAutofit/>
          </a:bodyPr>
          <a:lstStyle/>
          <a:p>
            <a:pPr marL="201168" lvl="1" indent="0">
              <a:buNone/>
            </a:pPr>
            <a:endParaRPr lang="fr-FR" sz="2000" dirty="0" smtClean="0">
              <a:solidFill>
                <a:schemeClr val="accent1">
                  <a:lumMod val="50000"/>
                </a:schemeClr>
              </a:solidFill>
              <a:sym typeface="Wingdings" panose="05000000000000000000" pitchFamily="2" charset="2"/>
            </a:endParaRPr>
          </a:p>
          <a:p>
            <a:pPr marL="0" indent="0">
              <a:buNone/>
            </a:pPr>
            <a:endParaRPr lang="fr-FR" dirty="0" smtClean="0">
              <a:solidFill>
                <a:schemeClr val="accent1">
                  <a:lumMod val="50000"/>
                </a:schemeClr>
              </a:solidFill>
            </a:endParaRPr>
          </a:p>
          <a:p>
            <a:pPr marL="0" indent="0" algn="ctr">
              <a:buNone/>
            </a:pPr>
            <a:r>
              <a:rPr lang="fr-FR" dirty="0" smtClean="0"/>
              <a:t>Import of </a:t>
            </a:r>
            <a:r>
              <a:rPr lang="fr-FR" dirty="0" err="1" smtClean="0"/>
              <a:t>raw</a:t>
            </a:r>
            <a:r>
              <a:rPr lang="fr-FR" dirty="0" smtClean="0"/>
              <a:t> </a:t>
            </a:r>
            <a:r>
              <a:rPr lang="fr-FR" dirty="0" err="1" smtClean="0"/>
              <a:t>counts</a:t>
            </a:r>
            <a:endParaRPr lang="fr-FR" dirty="0"/>
          </a:p>
        </p:txBody>
      </p:sp>
      <p:sp>
        <p:nvSpPr>
          <p:cNvPr id="8" name="Espace réservé du contenu 7"/>
          <p:cNvSpPr>
            <a:spLocks noGrp="1"/>
          </p:cNvSpPr>
          <p:nvPr>
            <p:ph sz="half" idx="2"/>
          </p:nvPr>
        </p:nvSpPr>
        <p:spPr/>
        <p:txBody>
          <a:bodyPr/>
          <a:lstStyle/>
          <a:p>
            <a:endParaRPr lang="fr-FR" dirty="0" smtClean="0"/>
          </a:p>
          <a:p>
            <a:pPr marL="0" indent="0">
              <a:buNone/>
            </a:pPr>
            <a:endParaRPr lang="fr-FR" dirty="0"/>
          </a:p>
          <a:p>
            <a:pPr algn="ctr"/>
            <a:r>
              <a:rPr lang="fr-FR" dirty="0" smtClean="0"/>
              <a:t>Import of </a:t>
            </a:r>
            <a:r>
              <a:rPr lang="fr-FR" dirty="0" err="1" smtClean="0"/>
              <a:t>rarefying</a:t>
            </a:r>
            <a:r>
              <a:rPr lang="fr-FR" dirty="0" smtClean="0"/>
              <a:t> </a:t>
            </a:r>
            <a:r>
              <a:rPr lang="fr-FR" dirty="0" err="1" smtClean="0"/>
              <a:t>counts</a:t>
            </a:r>
            <a:endParaRPr lang="fr-FR" dirty="0"/>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93</a:t>
            </a:fld>
            <a:endParaRPr lang="fr-FR"/>
          </a:p>
        </p:txBody>
      </p:sp>
      <p:pic>
        <p:nvPicPr>
          <p:cNvPr id="5" name="Image 4"/>
          <p:cNvPicPr>
            <a:picLocks noChangeAspect="1"/>
          </p:cNvPicPr>
          <p:nvPr/>
        </p:nvPicPr>
        <p:blipFill>
          <a:blip r:embed="rId3"/>
          <a:stretch>
            <a:fillRect/>
          </a:stretch>
        </p:blipFill>
        <p:spPr>
          <a:xfrm>
            <a:off x="6233020" y="3252355"/>
            <a:ext cx="5564784" cy="1547280"/>
          </a:xfrm>
          <a:prstGeom prst="rect">
            <a:avLst/>
          </a:prstGeom>
        </p:spPr>
      </p:pic>
      <p:pic>
        <p:nvPicPr>
          <p:cNvPr id="10" name="Image 9"/>
          <p:cNvPicPr>
            <a:picLocks noChangeAspect="1"/>
          </p:cNvPicPr>
          <p:nvPr/>
        </p:nvPicPr>
        <p:blipFill>
          <a:blip r:embed="rId4"/>
          <a:stretch>
            <a:fillRect/>
          </a:stretch>
        </p:blipFill>
        <p:spPr>
          <a:xfrm>
            <a:off x="268604" y="3252355"/>
            <a:ext cx="5857875" cy="1162050"/>
          </a:xfrm>
          <a:prstGeom prst="rect">
            <a:avLst/>
          </a:prstGeom>
        </p:spPr>
      </p:pic>
    </p:spTree>
    <p:extLst>
      <p:ext uri="{BB962C8B-B14F-4D97-AF65-F5344CB8AC3E}">
        <p14:creationId xmlns:p14="http://schemas.microsoft.com/office/powerpoint/2010/main" val="6706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err="1">
                <a:solidFill>
                  <a:schemeClr val="accent6"/>
                </a:solidFill>
              </a:rPr>
              <a:t>Exercise</a:t>
            </a:r>
            <a:r>
              <a:rPr lang="fr-FR" dirty="0">
                <a:solidFill>
                  <a:schemeClr val="accent6"/>
                </a:solidFill>
              </a:rPr>
              <a:t> </a:t>
            </a:r>
            <a:r>
              <a:rPr lang="fr-FR" dirty="0" smtClean="0">
                <a:solidFill>
                  <a:schemeClr val="accent6"/>
                </a:solidFill>
              </a:rPr>
              <a:t>B-2</a:t>
            </a:r>
            <a:endParaRPr lang="fr-FR" dirty="0"/>
          </a:p>
        </p:txBody>
      </p:sp>
      <p:sp>
        <p:nvSpPr>
          <p:cNvPr id="2" name="Espace réservé du contenu 1"/>
          <p:cNvSpPr>
            <a:spLocks noGrp="1"/>
          </p:cNvSpPr>
          <p:nvPr>
            <p:ph idx="1"/>
          </p:nvPr>
        </p:nvSpPr>
        <p:spPr/>
        <p:txBody>
          <a:bodyPr anchor="t">
            <a:normAutofit/>
          </a:bodyPr>
          <a:lstStyle/>
          <a:p>
            <a:pPr>
              <a:buFont typeface="Wingdings" panose="05000000000000000000" pitchFamily="2" charset="2"/>
              <a:buChar char="è"/>
            </a:pPr>
            <a:r>
              <a:rPr lang="fr-FR" dirty="0">
                <a:solidFill>
                  <a:schemeClr val="accent1">
                    <a:lumMod val="50000"/>
                  </a:schemeClr>
                </a:solidFill>
                <a:sym typeface="Wingdings" panose="05000000000000000000" pitchFamily="2" charset="2"/>
              </a:rPr>
              <a:t>What </a:t>
            </a:r>
            <a:r>
              <a:rPr lang="fr-FR" dirty="0" err="1">
                <a:solidFill>
                  <a:schemeClr val="accent1">
                    <a:lumMod val="50000"/>
                  </a:schemeClr>
                </a:solidFill>
                <a:sym typeface="Wingdings" panose="05000000000000000000" pitchFamily="2" charset="2"/>
              </a:rPr>
              <a:t>can</a:t>
            </a:r>
            <a:r>
              <a:rPr lang="fr-FR" dirty="0">
                <a:solidFill>
                  <a:schemeClr val="accent1">
                    <a:lumMod val="50000"/>
                  </a:schemeClr>
                </a:solidFill>
                <a:sym typeface="Wingdings" panose="05000000000000000000" pitchFamily="2" charset="2"/>
              </a:rPr>
              <a:t> </a:t>
            </a:r>
            <a:r>
              <a:rPr lang="fr-FR" dirty="0" err="1">
                <a:solidFill>
                  <a:schemeClr val="accent1">
                    <a:lumMod val="50000"/>
                  </a:schemeClr>
                </a:solidFill>
                <a:sym typeface="Wingdings" panose="05000000000000000000" pitchFamily="2" charset="2"/>
              </a:rPr>
              <a:t>you</a:t>
            </a:r>
            <a:r>
              <a:rPr lang="fr-FR" dirty="0">
                <a:solidFill>
                  <a:schemeClr val="accent1">
                    <a:lumMod val="50000"/>
                  </a:schemeClr>
                </a:solidFill>
                <a:sym typeface="Wingdings" panose="05000000000000000000" pitchFamily="2" charset="2"/>
              </a:rPr>
              <a:t> </a:t>
            </a:r>
            <a:r>
              <a:rPr lang="fr-FR" dirty="0" err="1">
                <a:solidFill>
                  <a:schemeClr val="accent1">
                    <a:lumMod val="50000"/>
                  </a:schemeClr>
                </a:solidFill>
                <a:sym typeface="Wingdings" panose="05000000000000000000" pitchFamily="2" charset="2"/>
              </a:rPr>
              <a:t>conclude</a:t>
            </a:r>
            <a:r>
              <a:rPr lang="fr-FR" dirty="0">
                <a:solidFill>
                  <a:schemeClr val="accent1">
                    <a:lumMod val="50000"/>
                  </a:schemeClr>
                </a:solidFill>
                <a:sym typeface="Wingdings" panose="05000000000000000000" pitchFamily="2" charset="2"/>
              </a:rPr>
              <a:t> </a:t>
            </a:r>
            <a:r>
              <a:rPr lang="fr-FR" dirty="0" err="1">
                <a:solidFill>
                  <a:schemeClr val="accent1">
                    <a:lumMod val="50000"/>
                  </a:schemeClr>
                </a:solidFill>
                <a:sym typeface="Wingdings" panose="05000000000000000000" pitchFamily="2" charset="2"/>
              </a:rPr>
              <a:t>with</a:t>
            </a:r>
            <a:r>
              <a:rPr lang="fr-FR" dirty="0">
                <a:solidFill>
                  <a:schemeClr val="accent1">
                    <a:lumMod val="50000"/>
                  </a:schemeClr>
                </a:solidFill>
                <a:sym typeface="Wingdings" panose="05000000000000000000" pitchFamily="2" charset="2"/>
              </a:rPr>
              <a:t> the composition plots ?</a:t>
            </a:r>
          </a:p>
          <a:p>
            <a:pPr>
              <a:buFont typeface="Wingdings" panose="05000000000000000000" pitchFamily="2" charset="2"/>
              <a:buChar char="è"/>
            </a:pPr>
            <a:endParaRPr lang="fr-FR" dirty="0">
              <a:solidFill>
                <a:schemeClr val="accent1">
                  <a:lumMod val="50000"/>
                </a:schemeClr>
              </a:solidFill>
              <a:sym typeface="Wingdings" panose="05000000000000000000" pitchFamily="2" charset="2"/>
            </a:endParaRPr>
          </a:p>
          <a:p>
            <a:pPr>
              <a:buFont typeface="Wingdings" panose="05000000000000000000" pitchFamily="2" charset="2"/>
              <a:buChar char="è"/>
            </a:pPr>
            <a:r>
              <a:rPr lang="fr-FR" dirty="0" err="1">
                <a:solidFill>
                  <a:schemeClr val="accent1">
                    <a:lumMod val="50000"/>
                  </a:schemeClr>
                </a:solidFill>
                <a:sym typeface="Wingdings" panose="05000000000000000000" pitchFamily="2" charset="2"/>
              </a:rPr>
              <a:t>What</a:t>
            </a:r>
            <a:r>
              <a:rPr lang="fr-FR" dirty="0">
                <a:solidFill>
                  <a:schemeClr val="accent1">
                    <a:lumMod val="50000"/>
                  </a:schemeClr>
                </a:solidFill>
                <a:sym typeface="Wingdings" panose="05000000000000000000" pitchFamily="2" charset="2"/>
              </a:rPr>
              <a:t> </a:t>
            </a:r>
            <a:r>
              <a:rPr lang="fr-FR" dirty="0" err="1">
                <a:solidFill>
                  <a:schemeClr val="accent1">
                    <a:lumMod val="50000"/>
                  </a:schemeClr>
                </a:solidFill>
                <a:sym typeface="Wingdings" panose="05000000000000000000" pitchFamily="2" charset="2"/>
              </a:rPr>
              <a:t>can</a:t>
            </a:r>
            <a:r>
              <a:rPr lang="fr-FR" dirty="0">
                <a:solidFill>
                  <a:schemeClr val="accent1">
                    <a:lumMod val="50000"/>
                  </a:schemeClr>
                </a:solidFill>
                <a:sym typeface="Wingdings" panose="05000000000000000000" pitchFamily="2" charset="2"/>
              </a:rPr>
              <a:t> </a:t>
            </a:r>
            <a:r>
              <a:rPr lang="fr-FR" dirty="0" err="1">
                <a:solidFill>
                  <a:schemeClr val="accent1">
                    <a:lumMod val="50000"/>
                  </a:schemeClr>
                </a:solidFill>
                <a:sym typeface="Wingdings" panose="05000000000000000000" pitchFamily="2" charset="2"/>
              </a:rPr>
              <a:t>you</a:t>
            </a:r>
            <a:r>
              <a:rPr lang="fr-FR" dirty="0">
                <a:solidFill>
                  <a:schemeClr val="accent1">
                    <a:lumMod val="50000"/>
                  </a:schemeClr>
                </a:solidFill>
                <a:sym typeface="Wingdings" panose="05000000000000000000" pitchFamily="2" charset="2"/>
              </a:rPr>
              <a:t> tell about alpha </a:t>
            </a:r>
            <a:r>
              <a:rPr lang="fr-FR" dirty="0" err="1">
                <a:solidFill>
                  <a:schemeClr val="accent1">
                    <a:lumMod val="50000"/>
                  </a:schemeClr>
                </a:solidFill>
                <a:sym typeface="Wingdings" panose="05000000000000000000" pitchFamily="2" charset="2"/>
              </a:rPr>
              <a:t>diversity</a:t>
            </a:r>
            <a:r>
              <a:rPr lang="fr-FR" dirty="0">
                <a:solidFill>
                  <a:schemeClr val="accent1">
                    <a:lumMod val="50000"/>
                  </a:schemeClr>
                </a:solidFill>
                <a:sym typeface="Wingdings" panose="05000000000000000000" pitchFamily="2" charset="2"/>
              </a:rPr>
              <a:t> indices ?</a:t>
            </a:r>
          </a:p>
          <a:p>
            <a:pPr marL="201168" lvl="1" indent="0">
              <a:buNone/>
            </a:pPr>
            <a:r>
              <a:rPr lang="fr-FR" sz="2000" dirty="0">
                <a:solidFill>
                  <a:schemeClr val="accent1">
                    <a:lumMod val="50000"/>
                  </a:schemeClr>
                </a:solidFill>
                <a:sym typeface="Wingdings" panose="05000000000000000000" pitchFamily="2" charset="2"/>
              </a:rPr>
              <a:t> </a:t>
            </a:r>
            <a:r>
              <a:rPr lang="fr-FR" sz="2000" dirty="0" err="1">
                <a:solidFill>
                  <a:schemeClr val="accent1">
                    <a:lumMod val="50000"/>
                  </a:schemeClr>
                </a:solidFill>
                <a:sym typeface="Wingdings" panose="05000000000000000000" pitchFamily="2" charset="2"/>
              </a:rPr>
              <a:t>Try</a:t>
            </a:r>
            <a:r>
              <a:rPr lang="fr-FR" sz="2000" dirty="0">
                <a:solidFill>
                  <a:schemeClr val="accent1">
                    <a:lumMod val="50000"/>
                  </a:schemeClr>
                </a:solidFill>
                <a:sym typeface="Wingdings" panose="05000000000000000000" pitchFamily="2" charset="2"/>
              </a:rPr>
              <a:t> </a:t>
            </a:r>
            <a:r>
              <a:rPr lang="fr-FR" sz="2000" dirty="0" err="1">
                <a:solidFill>
                  <a:schemeClr val="accent1">
                    <a:lumMod val="50000"/>
                  </a:schemeClr>
                </a:solidFill>
                <a:sym typeface="Wingdings" panose="05000000000000000000" pitchFamily="2" charset="2"/>
              </a:rPr>
              <a:t>it</a:t>
            </a:r>
            <a:r>
              <a:rPr lang="fr-FR" sz="2000" dirty="0">
                <a:solidFill>
                  <a:schemeClr val="accent1">
                    <a:lumMod val="50000"/>
                  </a:schemeClr>
                </a:solidFill>
                <a:sym typeface="Wingdings" panose="05000000000000000000" pitchFamily="2" charset="2"/>
              </a:rPr>
              <a:t> on </a:t>
            </a:r>
            <a:r>
              <a:rPr lang="fr-FR" sz="2000" dirty="0" err="1">
                <a:solidFill>
                  <a:schemeClr val="accent1">
                    <a:lumMod val="50000"/>
                  </a:schemeClr>
                </a:solidFill>
                <a:sym typeface="Wingdings" panose="05000000000000000000" pitchFamily="2" charset="2"/>
              </a:rPr>
              <a:t>raw</a:t>
            </a:r>
            <a:r>
              <a:rPr lang="fr-FR" sz="2000" dirty="0">
                <a:solidFill>
                  <a:schemeClr val="accent1">
                    <a:lumMod val="50000"/>
                  </a:schemeClr>
                </a:solidFill>
                <a:sym typeface="Wingdings" panose="05000000000000000000" pitchFamily="2" charset="2"/>
              </a:rPr>
              <a:t> </a:t>
            </a:r>
            <a:r>
              <a:rPr lang="fr-FR" sz="2000" dirty="0" err="1">
                <a:solidFill>
                  <a:schemeClr val="accent1">
                    <a:lumMod val="50000"/>
                  </a:schemeClr>
                </a:solidFill>
                <a:sym typeface="Wingdings" panose="05000000000000000000" pitchFamily="2" charset="2"/>
              </a:rPr>
              <a:t>counts</a:t>
            </a:r>
            <a:r>
              <a:rPr lang="fr-FR" sz="2000" dirty="0">
                <a:solidFill>
                  <a:schemeClr val="accent1">
                    <a:lumMod val="50000"/>
                  </a:schemeClr>
                </a:solidFill>
                <a:sym typeface="Wingdings" panose="05000000000000000000" pitchFamily="2" charset="2"/>
              </a:rPr>
              <a:t> and on </a:t>
            </a:r>
            <a:r>
              <a:rPr lang="fr-FR" sz="2000" dirty="0" err="1">
                <a:solidFill>
                  <a:schemeClr val="accent1">
                    <a:lumMod val="50000"/>
                  </a:schemeClr>
                </a:solidFill>
                <a:sym typeface="Wingdings" panose="05000000000000000000" pitchFamily="2" charset="2"/>
              </a:rPr>
              <a:t>rarefied</a:t>
            </a:r>
            <a:r>
              <a:rPr lang="fr-FR" sz="2000" dirty="0">
                <a:solidFill>
                  <a:schemeClr val="accent1">
                    <a:lumMod val="50000"/>
                  </a:schemeClr>
                </a:solidFill>
                <a:sym typeface="Wingdings" panose="05000000000000000000" pitchFamily="2" charset="2"/>
              </a:rPr>
              <a:t> </a:t>
            </a:r>
            <a:r>
              <a:rPr lang="fr-FR" sz="2000" dirty="0" err="1">
                <a:solidFill>
                  <a:schemeClr val="accent1">
                    <a:lumMod val="50000"/>
                  </a:schemeClr>
                </a:solidFill>
                <a:sym typeface="Wingdings" panose="05000000000000000000" pitchFamily="2" charset="2"/>
              </a:rPr>
              <a:t>counts</a:t>
            </a:r>
            <a:r>
              <a:rPr lang="fr-FR" sz="2000" dirty="0">
                <a:solidFill>
                  <a:schemeClr val="accent1">
                    <a:lumMod val="50000"/>
                  </a:schemeClr>
                </a:solidFill>
                <a:sym typeface="Wingdings" panose="05000000000000000000" pitchFamily="2" charset="2"/>
              </a:rPr>
              <a:t>.</a:t>
            </a:r>
          </a:p>
          <a:p>
            <a:pPr marL="0" indent="0">
              <a:buNone/>
            </a:pPr>
            <a:endParaRPr lang="fr-FR" dirty="0">
              <a:sym typeface="Wingdings" panose="05000000000000000000" pitchFamily="2" charset="2"/>
            </a:endParaRPr>
          </a:p>
          <a:p>
            <a:pPr marL="0" indent="0">
              <a:buNone/>
            </a:pPr>
            <a:endParaRPr lang="fr-FR" dirty="0">
              <a:solidFill>
                <a:schemeClr val="accent1">
                  <a:lumMod val="50000"/>
                </a:schemeClr>
              </a:solidFill>
            </a:endParaRP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94</a:t>
            </a:fld>
            <a:endParaRPr lang="fr-FR"/>
          </a:p>
        </p:txBody>
      </p:sp>
    </p:spTree>
    <p:extLst>
      <p:ext uri="{BB962C8B-B14F-4D97-AF65-F5344CB8AC3E}">
        <p14:creationId xmlns:p14="http://schemas.microsoft.com/office/powerpoint/2010/main" val="87629750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err="1">
                <a:solidFill>
                  <a:schemeClr val="accent6"/>
                </a:solidFill>
              </a:rPr>
              <a:t>Exercise</a:t>
            </a:r>
            <a:r>
              <a:rPr lang="fr-FR" dirty="0">
                <a:solidFill>
                  <a:schemeClr val="accent6"/>
                </a:solidFill>
              </a:rPr>
              <a:t> </a:t>
            </a:r>
            <a:r>
              <a:rPr lang="fr-FR" dirty="0" smtClean="0">
                <a:solidFill>
                  <a:schemeClr val="accent6"/>
                </a:solidFill>
              </a:rPr>
              <a:t>B-2</a:t>
            </a:r>
            <a:endParaRPr lang="fr-FR" dirty="0"/>
          </a:p>
        </p:txBody>
      </p:sp>
      <p:sp>
        <p:nvSpPr>
          <p:cNvPr id="8" name="Espace réservé du contenu 7"/>
          <p:cNvSpPr>
            <a:spLocks noGrp="1"/>
          </p:cNvSpPr>
          <p:nvPr>
            <p:ph sz="half" idx="2"/>
          </p:nvPr>
        </p:nvSpPr>
        <p:spPr>
          <a:xfrm>
            <a:off x="6217919" y="2344501"/>
            <a:ext cx="4810299" cy="4023360"/>
          </a:xfrm>
        </p:spPr>
        <p:txBody>
          <a:bodyPr anchor="ctr"/>
          <a:lstStyle/>
          <a:p>
            <a:r>
              <a:rPr lang="en-GB" dirty="0"/>
              <a:t>Plot bar </a:t>
            </a:r>
            <a:r>
              <a:rPr lang="en-GB" dirty="0" smtClean="0"/>
              <a:t>coloured at </a:t>
            </a:r>
            <a:r>
              <a:rPr lang="en-GB" dirty="0"/>
              <a:t>the Phylum level on raw counts</a:t>
            </a:r>
          </a:p>
          <a:p>
            <a:pPr marL="0" indent="0">
              <a:buNone/>
            </a:pPr>
            <a:r>
              <a:rPr lang="en-GB" dirty="0">
                <a:solidFill>
                  <a:schemeClr val="accent2">
                    <a:lumMod val="75000"/>
                  </a:schemeClr>
                </a:solidFill>
                <a:sym typeface="Wingdings" panose="05000000000000000000" pitchFamily="2" charset="2"/>
              </a:rPr>
              <a:t> </a:t>
            </a:r>
            <a:r>
              <a:rPr lang="en-GB" dirty="0" smtClean="0">
                <a:solidFill>
                  <a:schemeClr val="accent2">
                    <a:lumMod val="50000"/>
                  </a:schemeClr>
                </a:solidFill>
                <a:sym typeface="Wingdings" panose="05000000000000000000" pitchFamily="2" charset="2"/>
              </a:rPr>
              <a:t>Clearly</a:t>
            </a:r>
            <a:r>
              <a:rPr lang="en-GB" dirty="0">
                <a:solidFill>
                  <a:schemeClr val="accent2">
                    <a:lumMod val="50000"/>
                  </a:schemeClr>
                </a:solidFill>
                <a:sym typeface="Wingdings" panose="05000000000000000000" pitchFamily="2" charset="2"/>
              </a:rPr>
              <a:t>, samples are not sequenced at the same </a:t>
            </a:r>
            <a:r>
              <a:rPr lang="en-GB" dirty="0" smtClean="0">
                <a:solidFill>
                  <a:schemeClr val="accent2">
                    <a:lumMod val="50000"/>
                  </a:schemeClr>
                </a:solidFill>
                <a:sym typeface="Wingdings" panose="05000000000000000000" pitchFamily="2" charset="2"/>
              </a:rPr>
              <a:t>depth</a:t>
            </a:r>
          </a:p>
          <a:p>
            <a:pPr marL="0" indent="0">
              <a:buNone/>
            </a:pPr>
            <a:r>
              <a:rPr lang="en-GB" dirty="0" smtClean="0">
                <a:solidFill>
                  <a:schemeClr val="accent2">
                    <a:lumMod val="75000"/>
                  </a:schemeClr>
                </a:solidFill>
                <a:sym typeface="Wingdings" panose="05000000000000000000" pitchFamily="2" charset="2"/>
              </a:rPr>
              <a:t> </a:t>
            </a:r>
            <a:r>
              <a:rPr lang="en-GB" dirty="0" smtClean="0">
                <a:solidFill>
                  <a:schemeClr val="accent2">
                    <a:lumMod val="50000"/>
                  </a:schemeClr>
                </a:solidFill>
                <a:sym typeface="Wingdings" panose="05000000000000000000" pitchFamily="2" charset="2"/>
              </a:rPr>
              <a:t>Data have to be rarefied</a:t>
            </a:r>
            <a:endParaRPr lang="en-GB" dirty="0">
              <a:solidFill>
                <a:schemeClr val="accent2">
                  <a:lumMod val="50000"/>
                </a:schemeClr>
              </a:solidFill>
              <a:sym typeface="Wingdings" panose="05000000000000000000" pitchFamily="2" charset="2"/>
            </a:endParaRPr>
          </a:p>
          <a:p>
            <a:pPr marL="0" indent="0">
              <a:buNone/>
            </a:pPr>
            <a:endParaRPr lang="en-GB" dirty="0">
              <a:solidFill>
                <a:schemeClr val="accent2">
                  <a:lumMod val="50000"/>
                </a:schemeClr>
              </a:solidFill>
            </a:endParaRP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95</a:t>
            </a:fld>
            <a:endParaRPr lang="fr-FR"/>
          </a:p>
        </p:txBody>
      </p:sp>
      <p:pic>
        <p:nvPicPr>
          <p:cNvPr id="10" name="Espace réservé du contenu 9"/>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96963" y="2380907"/>
            <a:ext cx="4938712" cy="3950969"/>
          </a:xfrm>
          <a:prstGeom prst="rect">
            <a:avLst/>
          </a:prstGeom>
        </p:spPr>
      </p:pic>
      <p:sp>
        <p:nvSpPr>
          <p:cNvPr id="11" name="Espace réservé du contenu 1"/>
          <p:cNvSpPr txBox="1">
            <a:spLocks/>
          </p:cNvSpPr>
          <p:nvPr/>
        </p:nvSpPr>
        <p:spPr>
          <a:xfrm>
            <a:off x="1097280" y="1845734"/>
            <a:ext cx="10058400" cy="4023360"/>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è"/>
            </a:pPr>
            <a:r>
              <a:rPr lang="fr-FR" dirty="0" err="1">
                <a:solidFill>
                  <a:schemeClr val="accent1">
                    <a:lumMod val="50000"/>
                  </a:schemeClr>
                </a:solidFill>
                <a:sym typeface="Wingdings" panose="05000000000000000000" pitchFamily="2" charset="2"/>
              </a:rPr>
              <a:t>What</a:t>
            </a:r>
            <a:r>
              <a:rPr lang="fr-FR" dirty="0">
                <a:solidFill>
                  <a:schemeClr val="accent1">
                    <a:lumMod val="50000"/>
                  </a:schemeClr>
                </a:solidFill>
                <a:sym typeface="Wingdings" panose="05000000000000000000" pitchFamily="2" charset="2"/>
              </a:rPr>
              <a:t> </a:t>
            </a:r>
            <a:r>
              <a:rPr lang="fr-FR" dirty="0" err="1">
                <a:solidFill>
                  <a:schemeClr val="accent1">
                    <a:lumMod val="50000"/>
                  </a:schemeClr>
                </a:solidFill>
                <a:sym typeface="Wingdings" panose="05000000000000000000" pitchFamily="2" charset="2"/>
              </a:rPr>
              <a:t>can</a:t>
            </a:r>
            <a:r>
              <a:rPr lang="fr-FR" dirty="0">
                <a:solidFill>
                  <a:schemeClr val="accent1">
                    <a:lumMod val="50000"/>
                  </a:schemeClr>
                </a:solidFill>
                <a:sym typeface="Wingdings" panose="05000000000000000000" pitchFamily="2" charset="2"/>
              </a:rPr>
              <a:t> </a:t>
            </a:r>
            <a:r>
              <a:rPr lang="fr-FR" dirty="0" err="1">
                <a:solidFill>
                  <a:schemeClr val="accent1">
                    <a:lumMod val="50000"/>
                  </a:schemeClr>
                </a:solidFill>
                <a:sym typeface="Wingdings" panose="05000000000000000000" pitchFamily="2" charset="2"/>
              </a:rPr>
              <a:t>you</a:t>
            </a:r>
            <a:r>
              <a:rPr lang="fr-FR" dirty="0">
                <a:solidFill>
                  <a:schemeClr val="accent1">
                    <a:lumMod val="50000"/>
                  </a:schemeClr>
                </a:solidFill>
                <a:sym typeface="Wingdings" panose="05000000000000000000" pitchFamily="2" charset="2"/>
              </a:rPr>
              <a:t> </a:t>
            </a:r>
            <a:r>
              <a:rPr lang="fr-FR" dirty="0" err="1">
                <a:solidFill>
                  <a:schemeClr val="accent1">
                    <a:lumMod val="50000"/>
                  </a:schemeClr>
                </a:solidFill>
                <a:sym typeface="Wingdings" panose="05000000000000000000" pitchFamily="2" charset="2"/>
              </a:rPr>
              <a:t>conclude</a:t>
            </a:r>
            <a:r>
              <a:rPr lang="fr-FR" dirty="0">
                <a:solidFill>
                  <a:schemeClr val="accent1">
                    <a:lumMod val="50000"/>
                  </a:schemeClr>
                </a:solidFill>
                <a:sym typeface="Wingdings" panose="05000000000000000000" pitchFamily="2" charset="2"/>
              </a:rPr>
              <a:t> </a:t>
            </a:r>
            <a:r>
              <a:rPr lang="fr-FR" dirty="0" err="1">
                <a:solidFill>
                  <a:schemeClr val="accent1">
                    <a:lumMod val="50000"/>
                  </a:schemeClr>
                </a:solidFill>
                <a:sym typeface="Wingdings" panose="05000000000000000000" pitchFamily="2" charset="2"/>
              </a:rPr>
              <a:t>with</a:t>
            </a:r>
            <a:r>
              <a:rPr lang="fr-FR" dirty="0">
                <a:solidFill>
                  <a:schemeClr val="accent1">
                    <a:lumMod val="50000"/>
                  </a:schemeClr>
                </a:solidFill>
                <a:sym typeface="Wingdings" panose="05000000000000000000" pitchFamily="2" charset="2"/>
              </a:rPr>
              <a:t> the </a:t>
            </a:r>
            <a:r>
              <a:rPr lang="fr-FR" dirty="0" smtClean="0">
                <a:solidFill>
                  <a:schemeClr val="accent1">
                    <a:lumMod val="50000"/>
                  </a:schemeClr>
                </a:solidFill>
                <a:sym typeface="Wingdings" panose="05000000000000000000" pitchFamily="2" charset="2"/>
              </a:rPr>
              <a:t>composition </a:t>
            </a:r>
            <a:r>
              <a:rPr lang="fr-FR" dirty="0">
                <a:solidFill>
                  <a:schemeClr val="accent1">
                    <a:lumMod val="50000"/>
                  </a:schemeClr>
                </a:solidFill>
                <a:sym typeface="Wingdings" panose="05000000000000000000" pitchFamily="2" charset="2"/>
              </a:rPr>
              <a:t>plots ?</a:t>
            </a:r>
            <a:endParaRPr lang="fr-FR" dirty="0">
              <a:sym typeface="Wingdings" panose="05000000000000000000" pitchFamily="2" charset="2"/>
            </a:endParaRPr>
          </a:p>
          <a:p>
            <a:pPr marL="0" indent="0">
              <a:buNone/>
            </a:pPr>
            <a:endParaRPr lang="fr-FR" dirty="0">
              <a:solidFill>
                <a:schemeClr val="accent1">
                  <a:lumMod val="50000"/>
                </a:schemeClr>
              </a:solidFill>
            </a:endParaRPr>
          </a:p>
        </p:txBody>
      </p:sp>
    </p:spTree>
    <p:extLst>
      <p:ext uri="{BB962C8B-B14F-4D97-AF65-F5344CB8AC3E}">
        <p14:creationId xmlns:p14="http://schemas.microsoft.com/office/powerpoint/2010/main" val="18503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err="1">
                <a:solidFill>
                  <a:schemeClr val="accent6"/>
                </a:solidFill>
              </a:rPr>
              <a:t>Exercise</a:t>
            </a:r>
            <a:r>
              <a:rPr lang="fr-FR" dirty="0">
                <a:solidFill>
                  <a:schemeClr val="accent6"/>
                </a:solidFill>
              </a:rPr>
              <a:t> </a:t>
            </a:r>
            <a:r>
              <a:rPr lang="fr-FR" dirty="0" smtClean="0">
                <a:solidFill>
                  <a:schemeClr val="accent6"/>
                </a:solidFill>
              </a:rPr>
              <a:t>B-2</a:t>
            </a:r>
            <a:endParaRPr lang="fr-FR" dirty="0"/>
          </a:p>
        </p:txBody>
      </p:sp>
      <p:sp>
        <p:nvSpPr>
          <p:cNvPr id="8" name="Espace réservé du contenu 7"/>
          <p:cNvSpPr>
            <a:spLocks noGrp="1"/>
          </p:cNvSpPr>
          <p:nvPr>
            <p:ph sz="half" idx="2"/>
          </p:nvPr>
        </p:nvSpPr>
        <p:spPr>
          <a:xfrm>
            <a:off x="6217920" y="2344501"/>
            <a:ext cx="4937760" cy="4023360"/>
          </a:xfrm>
        </p:spPr>
        <p:txBody>
          <a:bodyPr anchor="ctr"/>
          <a:lstStyle/>
          <a:p>
            <a:r>
              <a:rPr lang="fr-FR" dirty="0"/>
              <a:t>Composition plot of the 5 top Phylum coloured </a:t>
            </a:r>
            <a:r>
              <a:rPr lang="fr-FR" dirty="0" smtClean="0"/>
              <a:t>at </a:t>
            </a:r>
            <a:r>
              <a:rPr lang="fr-FR" dirty="0"/>
              <a:t>the Phylum </a:t>
            </a:r>
            <a:r>
              <a:rPr lang="fr-FR" dirty="0" err="1"/>
              <a:t>level</a:t>
            </a:r>
            <a:r>
              <a:rPr lang="fr-FR" dirty="0"/>
              <a:t> on </a:t>
            </a:r>
            <a:r>
              <a:rPr lang="fr-FR" dirty="0" err="1"/>
              <a:t>rarefied</a:t>
            </a:r>
            <a:r>
              <a:rPr lang="fr-FR" dirty="0"/>
              <a:t> </a:t>
            </a:r>
            <a:r>
              <a:rPr lang="fr-FR" dirty="0" err="1"/>
              <a:t>counts</a:t>
            </a:r>
            <a:endParaRPr lang="fr-FR" dirty="0"/>
          </a:p>
          <a:p>
            <a:r>
              <a:rPr lang="fr-FR" dirty="0">
                <a:solidFill>
                  <a:schemeClr val="accent2">
                    <a:lumMod val="75000"/>
                  </a:schemeClr>
                </a:solidFill>
                <a:sym typeface="Wingdings" panose="05000000000000000000" pitchFamily="2" charset="2"/>
              </a:rPr>
              <a:t></a:t>
            </a:r>
            <a:r>
              <a:rPr lang="fr-FR" dirty="0">
                <a:solidFill>
                  <a:schemeClr val="accent2"/>
                </a:solidFill>
                <a:sym typeface="Wingdings" panose="05000000000000000000" pitchFamily="2" charset="2"/>
              </a:rPr>
              <a:t> </a:t>
            </a:r>
            <a:r>
              <a:rPr lang="fr-FR" dirty="0">
                <a:solidFill>
                  <a:schemeClr val="accent2">
                    <a:lumMod val="50000"/>
                  </a:schemeClr>
                </a:solidFill>
                <a:sym typeface="Wingdings" panose="05000000000000000000" pitchFamily="2" charset="2"/>
              </a:rPr>
              <a:t>The 2 </a:t>
            </a:r>
            <a:r>
              <a:rPr lang="fr-FR" dirty="0" err="1">
                <a:solidFill>
                  <a:schemeClr val="accent2">
                    <a:lumMod val="50000"/>
                  </a:schemeClr>
                </a:solidFill>
                <a:sym typeface="Wingdings" panose="05000000000000000000" pitchFamily="2" charset="2"/>
              </a:rPr>
              <a:t>most</a:t>
            </a:r>
            <a:r>
              <a:rPr lang="fr-FR" dirty="0">
                <a:solidFill>
                  <a:schemeClr val="accent2">
                    <a:lumMod val="50000"/>
                  </a:schemeClr>
                </a:solidFill>
                <a:sym typeface="Wingdings" panose="05000000000000000000" pitchFamily="2" charset="2"/>
              </a:rPr>
              <a:t> </a:t>
            </a:r>
            <a:r>
              <a:rPr lang="fr-FR" dirty="0" err="1">
                <a:solidFill>
                  <a:schemeClr val="accent2">
                    <a:lumMod val="50000"/>
                  </a:schemeClr>
                </a:solidFill>
                <a:sym typeface="Wingdings" panose="05000000000000000000" pitchFamily="2" charset="2"/>
              </a:rPr>
              <a:t>abundant</a:t>
            </a:r>
            <a:r>
              <a:rPr lang="fr-FR" dirty="0">
                <a:solidFill>
                  <a:schemeClr val="accent2">
                    <a:lumMod val="50000"/>
                  </a:schemeClr>
                </a:solidFill>
                <a:sym typeface="Wingdings" panose="05000000000000000000" pitchFamily="2" charset="2"/>
              </a:rPr>
              <a:t> Phylum are the </a:t>
            </a:r>
            <a:r>
              <a:rPr lang="fr-FR" dirty="0" err="1">
                <a:solidFill>
                  <a:schemeClr val="accent2">
                    <a:lumMod val="50000"/>
                  </a:schemeClr>
                </a:solidFill>
                <a:sym typeface="Wingdings" panose="05000000000000000000" pitchFamily="2" charset="2"/>
              </a:rPr>
              <a:t>Firmicutes</a:t>
            </a:r>
            <a:r>
              <a:rPr lang="fr-FR" dirty="0">
                <a:solidFill>
                  <a:schemeClr val="accent2">
                    <a:lumMod val="50000"/>
                  </a:schemeClr>
                </a:solidFill>
                <a:sym typeface="Wingdings" panose="05000000000000000000" pitchFamily="2" charset="2"/>
              </a:rPr>
              <a:t> and the </a:t>
            </a:r>
            <a:r>
              <a:rPr lang="fr-FR" dirty="0" err="1">
                <a:solidFill>
                  <a:schemeClr val="accent2">
                    <a:lumMod val="50000"/>
                  </a:schemeClr>
                </a:solidFill>
                <a:sym typeface="Wingdings" panose="05000000000000000000" pitchFamily="2" charset="2"/>
              </a:rPr>
              <a:t>Bacteroidetes</a:t>
            </a:r>
            <a:endParaRPr lang="fr-FR" dirty="0">
              <a:solidFill>
                <a:schemeClr val="accent2">
                  <a:lumMod val="50000"/>
                </a:schemeClr>
              </a:solidFill>
            </a:endParaRP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96</a:t>
            </a:fld>
            <a:endParaRPr lang="fr-FR"/>
          </a:p>
        </p:txBody>
      </p:sp>
      <p:sp>
        <p:nvSpPr>
          <p:cNvPr id="11" name="Espace réservé du contenu 1"/>
          <p:cNvSpPr txBox="1">
            <a:spLocks/>
          </p:cNvSpPr>
          <p:nvPr/>
        </p:nvSpPr>
        <p:spPr>
          <a:xfrm>
            <a:off x="1097280" y="1845734"/>
            <a:ext cx="10058400" cy="4023360"/>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è"/>
            </a:pPr>
            <a:r>
              <a:rPr lang="fr-FR" dirty="0" err="1">
                <a:solidFill>
                  <a:schemeClr val="accent1">
                    <a:lumMod val="50000"/>
                  </a:schemeClr>
                </a:solidFill>
                <a:sym typeface="Wingdings" panose="05000000000000000000" pitchFamily="2" charset="2"/>
              </a:rPr>
              <a:t>What</a:t>
            </a:r>
            <a:r>
              <a:rPr lang="fr-FR" dirty="0">
                <a:solidFill>
                  <a:schemeClr val="accent1">
                    <a:lumMod val="50000"/>
                  </a:schemeClr>
                </a:solidFill>
                <a:sym typeface="Wingdings" panose="05000000000000000000" pitchFamily="2" charset="2"/>
              </a:rPr>
              <a:t> </a:t>
            </a:r>
            <a:r>
              <a:rPr lang="fr-FR" dirty="0" err="1">
                <a:solidFill>
                  <a:schemeClr val="accent1">
                    <a:lumMod val="50000"/>
                  </a:schemeClr>
                </a:solidFill>
                <a:sym typeface="Wingdings" panose="05000000000000000000" pitchFamily="2" charset="2"/>
              </a:rPr>
              <a:t>can</a:t>
            </a:r>
            <a:r>
              <a:rPr lang="fr-FR" dirty="0">
                <a:solidFill>
                  <a:schemeClr val="accent1">
                    <a:lumMod val="50000"/>
                  </a:schemeClr>
                </a:solidFill>
                <a:sym typeface="Wingdings" panose="05000000000000000000" pitchFamily="2" charset="2"/>
              </a:rPr>
              <a:t> </a:t>
            </a:r>
            <a:r>
              <a:rPr lang="fr-FR" dirty="0" err="1">
                <a:solidFill>
                  <a:schemeClr val="accent1">
                    <a:lumMod val="50000"/>
                  </a:schemeClr>
                </a:solidFill>
                <a:sym typeface="Wingdings" panose="05000000000000000000" pitchFamily="2" charset="2"/>
              </a:rPr>
              <a:t>you</a:t>
            </a:r>
            <a:r>
              <a:rPr lang="fr-FR" dirty="0">
                <a:solidFill>
                  <a:schemeClr val="accent1">
                    <a:lumMod val="50000"/>
                  </a:schemeClr>
                </a:solidFill>
                <a:sym typeface="Wingdings" panose="05000000000000000000" pitchFamily="2" charset="2"/>
              </a:rPr>
              <a:t> </a:t>
            </a:r>
            <a:r>
              <a:rPr lang="fr-FR" dirty="0" err="1">
                <a:solidFill>
                  <a:schemeClr val="accent1">
                    <a:lumMod val="50000"/>
                  </a:schemeClr>
                </a:solidFill>
                <a:sym typeface="Wingdings" panose="05000000000000000000" pitchFamily="2" charset="2"/>
              </a:rPr>
              <a:t>conclude</a:t>
            </a:r>
            <a:r>
              <a:rPr lang="fr-FR" dirty="0">
                <a:solidFill>
                  <a:schemeClr val="accent1">
                    <a:lumMod val="50000"/>
                  </a:schemeClr>
                </a:solidFill>
                <a:sym typeface="Wingdings" panose="05000000000000000000" pitchFamily="2" charset="2"/>
              </a:rPr>
              <a:t> </a:t>
            </a:r>
            <a:r>
              <a:rPr lang="fr-FR" dirty="0" err="1">
                <a:solidFill>
                  <a:schemeClr val="accent1">
                    <a:lumMod val="50000"/>
                  </a:schemeClr>
                </a:solidFill>
                <a:sym typeface="Wingdings" panose="05000000000000000000" pitchFamily="2" charset="2"/>
              </a:rPr>
              <a:t>with</a:t>
            </a:r>
            <a:r>
              <a:rPr lang="fr-FR" dirty="0">
                <a:solidFill>
                  <a:schemeClr val="accent1">
                    <a:lumMod val="50000"/>
                  </a:schemeClr>
                </a:solidFill>
                <a:sym typeface="Wingdings" panose="05000000000000000000" pitchFamily="2" charset="2"/>
              </a:rPr>
              <a:t> the </a:t>
            </a:r>
            <a:r>
              <a:rPr lang="fr-FR" dirty="0" smtClean="0">
                <a:solidFill>
                  <a:schemeClr val="accent1">
                    <a:lumMod val="50000"/>
                  </a:schemeClr>
                </a:solidFill>
                <a:sym typeface="Wingdings" panose="05000000000000000000" pitchFamily="2" charset="2"/>
              </a:rPr>
              <a:t>composition </a:t>
            </a:r>
            <a:r>
              <a:rPr lang="fr-FR" dirty="0">
                <a:solidFill>
                  <a:schemeClr val="accent1">
                    <a:lumMod val="50000"/>
                  </a:schemeClr>
                </a:solidFill>
                <a:sym typeface="Wingdings" panose="05000000000000000000" pitchFamily="2" charset="2"/>
              </a:rPr>
              <a:t>plots ?</a:t>
            </a:r>
            <a:endParaRPr lang="fr-FR" dirty="0">
              <a:sym typeface="Wingdings" panose="05000000000000000000" pitchFamily="2" charset="2"/>
            </a:endParaRPr>
          </a:p>
          <a:p>
            <a:pPr marL="0" indent="0">
              <a:buNone/>
            </a:pPr>
            <a:endParaRPr lang="fr-FR" dirty="0">
              <a:solidFill>
                <a:schemeClr val="accent1">
                  <a:lumMod val="50000"/>
                </a:schemeClr>
              </a:solidFill>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963" y="2334876"/>
            <a:ext cx="4921248" cy="3936998"/>
          </a:xfrm>
          <a:prstGeom prst="rect">
            <a:avLst/>
          </a:prstGeom>
        </p:spPr>
      </p:pic>
    </p:spTree>
    <p:extLst>
      <p:ext uri="{BB962C8B-B14F-4D97-AF65-F5344CB8AC3E}">
        <p14:creationId xmlns:p14="http://schemas.microsoft.com/office/powerpoint/2010/main" val="204922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err="1">
                <a:solidFill>
                  <a:schemeClr val="accent6"/>
                </a:solidFill>
              </a:rPr>
              <a:t>Exercise</a:t>
            </a:r>
            <a:r>
              <a:rPr lang="fr-FR" dirty="0">
                <a:solidFill>
                  <a:schemeClr val="accent6"/>
                </a:solidFill>
              </a:rPr>
              <a:t> </a:t>
            </a:r>
            <a:r>
              <a:rPr lang="fr-FR" dirty="0" smtClean="0">
                <a:solidFill>
                  <a:schemeClr val="accent6"/>
                </a:solidFill>
              </a:rPr>
              <a:t>B-2</a:t>
            </a:r>
            <a:endParaRPr lang="fr-FR" dirty="0"/>
          </a:p>
        </p:txBody>
      </p:sp>
      <p:sp>
        <p:nvSpPr>
          <p:cNvPr id="8" name="Espace réservé du contenu 7"/>
          <p:cNvSpPr>
            <a:spLocks noGrp="1"/>
          </p:cNvSpPr>
          <p:nvPr>
            <p:ph sz="half" idx="2"/>
          </p:nvPr>
        </p:nvSpPr>
        <p:spPr>
          <a:xfrm>
            <a:off x="6217920" y="2344501"/>
            <a:ext cx="4937760" cy="4023360"/>
          </a:xfrm>
        </p:spPr>
        <p:txBody>
          <a:bodyPr anchor="ctr"/>
          <a:lstStyle/>
          <a:p>
            <a:r>
              <a:rPr lang="fr-FR" dirty="0"/>
              <a:t>Composition plot of the 9</a:t>
            </a:r>
            <a:r>
              <a:rPr lang="fr-FR" dirty="0" smtClean="0"/>
              <a:t> top </a:t>
            </a:r>
            <a:r>
              <a:rPr lang="fr-FR" dirty="0" err="1"/>
              <a:t>Firmicutes</a:t>
            </a:r>
            <a:r>
              <a:rPr lang="fr-FR" dirty="0"/>
              <a:t> </a:t>
            </a:r>
            <a:r>
              <a:rPr lang="fr-FR" dirty="0" err="1"/>
              <a:t>families</a:t>
            </a:r>
            <a:r>
              <a:rPr lang="fr-FR" dirty="0"/>
              <a:t> </a:t>
            </a:r>
            <a:r>
              <a:rPr lang="fr-FR" dirty="0" smtClean="0"/>
              <a:t>coloured </a:t>
            </a:r>
            <a:r>
              <a:rPr lang="fr-FR" dirty="0"/>
              <a:t>at the </a:t>
            </a:r>
            <a:r>
              <a:rPr lang="fr-FR" dirty="0" err="1"/>
              <a:t>Family</a:t>
            </a:r>
            <a:r>
              <a:rPr lang="fr-FR" dirty="0"/>
              <a:t> </a:t>
            </a:r>
            <a:r>
              <a:rPr lang="fr-FR" dirty="0" err="1"/>
              <a:t>level</a:t>
            </a:r>
            <a:r>
              <a:rPr lang="fr-FR" dirty="0"/>
              <a:t> on </a:t>
            </a:r>
            <a:r>
              <a:rPr lang="fr-FR" dirty="0" err="1"/>
              <a:t>rarefied</a:t>
            </a:r>
            <a:r>
              <a:rPr lang="fr-FR" dirty="0"/>
              <a:t> </a:t>
            </a:r>
            <a:r>
              <a:rPr lang="fr-FR" dirty="0" err="1"/>
              <a:t>counts</a:t>
            </a:r>
            <a:endParaRPr lang="fr-FR" dirty="0"/>
          </a:p>
          <a:p>
            <a:r>
              <a:rPr lang="fr-FR" dirty="0">
                <a:solidFill>
                  <a:schemeClr val="accent2">
                    <a:lumMod val="75000"/>
                  </a:schemeClr>
                </a:solidFill>
                <a:sym typeface="Wingdings" panose="05000000000000000000" pitchFamily="2" charset="2"/>
              </a:rPr>
              <a:t></a:t>
            </a:r>
            <a:r>
              <a:rPr lang="fr-FR" dirty="0">
                <a:solidFill>
                  <a:schemeClr val="accent2"/>
                </a:solidFill>
                <a:sym typeface="Wingdings" panose="05000000000000000000" pitchFamily="2" charset="2"/>
              </a:rPr>
              <a:t> </a:t>
            </a:r>
            <a:r>
              <a:rPr lang="fr-FR" dirty="0" err="1">
                <a:solidFill>
                  <a:schemeClr val="accent2">
                    <a:lumMod val="50000"/>
                  </a:schemeClr>
                </a:solidFill>
                <a:sym typeface="Wingdings" panose="05000000000000000000" pitchFamily="2" charset="2"/>
              </a:rPr>
              <a:t>Veillonellaceae</a:t>
            </a:r>
            <a:r>
              <a:rPr lang="fr-FR" dirty="0">
                <a:solidFill>
                  <a:schemeClr val="accent2">
                    <a:lumMod val="50000"/>
                  </a:schemeClr>
                </a:solidFill>
                <a:sym typeface="Wingdings" panose="05000000000000000000" pitchFamily="2" charset="2"/>
              </a:rPr>
              <a:t> </a:t>
            </a:r>
            <a:r>
              <a:rPr lang="fr-FR" dirty="0" err="1">
                <a:solidFill>
                  <a:schemeClr val="accent2">
                    <a:lumMod val="50000"/>
                  </a:schemeClr>
                </a:solidFill>
                <a:sym typeface="Wingdings" panose="05000000000000000000" pitchFamily="2" charset="2"/>
              </a:rPr>
              <a:t>seems</a:t>
            </a:r>
            <a:r>
              <a:rPr lang="fr-FR" dirty="0">
                <a:solidFill>
                  <a:schemeClr val="accent2">
                    <a:lumMod val="50000"/>
                  </a:schemeClr>
                </a:solidFill>
                <a:sym typeface="Wingdings" panose="05000000000000000000" pitchFamily="2" charset="2"/>
              </a:rPr>
              <a:t> to </a:t>
            </a:r>
            <a:r>
              <a:rPr lang="fr-FR" dirty="0" err="1">
                <a:solidFill>
                  <a:schemeClr val="accent2">
                    <a:lumMod val="50000"/>
                  </a:schemeClr>
                </a:solidFill>
                <a:sym typeface="Wingdings" panose="05000000000000000000" pitchFamily="2" charset="2"/>
              </a:rPr>
              <a:t>rise</a:t>
            </a:r>
            <a:r>
              <a:rPr lang="fr-FR" dirty="0">
                <a:solidFill>
                  <a:schemeClr val="accent2">
                    <a:lumMod val="50000"/>
                  </a:schemeClr>
                </a:solidFill>
                <a:sym typeface="Wingdings" panose="05000000000000000000" pitchFamily="2" charset="2"/>
              </a:rPr>
              <a:t> </a:t>
            </a:r>
            <a:r>
              <a:rPr lang="fr-FR" dirty="0" err="1">
                <a:solidFill>
                  <a:schemeClr val="accent2">
                    <a:lumMod val="50000"/>
                  </a:schemeClr>
                </a:solidFill>
                <a:sym typeface="Wingdings" panose="05000000000000000000" pitchFamily="2" charset="2"/>
              </a:rPr>
              <a:t>after</a:t>
            </a:r>
            <a:r>
              <a:rPr lang="fr-FR" dirty="0">
                <a:solidFill>
                  <a:schemeClr val="accent2">
                    <a:lumMod val="50000"/>
                  </a:schemeClr>
                </a:solidFill>
                <a:sym typeface="Wingdings" panose="05000000000000000000" pitchFamily="2" charset="2"/>
              </a:rPr>
              <a:t> </a:t>
            </a:r>
            <a:r>
              <a:rPr lang="fr-FR" dirty="0" err="1">
                <a:solidFill>
                  <a:schemeClr val="accent2">
                    <a:lumMod val="50000"/>
                  </a:schemeClr>
                </a:solidFill>
                <a:sym typeface="Wingdings" panose="05000000000000000000" pitchFamily="2" charset="2"/>
              </a:rPr>
              <a:t>weaning</a:t>
            </a:r>
            <a:r>
              <a:rPr lang="fr-FR" dirty="0">
                <a:solidFill>
                  <a:schemeClr val="accent2">
                    <a:lumMod val="50000"/>
                  </a:schemeClr>
                </a:solidFill>
                <a:sym typeface="Wingdings" panose="05000000000000000000" pitchFamily="2" charset="2"/>
              </a:rPr>
              <a:t>, but the </a:t>
            </a:r>
            <a:r>
              <a:rPr lang="fr-FR" dirty="0" err="1">
                <a:solidFill>
                  <a:schemeClr val="accent2">
                    <a:lumMod val="50000"/>
                  </a:schemeClr>
                </a:solidFill>
                <a:sym typeface="Wingdings" panose="05000000000000000000" pitchFamily="2" charset="2"/>
              </a:rPr>
              <a:t>Firmicutes</a:t>
            </a:r>
            <a:r>
              <a:rPr lang="fr-FR" dirty="0">
                <a:solidFill>
                  <a:schemeClr val="accent2">
                    <a:lumMod val="50000"/>
                  </a:schemeClr>
                </a:solidFill>
                <a:sym typeface="Wingdings" panose="05000000000000000000" pitchFamily="2" charset="2"/>
              </a:rPr>
              <a:t> are not </a:t>
            </a:r>
            <a:r>
              <a:rPr lang="fr-FR" dirty="0" err="1">
                <a:solidFill>
                  <a:schemeClr val="accent2">
                    <a:lumMod val="50000"/>
                  </a:schemeClr>
                </a:solidFill>
                <a:sym typeface="Wingdings" panose="05000000000000000000" pitchFamily="2" charset="2"/>
              </a:rPr>
              <a:t>drastically</a:t>
            </a:r>
            <a:r>
              <a:rPr lang="fr-FR" dirty="0">
                <a:solidFill>
                  <a:schemeClr val="accent2">
                    <a:lumMod val="50000"/>
                  </a:schemeClr>
                </a:solidFill>
                <a:sym typeface="Wingdings" panose="05000000000000000000" pitchFamily="2" charset="2"/>
              </a:rPr>
              <a:t> change</a:t>
            </a:r>
            <a:endParaRPr lang="fr-FR" dirty="0">
              <a:solidFill>
                <a:schemeClr val="accent2">
                  <a:lumMod val="50000"/>
                </a:schemeClr>
              </a:solidFill>
            </a:endParaRP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97</a:t>
            </a:fld>
            <a:endParaRPr lang="fr-FR"/>
          </a:p>
        </p:txBody>
      </p:sp>
      <p:sp>
        <p:nvSpPr>
          <p:cNvPr id="11" name="Espace réservé du contenu 1"/>
          <p:cNvSpPr txBox="1">
            <a:spLocks/>
          </p:cNvSpPr>
          <p:nvPr/>
        </p:nvSpPr>
        <p:spPr>
          <a:xfrm>
            <a:off x="1097280" y="1845734"/>
            <a:ext cx="10058400" cy="4023360"/>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è"/>
            </a:pPr>
            <a:r>
              <a:rPr lang="fr-FR" dirty="0" smtClean="0">
                <a:solidFill>
                  <a:schemeClr val="accent1">
                    <a:lumMod val="50000"/>
                  </a:schemeClr>
                </a:solidFill>
                <a:sym typeface="Wingdings" panose="05000000000000000000" pitchFamily="2" charset="2"/>
              </a:rPr>
              <a:t>What </a:t>
            </a:r>
            <a:r>
              <a:rPr lang="fr-FR" dirty="0" err="1" smtClean="0">
                <a:solidFill>
                  <a:schemeClr val="accent1">
                    <a:lumMod val="50000"/>
                  </a:schemeClr>
                </a:solidFill>
                <a:sym typeface="Wingdings" panose="05000000000000000000" pitchFamily="2" charset="2"/>
              </a:rPr>
              <a:t>can</a:t>
            </a:r>
            <a:r>
              <a:rPr lang="fr-FR" dirty="0" smtClean="0">
                <a:solidFill>
                  <a:schemeClr val="accent1">
                    <a:lumMod val="50000"/>
                  </a:schemeClr>
                </a:solidFill>
                <a:sym typeface="Wingdings" panose="05000000000000000000" pitchFamily="2" charset="2"/>
              </a:rPr>
              <a:t> </a:t>
            </a:r>
            <a:r>
              <a:rPr lang="fr-FR" dirty="0" err="1" smtClean="0">
                <a:solidFill>
                  <a:schemeClr val="accent1">
                    <a:lumMod val="50000"/>
                  </a:schemeClr>
                </a:solidFill>
                <a:sym typeface="Wingdings" panose="05000000000000000000" pitchFamily="2" charset="2"/>
              </a:rPr>
              <a:t>you</a:t>
            </a:r>
            <a:r>
              <a:rPr lang="fr-FR" dirty="0" smtClean="0">
                <a:solidFill>
                  <a:schemeClr val="accent1">
                    <a:lumMod val="50000"/>
                  </a:schemeClr>
                </a:solidFill>
                <a:sym typeface="Wingdings" panose="05000000000000000000" pitchFamily="2" charset="2"/>
              </a:rPr>
              <a:t> </a:t>
            </a:r>
            <a:r>
              <a:rPr lang="fr-FR" dirty="0" err="1" smtClean="0">
                <a:solidFill>
                  <a:schemeClr val="accent1">
                    <a:lumMod val="50000"/>
                  </a:schemeClr>
                </a:solidFill>
                <a:sym typeface="Wingdings" panose="05000000000000000000" pitchFamily="2" charset="2"/>
              </a:rPr>
              <a:t>conclude</a:t>
            </a:r>
            <a:r>
              <a:rPr lang="fr-FR" dirty="0" smtClean="0">
                <a:solidFill>
                  <a:schemeClr val="accent1">
                    <a:lumMod val="50000"/>
                  </a:schemeClr>
                </a:solidFill>
                <a:sym typeface="Wingdings" panose="05000000000000000000" pitchFamily="2" charset="2"/>
              </a:rPr>
              <a:t> </a:t>
            </a:r>
            <a:r>
              <a:rPr lang="fr-FR" dirty="0" err="1" smtClean="0">
                <a:solidFill>
                  <a:schemeClr val="accent1">
                    <a:lumMod val="50000"/>
                  </a:schemeClr>
                </a:solidFill>
                <a:sym typeface="Wingdings" panose="05000000000000000000" pitchFamily="2" charset="2"/>
              </a:rPr>
              <a:t>with</a:t>
            </a:r>
            <a:r>
              <a:rPr lang="fr-FR" dirty="0" smtClean="0">
                <a:solidFill>
                  <a:schemeClr val="accent1">
                    <a:lumMod val="50000"/>
                  </a:schemeClr>
                </a:solidFill>
                <a:sym typeface="Wingdings" panose="05000000000000000000" pitchFamily="2" charset="2"/>
              </a:rPr>
              <a:t> the composition plots ?</a:t>
            </a:r>
            <a:endParaRPr lang="fr-FR" dirty="0" smtClean="0">
              <a:sym typeface="Wingdings" panose="05000000000000000000" pitchFamily="2" charset="2"/>
            </a:endParaRPr>
          </a:p>
          <a:p>
            <a:pPr marL="0" indent="0">
              <a:buFont typeface="Calibri" panose="020F0502020204030204" pitchFamily="34" charset="0"/>
              <a:buNone/>
            </a:pPr>
            <a:endParaRPr lang="fr-FR" dirty="0">
              <a:solidFill>
                <a:schemeClr val="accent1">
                  <a:lumMod val="50000"/>
                </a:schemeClr>
              </a:solidFill>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963" y="2344501"/>
            <a:ext cx="4938712" cy="3950970"/>
          </a:xfrm>
          <a:prstGeom prst="rect">
            <a:avLst/>
          </a:prstGeom>
        </p:spPr>
      </p:pic>
    </p:spTree>
    <p:extLst>
      <p:ext uri="{BB962C8B-B14F-4D97-AF65-F5344CB8AC3E}">
        <p14:creationId xmlns:p14="http://schemas.microsoft.com/office/powerpoint/2010/main" val="382277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err="1">
                <a:solidFill>
                  <a:schemeClr val="accent6"/>
                </a:solidFill>
              </a:rPr>
              <a:t>Exercise</a:t>
            </a:r>
            <a:r>
              <a:rPr lang="fr-FR" dirty="0">
                <a:solidFill>
                  <a:schemeClr val="accent6"/>
                </a:solidFill>
              </a:rPr>
              <a:t> </a:t>
            </a:r>
            <a:r>
              <a:rPr lang="fr-FR" dirty="0" smtClean="0">
                <a:solidFill>
                  <a:schemeClr val="accent6"/>
                </a:solidFill>
              </a:rPr>
              <a:t>B-2</a:t>
            </a:r>
            <a:endParaRPr lang="fr-FR" dirty="0"/>
          </a:p>
        </p:txBody>
      </p:sp>
      <p:sp>
        <p:nvSpPr>
          <p:cNvPr id="8" name="Espace réservé du contenu 7"/>
          <p:cNvSpPr>
            <a:spLocks noGrp="1"/>
          </p:cNvSpPr>
          <p:nvPr>
            <p:ph sz="half" idx="2"/>
          </p:nvPr>
        </p:nvSpPr>
        <p:spPr>
          <a:xfrm>
            <a:off x="6217920" y="2344501"/>
            <a:ext cx="4937760" cy="4023360"/>
          </a:xfrm>
        </p:spPr>
        <p:txBody>
          <a:bodyPr anchor="ctr"/>
          <a:lstStyle/>
          <a:p>
            <a:r>
              <a:rPr lang="fr-FR" dirty="0"/>
              <a:t>Composition plot of the </a:t>
            </a:r>
            <a:r>
              <a:rPr lang="fr-FR" dirty="0" smtClean="0"/>
              <a:t>9 top </a:t>
            </a:r>
            <a:r>
              <a:rPr lang="fr-FR" dirty="0" err="1"/>
              <a:t>Bacteroidetes</a:t>
            </a:r>
            <a:r>
              <a:rPr lang="fr-FR" dirty="0"/>
              <a:t> </a:t>
            </a:r>
            <a:r>
              <a:rPr lang="fr-FR" dirty="0" err="1"/>
              <a:t>families</a:t>
            </a:r>
            <a:r>
              <a:rPr lang="fr-FR" dirty="0"/>
              <a:t> coloured </a:t>
            </a:r>
            <a:r>
              <a:rPr lang="fr-FR" dirty="0" smtClean="0"/>
              <a:t>at </a:t>
            </a:r>
            <a:r>
              <a:rPr lang="fr-FR" dirty="0"/>
              <a:t>the </a:t>
            </a:r>
            <a:r>
              <a:rPr lang="fr-FR" dirty="0" err="1"/>
              <a:t>Family</a:t>
            </a:r>
            <a:r>
              <a:rPr lang="fr-FR" dirty="0"/>
              <a:t> </a:t>
            </a:r>
            <a:r>
              <a:rPr lang="fr-FR" dirty="0" err="1"/>
              <a:t>level</a:t>
            </a:r>
            <a:r>
              <a:rPr lang="fr-FR" dirty="0"/>
              <a:t> on </a:t>
            </a:r>
            <a:r>
              <a:rPr lang="fr-FR" dirty="0" err="1"/>
              <a:t>rarefied</a:t>
            </a:r>
            <a:r>
              <a:rPr lang="fr-FR" dirty="0"/>
              <a:t> </a:t>
            </a:r>
            <a:r>
              <a:rPr lang="fr-FR" dirty="0" err="1"/>
              <a:t>counts</a:t>
            </a:r>
            <a:endParaRPr lang="fr-FR" dirty="0"/>
          </a:p>
          <a:p>
            <a:r>
              <a:rPr lang="fr-FR" dirty="0">
                <a:solidFill>
                  <a:schemeClr val="accent2">
                    <a:lumMod val="75000"/>
                  </a:schemeClr>
                </a:solidFill>
                <a:sym typeface="Wingdings" panose="05000000000000000000" pitchFamily="2" charset="2"/>
              </a:rPr>
              <a:t></a:t>
            </a:r>
            <a:r>
              <a:rPr lang="fr-FR" dirty="0">
                <a:solidFill>
                  <a:schemeClr val="accent2"/>
                </a:solidFill>
                <a:sym typeface="Wingdings" panose="05000000000000000000" pitchFamily="2" charset="2"/>
              </a:rPr>
              <a:t> </a:t>
            </a:r>
            <a:r>
              <a:rPr lang="fr-FR" dirty="0" err="1">
                <a:solidFill>
                  <a:schemeClr val="accent2">
                    <a:lumMod val="50000"/>
                  </a:schemeClr>
                </a:solidFill>
                <a:sym typeface="Wingdings" panose="05000000000000000000" pitchFamily="2" charset="2"/>
              </a:rPr>
              <a:t>After</a:t>
            </a:r>
            <a:r>
              <a:rPr lang="fr-FR" dirty="0">
                <a:solidFill>
                  <a:schemeClr val="accent2">
                    <a:lumMod val="50000"/>
                  </a:schemeClr>
                </a:solidFill>
                <a:sym typeface="Wingdings" panose="05000000000000000000" pitchFamily="2" charset="2"/>
              </a:rPr>
              <a:t> </a:t>
            </a:r>
            <a:r>
              <a:rPr lang="fr-FR" dirty="0" err="1">
                <a:solidFill>
                  <a:schemeClr val="accent2">
                    <a:lumMod val="50000"/>
                  </a:schemeClr>
                </a:solidFill>
                <a:sym typeface="Wingdings" panose="05000000000000000000" pitchFamily="2" charset="2"/>
              </a:rPr>
              <a:t>weaning</a:t>
            </a:r>
            <a:r>
              <a:rPr lang="fr-FR" dirty="0">
                <a:solidFill>
                  <a:schemeClr val="accent2">
                    <a:lumMod val="50000"/>
                  </a:schemeClr>
                </a:solidFill>
                <a:sym typeface="Wingdings" panose="05000000000000000000" pitchFamily="2" charset="2"/>
              </a:rPr>
              <a:t> </a:t>
            </a:r>
            <a:r>
              <a:rPr lang="fr-FR" dirty="0" err="1">
                <a:solidFill>
                  <a:schemeClr val="accent2">
                    <a:lumMod val="50000"/>
                  </a:schemeClr>
                </a:solidFill>
                <a:sym typeface="Wingdings" panose="05000000000000000000" pitchFamily="2" charset="2"/>
              </a:rPr>
              <a:t>Bacteroidetes</a:t>
            </a:r>
            <a:r>
              <a:rPr lang="fr-FR" dirty="0">
                <a:solidFill>
                  <a:schemeClr val="accent2">
                    <a:lumMod val="50000"/>
                  </a:schemeClr>
                </a:solidFill>
                <a:sym typeface="Wingdings" panose="05000000000000000000" pitchFamily="2" charset="2"/>
              </a:rPr>
              <a:t> composition has </a:t>
            </a:r>
            <a:r>
              <a:rPr lang="fr-FR" dirty="0" err="1">
                <a:solidFill>
                  <a:schemeClr val="accent2">
                    <a:lumMod val="50000"/>
                  </a:schemeClr>
                </a:solidFill>
                <a:sym typeface="Wingdings" panose="05000000000000000000" pitchFamily="2" charset="2"/>
              </a:rPr>
              <a:t>clearly</a:t>
            </a:r>
            <a:r>
              <a:rPr lang="fr-FR" dirty="0">
                <a:solidFill>
                  <a:schemeClr val="accent2">
                    <a:lumMod val="50000"/>
                  </a:schemeClr>
                </a:solidFill>
                <a:sym typeface="Wingdings" panose="05000000000000000000" pitchFamily="2" charset="2"/>
              </a:rPr>
              <a:t> </a:t>
            </a:r>
            <a:r>
              <a:rPr lang="fr-FR" dirty="0" err="1" smtClean="0">
                <a:solidFill>
                  <a:schemeClr val="accent2">
                    <a:lumMod val="50000"/>
                  </a:schemeClr>
                </a:solidFill>
                <a:sym typeface="Wingdings" panose="05000000000000000000" pitchFamily="2" charset="2"/>
              </a:rPr>
              <a:t>changed</a:t>
            </a:r>
            <a:r>
              <a:rPr lang="fr-FR" dirty="0" smtClean="0">
                <a:solidFill>
                  <a:schemeClr val="accent2">
                    <a:lumMod val="50000"/>
                  </a:schemeClr>
                </a:solidFill>
                <a:sym typeface="Wingdings" panose="05000000000000000000" pitchFamily="2" charset="2"/>
              </a:rPr>
              <a:t>.</a:t>
            </a:r>
            <a:endParaRPr lang="fr-FR" dirty="0">
              <a:solidFill>
                <a:schemeClr val="accent2">
                  <a:lumMod val="50000"/>
                </a:schemeClr>
              </a:solidFill>
            </a:endParaRP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98</a:t>
            </a:fld>
            <a:endParaRPr lang="fr-FR"/>
          </a:p>
        </p:txBody>
      </p:sp>
      <p:sp>
        <p:nvSpPr>
          <p:cNvPr id="11" name="Espace réservé du contenu 1"/>
          <p:cNvSpPr txBox="1">
            <a:spLocks/>
          </p:cNvSpPr>
          <p:nvPr/>
        </p:nvSpPr>
        <p:spPr>
          <a:xfrm>
            <a:off x="1097280" y="1845734"/>
            <a:ext cx="10058400" cy="4023360"/>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è"/>
            </a:pPr>
            <a:r>
              <a:rPr lang="fr-FR" dirty="0" smtClean="0">
                <a:solidFill>
                  <a:schemeClr val="accent1">
                    <a:lumMod val="50000"/>
                  </a:schemeClr>
                </a:solidFill>
                <a:sym typeface="Wingdings" panose="05000000000000000000" pitchFamily="2" charset="2"/>
              </a:rPr>
              <a:t>What </a:t>
            </a:r>
            <a:r>
              <a:rPr lang="fr-FR" dirty="0" err="1" smtClean="0">
                <a:solidFill>
                  <a:schemeClr val="accent1">
                    <a:lumMod val="50000"/>
                  </a:schemeClr>
                </a:solidFill>
                <a:sym typeface="Wingdings" panose="05000000000000000000" pitchFamily="2" charset="2"/>
              </a:rPr>
              <a:t>can</a:t>
            </a:r>
            <a:r>
              <a:rPr lang="fr-FR" dirty="0" smtClean="0">
                <a:solidFill>
                  <a:schemeClr val="accent1">
                    <a:lumMod val="50000"/>
                  </a:schemeClr>
                </a:solidFill>
                <a:sym typeface="Wingdings" panose="05000000000000000000" pitchFamily="2" charset="2"/>
              </a:rPr>
              <a:t> </a:t>
            </a:r>
            <a:r>
              <a:rPr lang="fr-FR" dirty="0" err="1" smtClean="0">
                <a:solidFill>
                  <a:schemeClr val="accent1">
                    <a:lumMod val="50000"/>
                  </a:schemeClr>
                </a:solidFill>
                <a:sym typeface="Wingdings" panose="05000000000000000000" pitchFamily="2" charset="2"/>
              </a:rPr>
              <a:t>you</a:t>
            </a:r>
            <a:r>
              <a:rPr lang="fr-FR" dirty="0" smtClean="0">
                <a:solidFill>
                  <a:schemeClr val="accent1">
                    <a:lumMod val="50000"/>
                  </a:schemeClr>
                </a:solidFill>
                <a:sym typeface="Wingdings" panose="05000000000000000000" pitchFamily="2" charset="2"/>
              </a:rPr>
              <a:t> </a:t>
            </a:r>
            <a:r>
              <a:rPr lang="fr-FR" dirty="0" err="1" smtClean="0">
                <a:solidFill>
                  <a:schemeClr val="accent1">
                    <a:lumMod val="50000"/>
                  </a:schemeClr>
                </a:solidFill>
                <a:sym typeface="Wingdings" panose="05000000000000000000" pitchFamily="2" charset="2"/>
              </a:rPr>
              <a:t>conclude</a:t>
            </a:r>
            <a:r>
              <a:rPr lang="fr-FR" dirty="0" smtClean="0">
                <a:solidFill>
                  <a:schemeClr val="accent1">
                    <a:lumMod val="50000"/>
                  </a:schemeClr>
                </a:solidFill>
                <a:sym typeface="Wingdings" panose="05000000000000000000" pitchFamily="2" charset="2"/>
              </a:rPr>
              <a:t> </a:t>
            </a:r>
            <a:r>
              <a:rPr lang="fr-FR" dirty="0" err="1" smtClean="0">
                <a:solidFill>
                  <a:schemeClr val="accent1">
                    <a:lumMod val="50000"/>
                  </a:schemeClr>
                </a:solidFill>
                <a:sym typeface="Wingdings" panose="05000000000000000000" pitchFamily="2" charset="2"/>
              </a:rPr>
              <a:t>with</a:t>
            </a:r>
            <a:r>
              <a:rPr lang="fr-FR" dirty="0" smtClean="0">
                <a:solidFill>
                  <a:schemeClr val="accent1">
                    <a:lumMod val="50000"/>
                  </a:schemeClr>
                </a:solidFill>
                <a:sym typeface="Wingdings" panose="05000000000000000000" pitchFamily="2" charset="2"/>
              </a:rPr>
              <a:t> the composition plots ?</a:t>
            </a:r>
            <a:endParaRPr lang="fr-FR" dirty="0" smtClean="0">
              <a:sym typeface="Wingdings" panose="05000000000000000000" pitchFamily="2" charset="2"/>
            </a:endParaRPr>
          </a:p>
          <a:p>
            <a:pPr marL="0" indent="0">
              <a:buFont typeface="Calibri" panose="020F0502020204030204" pitchFamily="34" charset="0"/>
              <a:buNone/>
            </a:pPr>
            <a:endParaRPr lang="fr-FR" dirty="0">
              <a:solidFill>
                <a:schemeClr val="accent1">
                  <a:lumMod val="50000"/>
                </a:schemeClr>
              </a:solidFill>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701" y="2210846"/>
            <a:ext cx="5133974" cy="4107180"/>
          </a:xfrm>
          <a:prstGeom prst="rect">
            <a:avLst/>
          </a:prstGeom>
        </p:spPr>
      </p:pic>
    </p:spTree>
    <p:extLst>
      <p:ext uri="{BB962C8B-B14F-4D97-AF65-F5344CB8AC3E}">
        <p14:creationId xmlns:p14="http://schemas.microsoft.com/office/powerpoint/2010/main" val="15411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err="1">
                <a:solidFill>
                  <a:schemeClr val="accent6"/>
                </a:solidFill>
              </a:rPr>
              <a:t>Exercise</a:t>
            </a:r>
            <a:r>
              <a:rPr lang="fr-FR" dirty="0">
                <a:solidFill>
                  <a:schemeClr val="accent6"/>
                </a:solidFill>
              </a:rPr>
              <a:t> </a:t>
            </a:r>
            <a:r>
              <a:rPr lang="fr-FR" dirty="0" smtClean="0">
                <a:solidFill>
                  <a:schemeClr val="accent6"/>
                </a:solidFill>
              </a:rPr>
              <a:t>B-2</a:t>
            </a:r>
            <a:endParaRPr lang="fr-FR" dirty="0"/>
          </a:p>
        </p:txBody>
      </p:sp>
      <p:sp>
        <p:nvSpPr>
          <p:cNvPr id="2" name="Espace réservé du contenu 1"/>
          <p:cNvSpPr>
            <a:spLocks noGrp="1"/>
          </p:cNvSpPr>
          <p:nvPr>
            <p:ph sz="half" idx="1"/>
          </p:nvPr>
        </p:nvSpPr>
        <p:spPr/>
        <p:txBody>
          <a:bodyPr anchor="ctr">
            <a:normAutofit/>
          </a:bodyPr>
          <a:lstStyle/>
          <a:p>
            <a:pPr>
              <a:buFont typeface="Wingdings" panose="05000000000000000000" pitchFamily="2" charset="2"/>
              <a:buChar char="è"/>
            </a:pPr>
            <a:r>
              <a:rPr lang="fr-FR" dirty="0" smtClean="0">
                <a:solidFill>
                  <a:schemeClr val="accent1">
                    <a:lumMod val="50000"/>
                  </a:schemeClr>
                </a:solidFill>
                <a:sym typeface="Wingdings" panose="05000000000000000000" pitchFamily="2" charset="2"/>
              </a:rPr>
              <a:t>What about alpha </a:t>
            </a:r>
            <a:r>
              <a:rPr lang="fr-FR" dirty="0" err="1" smtClean="0">
                <a:solidFill>
                  <a:schemeClr val="accent1">
                    <a:lumMod val="50000"/>
                  </a:schemeClr>
                </a:solidFill>
                <a:sym typeface="Wingdings" panose="05000000000000000000" pitchFamily="2" charset="2"/>
              </a:rPr>
              <a:t>diversity</a:t>
            </a:r>
            <a:r>
              <a:rPr lang="fr-FR" dirty="0" smtClean="0">
                <a:solidFill>
                  <a:schemeClr val="accent1">
                    <a:lumMod val="50000"/>
                  </a:schemeClr>
                </a:solidFill>
                <a:sym typeface="Wingdings" panose="05000000000000000000" pitchFamily="2" charset="2"/>
              </a:rPr>
              <a:t> indices ?</a:t>
            </a:r>
            <a:endParaRPr lang="fr-FR" sz="2000" dirty="0" smtClean="0">
              <a:solidFill>
                <a:schemeClr val="accent1">
                  <a:lumMod val="50000"/>
                </a:schemeClr>
              </a:solidFill>
              <a:sym typeface="Wingdings" panose="05000000000000000000" pitchFamily="2" charset="2"/>
            </a:endParaRPr>
          </a:p>
          <a:p>
            <a:r>
              <a:rPr lang="en-US" u="sng" dirty="0" smtClean="0"/>
              <a:t>Interpretation</a:t>
            </a:r>
          </a:p>
          <a:p>
            <a:r>
              <a:rPr lang="en-US" dirty="0" smtClean="0"/>
              <a:t>Diversity </a:t>
            </a:r>
            <a:r>
              <a:rPr lang="en-US" dirty="0"/>
              <a:t>increases with time (with strong housing </a:t>
            </a:r>
            <a:r>
              <a:rPr lang="en-US" dirty="0" smtClean="0"/>
              <a:t>effect)</a:t>
            </a:r>
          </a:p>
          <a:p>
            <a:r>
              <a:rPr lang="en-US" dirty="0" smtClean="0"/>
              <a:t>Low </a:t>
            </a:r>
            <a:r>
              <a:rPr lang="en-US" dirty="0" err="1"/>
              <a:t>shannon</a:t>
            </a:r>
            <a:r>
              <a:rPr lang="en-US" dirty="0"/>
              <a:t>/</a:t>
            </a:r>
            <a:r>
              <a:rPr lang="en-US" dirty="0" err="1"/>
              <a:t>InvSimpson</a:t>
            </a:r>
            <a:r>
              <a:rPr lang="en-US" dirty="0"/>
              <a:t> diversities </a:t>
            </a:r>
            <a:r>
              <a:rPr lang="en-US" dirty="0" smtClean="0"/>
              <a:t>compared </a:t>
            </a:r>
            <a:r>
              <a:rPr lang="en-US" dirty="0"/>
              <a:t>to Observed, </a:t>
            </a:r>
            <a:r>
              <a:rPr lang="en-US" dirty="0" smtClean="0"/>
              <a:t>Chao1</a:t>
            </a:r>
            <a:endParaRPr lang="en-US" dirty="0"/>
          </a:p>
          <a:p>
            <a:r>
              <a:rPr lang="en-US" dirty="0" smtClean="0">
                <a:solidFill>
                  <a:schemeClr val="accent2">
                    <a:lumMod val="75000"/>
                  </a:schemeClr>
                </a:solidFill>
                <a:sym typeface="Wingdings" panose="05000000000000000000" pitchFamily="2" charset="2"/>
              </a:rPr>
              <a:t></a:t>
            </a:r>
            <a:r>
              <a:rPr lang="en-US" dirty="0" smtClean="0">
                <a:solidFill>
                  <a:schemeClr val="accent2">
                    <a:lumMod val="75000"/>
                  </a:schemeClr>
                </a:solidFill>
              </a:rPr>
              <a:t> </a:t>
            </a:r>
            <a:r>
              <a:rPr lang="en-US" dirty="0">
                <a:solidFill>
                  <a:schemeClr val="accent2">
                    <a:lumMod val="50000"/>
                  </a:schemeClr>
                </a:solidFill>
              </a:rPr>
              <a:t>communities </a:t>
            </a:r>
            <a:r>
              <a:rPr lang="en-US" dirty="0" smtClean="0">
                <a:solidFill>
                  <a:schemeClr val="accent2">
                    <a:lumMod val="50000"/>
                  </a:schemeClr>
                </a:solidFill>
              </a:rPr>
              <a:t>are dominated </a:t>
            </a:r>
            <a:r>
              <a:rPr lang="en-US" dirty="0">
                <a:solidFill>
                  <a:schemeClr val="accent2">
                    <a:lumMod val="50000"/>
                  </a:schemeClr>
                </a:solidFill>
              </a:rPr>
              <a:t>by a moderate number of abundant </a:t>
            </a:r>
            <a:r>
              <a:rPr lang="en-US" dirty="0" smtClean="0">
                <a:solidFill>
                  <a:schemeClr val="accent2">
                    <a:lumMod val="50000"/>
                  </a:schemeClr>
                </a:solidFill>
              </a:rPr>
              <a:t>taxa</a:t>
            </a:r>
          </a:p>
        </p:txBody>
      </p:sp>
      <p:sp>
        <p:nvSpPr>
          <p:cNvPr id="4" name="Espace réservé du numéro de diapositive 3"/>
          <p:cNvSpPr>
            <a:spLocks noGrp="1"/>
          </p:cNvSpPr>
          <p:nvPr>
            <p:ph type="sldNum" sz="quarter" idx="12"/>
          </p:nvPr>
        </p:nvSpPr>
        <p:spPr/>
        <p:txBody>
          <a:bodyPr/>
          <a:lstStyle/>
          <a:p>
            <a:fld id="{E664AC5F-3F38-4704-86B1-1827B55652FA}" type="slidenum">
              <a:rPr lang="fr-FR" smtClean="0"/>
              <a:pPr/>
              <a:t>99</a:t>
            </a:fld>
            <a:endParaRPr lang="fr-FR"/>
          </a:p>
        </p:txBody>
      </p:sp>
      <p:pic>
        <p:nvPicPr>
          <p:cNvPr id="6" name="Espace réservé du contenu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219880" y="1749768"/>
            <a:ext cx="5730820" cy="4581760"/>
          </a:xfrm>
        </p:spPr>
      </p:pic>
    </p:spTree>
    <p:extLst>
      <p:ext uri="{BB962C8B-B14F-4D97-AF65-F5344CB8AC3E}">
        <p14:creationId xmlns:p14="http://schemas.microsoft.com/office/powerpoint/2010/main" val="95068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étrospective">
  <a:themeElements>
    <a:clrScheme name="Rétrospectiv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étrospectiv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25578</TotalTime>
  <Words>9700</Words>
  <Application>Microsoft Office PowerPoint</Application>
  <PresentationFormat>Grand écran</PresentationFormat>
  <Paragraphs>1351</Paragraphs>
  <Slides>115</Slides>
  <Notes>107</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115</vt:i4>
      </vt:variant>
    </vt:vector>
  </HeadingPairs>
  <TitlesOfParts>
    <vt:vector size="129" baseType="lpstr">
      <vt:lpstr>Microsoft YaHei</vt:lpstr>
      <vt:lpstr>Arial</vt:lpstr>
      <vt:lpstr>Calibri</vt:lpstr>
      <vt:lpstr>Calibri Light</vt:lpstr>
      <vt:lpstr>Cambria Math</vt:lpstr>
      <vt:lpstr>Century</vt:lpstr>
      <vt:lpstr>CMSS10</vt:lpstr>
      <vt:lpstr>CMSY10</vt:lpstr>
      <vt:lpstr>Courier New</vt:lpstr>
      <vt:lpstr>Gill Sans MT Condensed</vt:lpstr>
      <vt:lpstr>Mangal</vt:lpstr>
      <vt:lpstr>Symbol</vt:lpstr>
      <vt:lpstr>Wingdings</vt:lpstr>
      <vt:lpstr>Rétrospective</vt:lpstr>
      <vt:lpstr>C - Training on Galaxy: Metabarcoding January 2020  STATISTICS Practice</vt:lpstr>
      <vt:lpstr>Goals</vt:lpstr>
      <vt:lpstr>FROGSSTAT with Phyloseq R package</vt:lpstr>
      <vt:lpstr>Overview</vt:lpstr>
      <vt:lpstr>PART A</vt:lpstr>
      <vt:lpstr>Training Data1</vt:lpstr>
      <vt:lpstr>Exercise A-1</vt:lpstr>
      <vt:lpstr>Exercise A-1</vt:lpstr>
      <vt:lpstr>Exercise A-1</vt:lpstr>
      <vt:lpstr>Exercise A-1</vt:lpstr>
      <vt:lpstr>Data import tool</vt:lpstr>
      <vt:lpstr>Phyloseq : Data import</vt:lpstr>
      <vt:lpstr>Exercise A-2</vt:lpstr>
      <vt:lpstr>Exercise A-2</vt:lpstr>
      <vt:lpstr>Exercise A-2</vt:lpstr>
      <vt:lpstr>Biodiversity analysis</vt:lpstr>
      <vt:lpstr>Biodiversity analysis</vt:lpstr>
      <vt:lpstr>I. Biodiversity analysis</vt:lpstr>
      <vt:lpstr>Exploring biodiversity : visualisation</vt:lpstr>
      <vt:lpstr>Exercise A-3</vt:lpstr>
      <vt:lpstr>Exploring biodiversity : visualisation</vt:lpstr>
      <vt:lpstr>Exploring biodiversity : visualisation</vt:lpstr>
      <vt:lpstr>Exercise A-4</vt:lpstr>
      <vt:lpstr>Exercise A-4</vt:lpstr>
      <vt:lpstr>Exercise A-4</vt:lpstr>
      <vt:lpstr>Exploring biodiversity : visualisation</vt:lpstr>
      <vt:lpstr>Exploring biodiversity : visualisation</vt:lpstr>
      <vt:lpstr>II. Biodiversity analysis</vt:lpstr>
      <vt:lpstr>Exploring biodiversity : descriptors</vt:lpstr>
      <vt:lpstr>Exploring biodiversity : statistical indices </vt:lpstr>
      <vt:lpstr>Exploring biodiversity : statistical indices </vt:lpstr>
      <vt:lpstr>III. Biodiversity analysis</vt:lpstr>
      <vt:lpstr>Exploring biodiversity : α-diversity</vt:lpstr>
      <vt:lpstr>Exploring biodiversity : α-diversity</vt:lpstr>
      <vt:lpstr>Exploring biodiversity : α-diversity</vt:lpstr>
      <vt:lpstr>Exploring biodiversity : α-diversity</vt:lpstr>
      <vt:lpstr>Exercise A-5</vt:lpstr>
      <vt:lpstr>Exercise A-5</vt:lpstr>
      <vt:lpstr>Exercise A-5</vt:lpstr>
      <vt:lpstr>Exercise A-5</vt:lpstr>
      <vt:lpstr>Exercise A-5</vt:lpstr>
      <vt:lpstr>Exploring biodiversity : α-diversity</vt:lpstr>
      <vt:lpstr>IV. Biodiversity analysis</vt:lpstr>
      <vt:lpstr>Exploring biodiversity : β-diversity</vt:lpstr>
      <vt:lpstr>Exploring biodiversity : β-diversity</vt:lpstr>
      <vt:lpstr>Exploring biodiversity : β-diversity</vt:lpstr>
      <vt:lpstr>Exploring biodiversity : β-diversity</vt:lpstr>
      <vt:lpstr>Exploring biodiversity : β-diversity</vt:lpstr>
      <vt:lpstr>Exploring biodiversity : β-diversity</vt:lpstr>
      <vt:lpstr>Exploring biodiversity : β-diversity</vt:lpstr>
      <vt:lpstr>Exploring biodiversity : β-diversity</vt:lpstr>
      <vt:lpstr>Exploring biodiversity : β-diversity</vt:lpstr>
      <vt:lpstr>Exploring biodiversity : β-diversity</vt:lpstr>
      <vt:lpstr>Exploring biodiversity : β-diversity</vt:lpstr>
      <vt:lpstr>Exploring biodiversity : β-diversity</vt:lpstr>
      <vt:lpstr>Exploring biodiversity : β-diversity</vt:lpstr>
      <vt:lpstr>Exploring biodiversity : β-diversity</vt:lpstr>
      <vt:lpstr>Exploring biodiversity : β-diversity</vt:lpstr>
      <vt:lpstr>Exploring biodiversity : β-diversity</vt:lpstr>
      <vt:lpstr>Exercise A-6</vt:lpstr>
      <vt:lpstr>Exercise A-6</vt:lpstr>
      <vt:lpstr>Exercise A-6</vt:lpstr>
      <vt:lpstr>Exploring biodiversity : β-diversity</vt:lpstr>
      <vt:lpstr>Exploring the structure</vt:lpstr>
      <vt:lpstr>I. Exploring the structure</vt:lpstr>
      <vt:lpstr>Exploring the structure : Ordination plot</vt:lpstr>
      <vt:lpstr>Exploring the structure : Ordination plot</vt:lpstr>
      <vt:lpstr>Exploring the structure : Heatmap</vt:lpstr>
      <vt:lpstr>Exploring the structure : Ordination plot and Heatmap</vt:lpstr>
      <vt:lpstr>Exercise A-7</vt:lpstr>
      <vt:lpstr>Présentation PowerPoint</vt:lpstr>
      <vt:lpstr>Exercise A-7</vt:lpstr>
      <vt:lpstr>Exercise A-7</vt:lpstr>
      <vt:lpstr>II. Exploring the structure</vt:lpstr>
      <vt:lpstr>Exploring the structure : clustering</vt:lpstr>
      <vt:lpstr>Exploring the structure : clustering</vt:lpstr>
      <vt:lpstr>Exercise A-8</vt:lpstr>
      <vt:lpstr>Exercise A-8</vt:lpstr>
      <vt:lpstr>Exercise A-8</vt:lpstr>
      <vt:lpstr>Exercise A-8</vt:lpstr>
      <vt:lpstr>Diversity partitioning</vt:lpstr>
      <vt:lpstr>Diversity partitioning</vt:lpstr>
      <vt:lpstr>Diversity partitioning : Multivariate ANOVA</vt:lpstr>
      <vt:lpstr>Diversity partitioning : Multivariate ANOVA</vt:lpstr>
      <vt:lpstr>Exercise A-9</vt:lpstr>
      <vt:lpstr>FROGSStat Summary</vt:lpstr>
      <vt:lpstr>Conclusion and advices reminder</vt:lpstr>
      <vt:lpstr>FROGSTAT advices</vt:lpstr>
      <vt:lpstr>PART B.  Your turn !</vt:lpstr>
      <vt:lpstr>Training Data2</vt:lpstr>
      <vt:lpstr>Exercise B-1</vt:lpstr>
      <vt:lpstr>Exercise B-1</vt:lpstr>
      <vt:lpstr>Exercise B-1</vt:lpstr>
      <vt:lpstr>Exercise B-2</vt:lpstr>
      <vt:lpstr>Exercise B-2</vt:lpstr>
      <vt:lpstr>Exercise B-2</vt:lpstr>
      <vt:lpstr>Exercise B-2</vt:lpstr>
      <vt:lpstr>Exercise B-2</vt:lpstr>
      <vt:lpstr>Exercise B-2</vt:lpstr>
      <vt:lpstr>Exercise B-2</vt:lpstr>
      <vt:lpstr>Exercise B-3</vt:lpstr>
      <vt:lpstr>Exercise B-4</vt:lpstr>
      <vt:lpstr>Exercise B-4</vt:lpstr>
      <vt:lpstr>Exercise B-4</vt:lpstr>
      <vt:lpstr>Exercise B-4</vt:lpstr>
      <vt:lpstr>Présentation PowerPoint</vt:lpstr>
      <vt:lpstr>Exercise B-4</vt:lpstr>
      <vt:lpstr>Exercise B-4</vt:lpstr>
      <vt:lpstr>Exercise B-4</vt:lpstr>
      <vt:lpstr>Exercise B-4</vt:lpstr>
      <vt:lpstr>Exercise B-5</vt:lpstr>
      <vt:lpstr>Exercise B-5</vt:lpstr>
      <vt:lpstr>Exercise B-5</vt:lpstr>
      <vt:lpstr>Annexes</vt:lpstr>
      <vt:lpstr>References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 Rapidly OTU with Galaxy Solution</dc:title>
  <dc:creator>grpascal</dc:creator>
  <cp:lastModifiedBy>Laurent Cauquil</cp:lastModifiedBy>
  <cp:revision>2406</cp:revision>
  <cp:lastPrinted>2017-10-31T09:06:15Z</cp:lastPrinted>
  <dcterms:created xsi:type="dcterms:W3CDTF">2014-12-12T11:45:44Z</dcterms:created>
  <dcterms:modified xsi:type="dcterms:W3CDTF">2020-01-13T16:40:19Z</dcterms:modified>
</cp:coreProperties>
</file>